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3"/>
  </p:notesMasterIdLst>
  <p:sldIdLst>
    <p:sldId id="256" r:id="rId2"/>
    <p:sldId id="306" r:id="rId3"/>
    <p:sldId id="287" r:id="rId4"/>
    <p:sldId id="268" r:id="rId5"/>
    <p:sldId id="269" r:id="rId6"/>
    <p:sldId id="270" r:id="rId7"/>
    <p:sldId id="271" r:id="rId8"/>
    <p:sldId id="272" r:id="rId9"/>
    <p:sldId id="273" r:id="rId10"/>
    <p:sldId id="291" r:id="rId11"/>
    <p:sldId id="292" r:id="rId12"/>
    <p:sldId id="294" r:id="rId13"/>
    <p:sldId id="299" r:id="rId14"/>
    <p:sldId id="305" r:id="rId15"/>
    <p:sldId id="304" r:id="rId16"/>
    <p:sldId id="298" r:id="rId17"/>
    <p:sldId id="301" r:id="rId18"/>
    <p:sldId id="307" r:id="rId19"/>
    <p:sldId id="308" r:id="rId20"/>
    <p:sldId id="309" r:id="rId21"/>
    <p:sldId id="310" r:id="rId22"/>
    <p:sldId id="311" r:id="rId23"/>
    <p:sldId id="312" r:id="rId24"/>
    <p:sldId id="286" r:id="rId25"/>
    <p:sldId id="274" r:id="rId26"/>
    <p:sldId id="275" r:id="rId27"/>
    <p:sldId id="276" r:id="rId28"/>
    <p:sldId id="277" r:id="rId29"/>
    <p:sldId id="279" r:id="rId30"/>
    <p:sldId id="280" r:id="rId31"/>
    <p:sldId id="278" r:id="rId32"/>
    <p:sldId id="281" r:id="rId33"/>
    <p:sldId id="282" r:id="rId34"/>
    <p:sldId id="283" r:id="rId35"/>
    <p:sldId id="284" r:id="rId36"/>
    <p:sldId id="285" r:id="rId37"/>
    <p:sldId id="288" r:id="rId38"/>
    <p:sldId id="289" r:id="rId39"/>
    <p:sldId id="314" r:id="rId40"/>
    <p:sldId id="313" r:id="rId41"/>
    <p:sldId id="290" r:id="rId4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027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85" autoAdjust="0"/>
    <p:restoredTop sz="60169" autoAdjust="0"/>
  </p:normalViewPr>
  <p:slideViewPr>
    <p:cSldViewPr>
      <p:cViewPr varScale="1">
        <p:scale>
          <a:sx n="45" d="100"/>
          <a:sy n="45" d="100"/>
        </p:scale>
        <p:origin x="-18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42F32E-7070-4F67-BABB-E836427C17E5}" type="datetimeFigureOut">
              <a:rPr lang="pt-BR" smtClean="0"/>
              <a:pPr/>
              <a:t>20/11/2009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8DE828-AECD-480E-883B-1FA3A943148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DE828-AECD-480E-883B-1FA3A943148C}" type="slidenum">
              <a:rPr lang="pt-BR" smtClean="0"/>
              <a:pPr/>
              <a:t>2</a:t>
            </a:fld>
            <a:endParaRPr 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DE828-AECD-480E-883B-1FA3A943148C}" type="slidenum">
              <a:rPr lang="pt-BR" smtClean="0"/>
              <a:pPr/>
              <a:t>14</a:t>
            </a:fld>
            <a:endParaRPr 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DE828-AECD-480E-883B-1FA3A943148C}" type="slidenum">
              <a:rPr lang="pt-BR" smtClean="0"/>
              <a:pPr/>
              <a:t>15</a:t>
            </a:fld>
            <a:endParaRPr 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DE828-AECD-480E-883B-1FA3A943148C}" type="slidenum">
              <a:rPr lang="pt-BR" smtClean="0"/>
              <a:pPr/>
              <a:t>16</a:t>
            </a:fld>
            <a:endParaRPr 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DE828-AECD-480E-883B-1FA3A943148C}" type="slidenum">
              <a:rPr lang="pt-BR" smtClean="0"/>
              <a:pPr/>
              <a:t>17</a:t>
            </a:fld>
            <a:endParaRPr 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DE828-AECD-480E-883B-1FA3A943148C}" type="slidenum">
              <a:rPr lang="pt-BR" smtClean="0"/>
              <a:pPr/>
              <a:t>19</a:t>
            </a:fld>
            <a:endParaRPr 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DE828-AECD-480E-883B-1FA3A943148C}" type="slidenum">
              <a:rPr lang="pt-BR" smtClean="0"/>
              <a:pPr/>
              <a:t>20</a:t>
            </a:fld>
            <a:endParaRPr lang="pt-B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DE828-AECD-480E-883B-1FA3A943148C}" type="slidenum">
              <a:rPr lang="pt-BR" smtClean="0"/>
              <a:pPr/>
              <a:t>21</a:t>
            </a:fld>
            <a:endParaRPr lang="pt-B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b="1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DE828-AECD-480E-883B-1FA3A943148C}" type="slidenum">
              <a:rPr lang="pt-BR" smtClean="0"/>
              <a:pPr/>
              <a:t>22</a:t>
            </a:fld>
            <a:endParaRPr lang="pt-B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DE828-AECD-480E-883B-1FA3A943148C}" type="slidenum">
              <a:rPr lang="pt-BR" smtClean="0"/>
              <a:pPr/>
              <a:t>23</a:t>
            </a:fld>
            <a:endParaRPr lang="pt-B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DE828-AECD-480E-883B-1FA3A943148C}" type="slidenum">
              <a:rPr lang="pt-BR" smtClean="0"/>
              <a:pPr/>
              <a:t>25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DE828-AECD-480E-883B-1FA3A943148C}" type="slidenum">
              <a:rPr lang="pt-BR" smtClean="0"/>
              <a:pPr/>
              <a:t>4</a:t>
            </a:fld>
            <a:endParaRPr lang="pt-B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DE828-AECD-480E-883B-1FA3A943148C}" type="slidenum">
              <a:rPr lang="pt-BR" smtClean="0"/>
              <a:pPr/>
              <a:t>26</a:t>
            </a:fld>
            <a:endParaRPr lang="pt-B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DE828-AECD-480E-883B-1FA3A943148C}" type="slidenum">
              <a:rPr lang="pt-BR" smtClean="0"/>
              <a:pPr/>
              <a:t>28</a:t>
            </a:fld>
            <a:endParaRPr lang="pt-B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DE828-AECD-480E-883B-1FA3A943148C}" type="slidenum">
              <a:rPr lang="pt-BR" smtClean="0"/>
              <a:pPr/>
              <a:t>29</a:t>
            </a:fld>
            <a:endParaRPr lang="pt-B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DE828-AECD-480E-883B-1FA3A943148C}" type="slidenum">
              <a:rPr lang="pt-BR" smtClean="0"/>
              <a:pPr/>
              <a:t>30</a:t>
            </a:fld>
            <a:endParaRPr lang="pt-B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DE828-AECD-480E-883B-1FA3A943148C}" type="slidenum">
              <a:rPr lang="pt-BR" smtClean="0"/>
              <a:pPr/>
              <a:t>31</a:t>
            </a:fld>
            <a:endParaRPr lang="pt-B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DE828-AECD-480E-883B-1FA3A943148C}" type="slidenum">
              <a:rPr lang="pt-BR" smtClean="0"/>
              <a:pPr/>
              <a:t>32</a:t>
            </a:fld>
            <a:endParaRPr lang="pt-B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DE828-AECD-480E-883B-1FA3A943148C}" type="slidenum">
              <a:rPr lang="pt-BR" smtClean="0"/>
              <a:pPr/>
              <a:t>33</a:t>
            </a:fld>
            <a:endParaRPr lang="pt-B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DE828-AECD-480E-883B-1FA3A943148C}" type="slidenum">
              <a:rPr lang="pt-BR" smtClean="0"/>
              <a:pPr/>
              <a:t>34</a:t>
            </a:fld>
            <a:endParaRPr lang="pt-B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DE828-AECD-480E-883B-1FA3A943148C}" type="slidenum">
              <a:rPr lang="pt-BR" smtClean="0"/>
              <a:pPr/>
              <a:t>35</a:t>
            </a:fld>
            <a:endParaRPr lang="pt-B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DE828-AECD-480E-883B-1FA3A943148C}" type="slidenum">
              <a:rPr lang="pt-BR" smtClean="0"/>
              <a:pPr/>
              <a:t>36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DE828-AECD-480E-883B-1FA3A943148C}" type="slidenum">
              <a:rPr lang="pt-BR" smtClean="0"/>
              <a:pPr/>
              <a:t>5</a:t>
            </a:fld>
            <a:endParaRPr lang="pt-B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DE828-AECD-480E-883B-1FA3A943148C}" type="slidenum">
              <a:rPr lang="pt-BR" smtClean="0"/>
              <a:pPr/>
              <a:t>37</a:t>
            </a:fld>
            <a:endParaRPr lang="pt-B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DE828-AECD-480E-883B-1FA3A943148C}" type="slidenum">
              <a:rPr lang="pt-BR" smtClean="0"/>
              <a:pPr/>
              <a:t>38</a:t>
            </a:fld>
            <a:endParaRPr lang="pt-B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DE828-AECD-480E-883B-1FA3A943148C}" type="slidenum">
              <a:rPr lang="pt-BR" smtClean="0"/>
              <a:pPr/>
              <a:t>39</a:t>
            </a:fld>
            <a:endParaRPr lang="pt-B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DE828-AECD-480E-883B-1FA3A943148C}" type="slidenum">
              <a:rPr lang="pt-BR" smtClean="0"/>
              <a:pPr/>
              <a:t>40</a:t>
            </a:fld>
            <a:endParaRPr lang="pt-BR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DE828-AECD-480E-883B-1FA3A943148C}" type="slidenum">
              <a:rPr lang="pt-BR" smtClean="0"/>
              <a:pPr/>
              <a:t>41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DE828-AECD-480E-883B-1FA3A943148C}" type="slidenum">
              <a:rPr lang="pt-BR" smtClean="0"/>
              <a:pPr/>
              <a:t>6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DE828-AECD-480E-883B-1FA3A943148C}" type="slidenum">
              <a:rPr lang="pt-BR" smtClean="0"/>
              <a:pPr/>
              <a:t>8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DE828-AECD-480E-883B-1FA3A943148C}" type="slidenum">
              <a:rPr lang="pt-BR" smtClean="0"/>
              <a:pPr/>
              <a:t>9</a:t>
            </a:fld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DE828-AECD-480E-883B-1FA3A943148C}" type="slidenum">
              <a:rPr lang="pt-BR" smtClean="0"/>
              <a:pPr/>
              <a:t>11</a:t>
            </a:fld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DE828-AECD-480E-883B-1FA3A943148C}" type="slidenum">
              <a:rPr lang="pt-BR" smtClean="0"/>
              <a:pPr/>
              <a:t>12</a:t>
            </a:fld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DE828-AECD-480E-883B-1FA3A943148C}" type="slidenum">
              <a:rPr lang="pt-BR" smtClean="0"/>
              <a:pPr/>
              <a:t>13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38E1C-043C-4EDE-AEDD-EF50AA20C506}" type="datetime1">
              <a:rPr lang="pt-BR" smtClean="0"/>
              <a:pPr/>
              <a:t>20/11/2009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F8F7B-D8E2-40F6-AFC0-30F4A741FDD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387C0-8E9D-4C96-9063-1362C2A8E038}" type="datetime1">
              <a:rPr lang="pt-BR" smtClean="0"/>
              <a:pPr/>
              <a:t>20/11/2009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F8F7B-D8E2-40F6-AFC0-30F4A741FDD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9ADF1-94AE-41ED-8F9E-ACEB6F2F77F7}" type="datetime1">
              <a:rPr lang="pt-BR" smtClean="0"/>
              <a:pPr/>
              <a:t>20/11/2009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F8F7B-D8E2-40F6-AFC0-30F4A741FDD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37186-CB31-4A0F-811A-D0AE9F90332E}" type="datetime1">
              <a:rPr lang="pt-BR" smtClean="0"/>
              <a:pPr/>
              <a:t>20/11/2009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F8F7B-D8E2-40F6-AFC0-30F4A741FDD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06B16-8B2F-4B54-B135-759267A01CBA}" type="datetime1">
              <a:rPr lang="pt-BR" smtClean="0"/>
              <a:pPr/>
              <a:t>20/11/2009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F8F7B-D8E2-40F6-AFC0-30F4A741FDD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7B8E6-86B8-4F08-A97B-C99CA9CF60A8}" type="datetime1">
              <a:rPr lang="pt-BR" smtClean="0"/>
              <a:pPr/>
              <a:t>20/11/2009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F8F7B-D8E2-40F6-AFC0-30F4A741FDD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47432-92BC-4641-BFC8-F6CE9C38B826}" type="datetime1">
              <a:rPr lang="pt-BR" smtClean="0"/>
              <a:pPr/>
              <a:t>20/11/2009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F8F7B-D8E2-40F6-AFC0-30F4A741FDD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E4D0A-166A-46E6-BB25-E6D4DF5A42E6}" type="datetime1">
              <a:rPr lang="pt-BR" smtClean="0"/>
              <a:pPr/>
              <a:t>20/11/2009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F8F7B-D8E2-40F6-AFC0-30F4A741FDD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1E977-35CE-4ACD-BB4A-6CF9DE230A11}" type="datetime1">
              <a:rPr lang="pt-BR" smtClean="0"/>
              <a:pPr/>
              <a:t>20/11/2009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F8F7B-D8E2-40F6-AFC0-30F4A741FDD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D5848-CD16-4D9A-9C71-0E1E00F9A1EA}" type="datetime1">
              <a:rPr lang="pt-BR" smtClean="0"/>
              <a:pPr/>
              <a:t>20/11/2009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F8F7B-D8E2-40F6-AFC0-30F4A741FDD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1F0EB-4E91-48BE-B248-8230D85000E0}" type="datetime1">
              <a:rPr lang="pt-BR" smtClean="0"/>
              <a:pPr/>
              <a:t>20/11/2009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F8F7B-D8E2-40F6-AFC0-30F4A741FDD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109027-D40B-4FE4-A7EA-42B9027A6482}" type="datetime1">
              <a:rPr lang="pt-BR" smtClean="0"/>
              <a:pPr/>
              <a:t>20/11/2009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CF8F7B-D8E2-40F6-AFC0-30F4A741FDD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image" Target="../media/image16.png"/><Relationship Id="rId7" Type="http://schemas.openxmlformats.org/officeDocument/2006/relationships/hyperlink" Target="http://www.youtube.com/watch?v=SwwUC1KxCFA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hyperlink" Target="http://www.youtube.com/watch?v=qTnnJR-hS7k" TargetMode="External"/><Relationship Id="rId4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XpVjelmmlNk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WDad5_dnRFg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hyperlink" Target="http://electronics.howstuffworks.com/enlarge-image.htm?terms=virtual-reality&amp;gallery=1&amp;page=12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Virtual%20Army%20Experience.mpg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hyperlink" Target="AMC%20News%20Dispatch%202009%20-%20Edition%207%20Tank%20virtual%20reality%20chair.mpg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hyperlink" Target="Virtual%20Reality%20Helmet%20for%20Flight%20Simulator.mpg" TargetMode="External"/><Relationship Id="rId4" Type="http://schemas.openxmlformats.org/officeDocument/2006/relationships/hyperlink" Target="AVRS_stage_1.mpg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rine%20Institute%20-%20Centre%20for%20Marine%20Simulation.mpg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rine%20simulator.mpg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Sniper_AVRS.mpg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Augmented%20Reality%20Military%20Animated%20Terrain.mpg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ciencia.hsw.uol.com.br/militar-virtual.htm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letronicos.hsw.uol.com.br/equipamentos-realidade-virtual6.htm" TargetMode="External"/><Relationship Id="rId4" Type="http://schemas.openxmlformats.org/officeDocument/2006/relationships/hyperlink" Target="http://www.sbis.org.br/cbis/arquivos/910.pdf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0"/>
            <a:ext cx="10001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Arredondar Retângulo no Mesmo Canto Lateral 9"/>
          <p:cNvSpPr/>
          <p:nvPr/>
        </p:nvSpPr>
        <p:spPr>
          <a:xfrm>
            <a:off x="-142908" y="2357430"/>
            <a:ext cx="9429816" cy="2000264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71600" y="357166"/>
            <a:ext cx="7415242" cy="1470025"/>
          </a:xfrm>
        </p:spPr>
        <p:txBody>
          <a:bodyPr>
            <a:noAutofit/>
          </a:bodyPr>
          <a:lstStyle/>
          <a:p>
            <a:pPr algn="r"/>
            <a:r>
              <a:rPr lang="pt-BR" sz="4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itchFamily="18" charset="0"/>
              </a:rPr>
              <a:t>Seminário </a:t>
            </a:r>
            <a:br>
              <a:rPr lang="pt-BR" sz="4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itchFamily="18" charset="0"/>
              </a:rPr>
            </a:br>
            <a:r>
              <a:rPr lang="pt-BR" sz="4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itchFamily="18" charset="0"/>
              </a:rPr>
              <a:t>de Multimídia</a:t>
            </a:r>
            <a:endParaRPr lang="pt-BR" sz="46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itchFamily="18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43042" y="2714620"/>
            <a:ext cx="6400800" cy="1752600"/>
          </a:xfrm>
        </p:spPr>
        <p:txBody>
          <a:bodyPr/>
          <a:lstStyle/>
          <a:p>
            <a:r>
              <a:rPr lang="pt-BR" dirty="0" smtClean="0">
                <a:latin typeface="Constantia" pitchFamily="18" charset="0"/>
              </a:rPr>
              <a:t>Realidade Virtual</a:t>
            </a:r>
          </a:p>
          <a:p>
            <a:r>
              <a:rPr lang="pt-BR" dirty="0" smtClean="0">
                <a:latin typeface="Constantia" pitchFamily="18" charset="0"/>
              </a:rPr>
              <a:t>Aplicações Militares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3428992" y="5214950"/>
            <a:ext cx="25003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Constantia" pitchFamily="18" charset="0"/>
              </a:rPr>
              <a:t>Bruno </a:t>
            </a:r>
            <a:r>
              <a:rPr lang="pt-BR" dirty="0" err="1" smtClean="0">
                <a:latin typeface="Constantia" pitchFamily="18" charset="0"/>
              </a:rPr>
              <a:t>Inojosa</a:t>
            </a:r>
            <a:r>
              <a:rPr lang="pt-BR" dirty="0" smtClean="0">
                <a:latin typeface="Constantia" pitchFamily="18" charset="0"/>
              </a:rPr>
              <a:t> (</a:t>
            </a:r>
            <a:r>
              <a:rPr lang="pt-BR" dirty="0" err="1" smtClean="0">
                <a:latin typeface="Constantia" pitchFamily="18" charset="0"/>
              </a:rPr>
              <a:t>bics</a:t>
            </a:r>
            <a:r>
              <a:rPr lang="pt-BR" dirty="0" smtClean="0">
                <a:latin typeface="Constantia" pitchFamily="18" charset="0"/>
              </a:rPr>
              <a:t>)</a:t>
            </a:r>
          </a:p>
          <a:p>
            <a:pPr algn="ctr"/>
            <a:r>
              <a:rPr lang="pt-BR" dirty="0" smtClean="0">
                <a:latin typeface="Constantia" pitchFamily="18" charset="0"/>
              </a:rPr>
              <a:t>Diogo Peixoto (</a:t>
            </a:r>
            <a:r>
              <a:rPr lang="pt-BR" dirty="0" err="1" smtClean="0">
                <a:latin typeface="Constantia" pitchFamily="18" charset="0"/>
              </a:rPr>
              <a:t>dcp</a:t>
            </a:r>
            <a:r>
              <a:rPr lang="pt-BR" dirty="0" smtClean="0">
                <a:latin typeface="Constantia" pitchFamily="18" charset="0"/>
              </a:rPr>
              <a:t>)</a:t>
            </a:r>
          </a:p>
          <a:p>
            <a:pPr algn="ctr"/>
            <a:r>
              <a:rPr lang="pt-BR" dirty="0" smtClean="0">
                <a:latin typeface="Constantia" pitchFamily="18" charset="0"/>
              </a:rPr>
              <a:t>Paulo Otávio (</a:t>
            </a:r>
            <a:r>
              <a:rPr lang="pt-BR" dirty="0" err="1" smtClean="0">
                <a:latin typeface="Constantia" pitchFamily="18" charset="0"/>
              </a:rPr>
              <a:t>podd</a:t>
            </a:r>
            <a:r>
              <a:rPr lang="pt-BR" dirty="0" smtClean="0">
                <a:latin typeface="Constantia" pitchFamily="18" charset="0"/>
              </a:rPr>
              <a:t>)</a:t>
            </a:r>
          </a:p>
          <a:p>
            <a:pPr algn="ctr"/>
            <a:r>
              <a:rPr lang="pt-BR" dirty="0" smtClean="0">
                <a:latin typeface="Constantia" pitchFamily="18" charset="0"/>
              </a:rPr>
              <a:t>Tiago Canto (</a:t>
            </a:r>
            <a:r>
              <a:rPr lang="pt-BR" dirty="0" err="1" smtClean="0">
                <a:latin typeface="Constantia" pitchFamily="18" charset="0"/>
              </a:rPr>
              <a:t>tcpc</a:t>
            </a:r>
            <a:r>
              <a:rPr lang="pt-BR" dirty="0" smtClean="0">
                <a:latin typeface="Constantia" pitchFamily="18" charset="0"/>
              </a:rPr>
              <a:t>)</a:t>
            </a:r>
          </a:p>
          <a:p>
            <a:pPr algn="ctr"/>
            <a:r>
              <a:rPr lang="pt-BR" dirty="0" smtClean="0">
                <a:latin typeface="Constantia" pitchFamily="18" charset="0"/>
              </a:rPr>
              <a:t>Tiago Leite (tfl3)</a:t>
            </a:r>
            <a:endParaRPr lang="pt-BR" dirty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3"/>
          <p:cNvCxnSpPr/>
          <p:nvPr/>
        </p:nvCxnSpPr>
        <p:spPr>
          <a:xfrm>
            <a:off x="1000100" y="3643314"/>
            <a:ext cx="81439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tângulo 4"/>
          <p:cNvSpPr/>
          <p:nvPr/>
        </p:nvSpPr>
        <p:spPr>
          <a:xfrm>
            <a:off x="0" y="0"/>
            <a:ext cx="10001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1428728" y="2786058"/>
            <a:ext cx="7415242" cy="4286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itchFamily="18" charset="0"/>
                <a:ea typeface="+mj-ea"/>
                <a:cs typeface="+mj-cs"/>
              </a:rPr>
              <a:t>História</a:t>
            </a:r>
            <a:endParaRPr kumimoji="0" lang="pt-BR" sz="4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Bright" pitchFamily="18" charset="0"/>
              <a:ea typeface="+mj-ea"/>
              <a:cs typeface="+mj-cs"/>
            </a:endParaRPr>
          </a:p>
        </p:txBody>
      </p:sp>
      <p:sp>
        <p:nvSpPr>
          <p:cNvPr id="7" name="Subtítulo 12"/>
          <p:cNvSpPr txBox="1">
            <a:spLocks/>
          </p:cNvSpPr>
          <p:nvPr/>
        </p:nvSpPr>
        <p:spPr>
          <a:xfrm>
            <a:off x="1357290" y="1428736"/>
            <a:ext cx="7358114" cy="3924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onstantia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ítulo 12"/>
          <p:cNvSpPr txBox="1">
            <a:spLocks/>
          </p:cNvSpPr>
          <p:nvPr/>
        </p:nvSpPr>
        <p:spPr>
          <a:xfrm>
            <a:off x="1285820" y="1785926"/>
            <a:ext cx="7858180" cy="221457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1714500" lvl="3" indent="-342900">
              <a:spcBef>
                <a:spcPct val="20000"/>
              </a:spcBef>
              <a:defRPr/>
            </a:pPr>
            <a:r>
              <a:rPr lang="pt-BR" sz="2800" noProof="0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	Myron Krueger na década de 1970 já utilizava frases como o termo realidade artificial em seus estudos de combinação de computadores e sistemas de vídeo.</a:t>
            </a:r>
            <a:endParaRPr kumimoji="0" lang="pt-B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onstantia" pitchFamily="18" charset="0"/>
              <a:ea typeface="+mn-ea"/>
              <a:cs typeface="+mn-cs"/>
            </a:endParaRPr>
          </a:p>
        </p:txBody>
      </p:sp>
      <p:cxnSp>
        <p:nvCxnSpPr>
          <p:cNvPr id="4" name="Conector reto 3"/>
          <p:cNvCxnSpPr/>
          <p:nvPr/>
        </p:nvCxnSpPr>
        <p:spPr>
          <a:xfrm>
            <a:off x="1000100" y="1214422"/>
            <a:ext cx="81439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tângulo 4"/>
          <p:cNvSpPr/>
          <p:nvPr/>
        </p:nvSpPr>
        <p:spPr>
          <a:xfrm>
            <a:off x="0" y="0"/>
            <a:ext cx="10001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1357290" y="285728"/>
            <a:ext cx="7415242" cy="4286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Bright" pitchFamily="18" charset="0"/>
                <a:ea typeface="+mj-ea"/>
                <a:cs typeface="+mj-cs"/>
              </a:rPr>
              <a:t>História - Conceitos</a:t>
            </a:r>
            <a:endParaRPr kumimoji="0" lang="pt-BR" sz="4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Bright" pitchFamily="18" charset="0"/>
              <a:ea typeface="+mj-ea"/>
              <a:cs typeface="+mj-cs"/>
            </a:endParaRPr>
          </a:p>
        </p:txBody>
      </p:sp>
      <p:sp>
        <p:nvSpPr>
          <p:cNvPr id="7" name="Subtítulo 12"/>
          <p:cNvSpPr txBox="1">
            <a:spLocks/>
          </p:cNvSpPr>
          <p:nvPr/>
        </p:nvSpPr>
        <p:spPr>
          <a:xfrm>
            <a:off x="1214414" y="2428868"/>
            <a:ext cx="7358114" cy="3924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onstantia" pitchFamily="18" charset="0"/>
              <a:ea typeface="+mn-ea"/>
              <a:cs typeface="+mn-cs"/>
            </a:endParaRPr>
          </a:p>
        </p:txBody>
      </p:sp>
      <p:sp>
        <p:nvSpPr>
          <p:cNvPr id="9" name="Subtítulo 12"/>
          <p:cNvSpPr txBox="1">
            <a:spLocks/>
          </p:cNvSpPr>
          <p:nvPr/>
        </p:nvSpPr>
        <p:spPr>
          <a:xfrm>
            <a:off x="3071802" y="1357298"/>
            <a:ext cx="8286808" cy="2857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pt-BR" sz="3200" dirty="0" smtClean="0">
              <a:solidFill>
                <a:schemeClr val="tx2">
                  <a:lumMod val="75000"/>
                </a:schemeClr>
              </a:solidFill>
              <a:latin typeface="Constantia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onstantia" pitchFamily="18" charset="0"/>
              <a:ea typeface="+mn-ea"/>
              <a:cs typeface="+mn-cs"/>
            </a:endParaRP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onstantia" pitchFamily="18" charset="0"/>
              <a:ea typeface="+mn-ea"/>
              <a:cs typeface="+mn-cs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4071942"/>
            <a:ext cx="2273237" cy="220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Subtítulo 12"/>
          <p:cNvSpPr txBox="1">
            <a:spLocks/>
          </p:cNvSpPr>
          <p:nvPr/>
        </p:nvSpPr>
        <p:spPr>
          <a:xfrm>
            <a:off x="-642974" y="4643422"/>
            <a:ext cx="7858180" cy="22145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714500" lvl="3" indent="-342900">
              <a:spcBef>
                <a:spcPct val="20000"/>
              </a:spcBef>
              <a:defRPr/>
            </a:pPr>
            <a:r>
              <a:rPr lang="pt-BR" sz="2800" noProof="0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	</a:t>
            </a:r>
            <a:r>
              <a:rPr lang="pt-BR" sz="2800" noProof="0" dirty="0" err="1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Jaron</a:t>
            </a:r>
            <a:r>
              <a:rPr lang="pt-BR" sz="2800" noProof="0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 </a:t>
            </a:r>
            <a:r>
              <a:rPr lang="pt-BR" sz="2800" noProof="0" dirty="0" err="1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Lanier</a:t>
            </a:r>
            <a:r>
              <a:rPr lang="pt-BR" sz="2800" noProof="0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: </a:t>
            </a:r>
            <a:r>
              <a:rPr lang="pt-BR" sz="2800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precursor da realidade virtual.  </a:t>
            </a:r>
            <a:r>
              <a:rPr lang="pt-BR" sz="2800" dirty="0" err="1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Costruiu</a:t>
            </a:r>
            <a:r>
              <a:rPr lang="pt-BR" sz="2800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 produtos de realidade virtual no início dos anos 80.</a:t>
            </a:r>
            <a:endParaRPr kumimoji="0" lang="pt-B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onstantia" pitchFamily="18" charset="0"/>
              <a:ea typeface="+mn-ea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714488"/>
            <a:ext cx="2684666" cy="2219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3"/>
          <p:cNvCxnSpPr/>
          <p:nvPr/>
        </p:nvCxnSpPr>
        <p:spPr>
          <a:xfrm>
            <a:off x="1000100" y="1214422"/>
            <a:ext cx="81439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tângulo 4"/>
          <p:cNvSpPr/>
          <p:nvPr/>
        </p:nvSpPr>
        <p:spPr>
          <a:xfrm>
            <a:off x="0" y="0"/>
            <a:ext cx="10001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1357290" y="285728"/>
            <a:ext cx="7415242" cy="4286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Bright" pitchFamily="18" charset="0"/>
                <a:ea typeface="+mj-ea"/>
                <a:cs typeface="+mj-cs"/>
              </a:rPr>
              <a:t>História</a:t>
            </a:r>
            <a:endParaRPr kumimoji="0" lang="pt-BR" sz="4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Bright" pitchFamily="18" charset="0"/>
              <a:ea typeface="+mj-ea"/>
              <a:cs typeface="+mj-cs"/>
            </a:endParaRPr>
          </a:p>
        </p:txBody>
      </p:sp>
      <p:sp>
        <p:nvSpPr>
          <p:cNvPr id="7" name="Subtítulo 12"/>
          <p:cNvSpPr txBox="1">
            <a:spLocks/>
          </p:cNvSpPr>
          <p:nvPr/>
        </p:nvSpPr>
        <p:spPr>
          <a:xfrm>
            <a:off x="1357290" y="1428736"/>
            <a:ext cx="7358114" cy="3924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onstantia" pitchFamily="18" charset="0"/>
              <a:ea typeface="+mn-ea"/>
              <a:cs typeface="+mn-cs"/>
            </a:endParaRPr>
          </a:p>
        </p:txBody>
      </p:sp>
      <p:sp>
        <p:nvSpPr>
          <p:cNvPr id="9" name="Subtítulo 12"/>
          <p:cNvSpPr txBox="1">
            <a:spLocks/>
          </p:cNvSpPr>
          <p:nvPr/>
        </p:nvSpPr>
        <p:spPr>
          <a:xfrm>
            <a:off x="857192" y="1428736"/>
            <a:ext cx="8286808" cy="3924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algn="just">
              <a:spcBef>
                <a:spcPct val="20000"/>
              </a:spcBef>
              <a:buFont typeface="Arial" charset="0"/>
              <a:buChar char="•"/>
              <a:defRPr/>
            </a:pPr>
            <a:endParaRPr lang="pt-BR" sz="3200" dirty="0" smtClean="0">
              <a:solidFill>
                <a:schemeClr val="tx2">
                  <a:lumMod val="75000"/>
                </a:schemeClr>
              </a:solidFill>
              <a:latin typeface="Constantia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onstantia" pitchFamily="18" charset="0"/>
              <a:ea typeface="+mn-ea"/>
              <a:cs typeface="+mn-cs"/>
            </a:endParaRP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onstantia" pitchFamily="18" charset="0"/>
              <a:ea typeface="+mn-ea"/>
              <a:cs typeface="+mn-cs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3857628"/>
            <a:ext cx="244792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3786190"/>
            <a:ext cx="4048125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Subtítulo 12"/>
          <p:cNvSpPr txBox="1">
            <a:spLocks/>
          </p:cNvSpPr>
          <p:nvPr/>
        </p:nvSpPr>
        <p:spPr>
          <a:xfrm>
            <a:off x="857224" y="1785926"/>
            <a:ext cx="7858180" cy="22145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714500" lvl="3" indent="-342900">
              <a:spcBef>
                <a:spcPct val="20000"/>
              </a:spcBef>
              <a:defRPr/>
            </a:pPr>
            <a:r>
              <a:rPr lang="pt-BR" sz="2800" noProof="0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	Em 1950, a Força aérea americana constrói </a:t>
            </a:r>
            <a:r>
              <a:rPr lang="pt-BR" sz="2800" noProof="0" dirty="0" err="1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simuladore</a:t>
            </a:r>
            <a:r>
              <a:rPr lang="pt-BR" sz="2800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s de vôo para testes.</a:t>
            </a:r>
            <a:endParaRPr kumimoji="0" lang="pt-B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onstantia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3"/>
          <p:cNvCxnSpPr/>
          <p:nvPr/>
        </p:nvCxnSpPr>
        <p:spPr>
          <a:xfrm>
            <a:off x="1000100" y="1214422"/>
            <a:ext cx="81439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tângulo 4"/>
          <p:cNvSpPr/>
          <p:nvPr/>
        </p:nvSpPr>
        <p:spPr>
          <a:xfrm>
            <a:off x="0" y="0"/>
            <a:ext cx="10001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1357290" y="285728"/>
            <a:ext cx="7415242" cy="4286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Bright" pitchFamily="18" charset="0"/>
                <a:ea typeface="+mj-ea"/>
                <a:cs typeface="+mj-cs"/>
              </a:rPr>
              <a:t>História</a:t>
            </a:r>
            <a:endParaRPr kumimoji="0" lang="pt-BR" sz="4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Bright" pitchFamily="18" charset="0"/>
              <a:ea typeface="+mj-ea"/>
              <a:cs typeface="+mj-cs"/>
            </a:endParaRPr>
          </a:p>
        </p:txBody>
      </p:sp>
      <p:sp>
        <p:nvSpPr>
          <p:cNvPr id="7" name="Subtítulo 12"/>
          <p:cNvSpPr txBox="1">
            <a:spLocks/>
          </p:cNvSpPr>
          <p:nvPr/>
        </p:nvSpPr>
        <p:spPr>
          <a:xfrm>
            <a:off x="1357290" y="1428736"/>
            <a:ext cx="7358114" cy="3924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onstantia" pitchFamily="18" charset="0"/>
              <a:ea typeface="+mn-ea"/>
              <a:cs typeface="+mn-cs"/>
            </a:endParaRPr>
          </a:p>
        </p:txBody>
      </p:sp>
      <p:sp>
        <p:nvSpPr>
          <p:cNvPr id="9" name="Subtítulo 12"/>
          <p:cNvSpPr txBox="1">
            <a:spLocks/>
          </p:cNvSpPr>
          <p:nvPr/>
        </p:nvSpPr>
        <p:spPr>
          <a:xfrm>
            <a:off x="857192" y="1428736"/>
            <a:ext cx="8286808" cy="3924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algn="just">
              <a:spcBef>
                <a:spcPct val="20000"/>
              </a:spcBef>
              <a:buFont typeface="Arial" charset="0"/>
              <a:buChar char="•"/>
              <a:defRPr/>
            </a:pPr>
            <a:endParaRPr lang="pt-BR" sz="3200" dirty="0" smtClean="0">
              <a:solidFill>
                <a:schemeClr val="tx2">
                  <a:lumMod val="75000"/>
                </a:schemeClr>
              </a:solidFill>
              <a:latin typeface="Constantia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onstantia" pitchFamily="18" charset="0"/>
              <a:ea typeface="+mn-ea"/>
              <a:cs typeface="+mn-cs"/>
            </a:endParaRP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onstantia" pitchFamily="18" charset="0"/>
              <a:ea typeface="+mn-ea"/>
              <a:cs typeface="+mn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1785926"/>
            <a:ext cx="4000500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ubtítulo 12"/>
          <p:cNvSpPr txBox="1">
            <a:spLocks/>
          </p:cNvSpPr>
          <p:nvPr/>
        </p:nvSpPr>
        <p:spPr>
          <a:xfrm>
            <a:off x="3643306" y="1785926"/>
            <a:ext cx="5072098" cy="428628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1714500" lvl="3" indent="-342900">
              <a:spcBef>
                <a:spcPct val="20000"/>
              </a:spcBef>
              <a:defRPr/>
            </a:pPr>
            <a:r>
              <a:rPr lang="pt-BR" sz="2800" noProof="0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	Em 1962, </a:t>
            </a:r>
            <a:r>
              <a:rPr lang="pt-BR" sz="2800" noProof="0" dirty="0" err="1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Morton</a:t>
            </a:r>
            <a:r>
              <a:rPr lang="pt-BR" sz="2800" noProof="0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 </a:t>
            </a:r>
            <a:r>
              <a:rPr lang="pt-BR" sz="2800" noProof="0" dirty="0" err="1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Heilig</a:t>
            </a:r>
            <a:r>
              <a:rPr lang="pt-BR" sz="2800" noProof="0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 inventou o </a:t>
            </a:r>
            <a:r>
              <a:rPr lang="pt-BR" sz="2800" noProof="0" dirty="0" err="1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Sensorama</a:t>
            </a:r>
            <a:r>
              <a:rPr lang="pt-BR" sz="2800" noProof="0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, que consiste em uma cabine que combinava filmes 3D, som estéreo, vibrações mecânicas, aromas e ar em movimento.</a:t>
            </a:r>
            <a:endParaRPr kumimoji="0" lang="pt-B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onstantia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3"/>
          <p:cNvCxnSpPr/>
          <p:nvPr/>
        </p:nvCxnSpPr>
        <p:spPr>
          <a:xfrm>
            <a:off x="1000100" y="1214422"/>
            <a:ext cx="81439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tângulo 4"/>
          <p:cNvSpPr/>
          <p:nvPr/>
        </p:nvSpPr>
        <p:spPr>
          <a:xfrm>
            <a:off x="0" y="0"/>
            <a:ext cx="10001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1357290" y="285728"/>
            <a:ext cx="7415242" cy="4286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Bright" pitchFamily="18" charset="0"/>
                <a:ea typeface="+mj-ea"/>
                <a:cs typeface="+mj-cs"/>
              </a:rPr>
              <a:t>História</a:t>
            </a:r>
            <a:endParaRPr kumimoji="0" lang="pt-BR" sz="4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Bright" pitchFamily="18" charset="0"/>
              <a:ea typeface="+mj-ea"/>
              <a:cs typeface="+mj-cs"/>
            </a:endParaRPr>
          </a:p>
        </p:txBody>
      </p:sp>
      <p:sp>
        <p:nvSpPr>
          <p:cNvPr id="7" name="Subtítulo 12"/>
          <p:cNvSpPr txBox="1">
            <a:spLocks/>
          </p:cNvSpPr>
          <p:nvPr/>
        </p:nvSpPr>
        <p:spPr>
          <a:xfrm>
            <a:off x="1357290" y="1428736"/>
            <a:ext cx="7358114" cy="3924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onstantia" pitchFamily="18" charset="0"/>
              <a:ea typeface="+mn-ea"/>
              <a:cs typeface="+mn-cs"/>
            </a:endParaRPr>
          </a:p>
        </p:txBody>
      </p:sp>
      <p:sp>
        <p:nvSpPr>
          <p:cNvPr id="9" name="Subtítulo 12"/>
          <p:cNvSpPr txBox="1">
            <a:spLocks/>
          </p:cNvSpPr>
          <p:nvPr/>
        </p:nvSpPr>
        <p:spPr>
          <a:xfrm>
            <a:off x="857192" y="1428736"/>
            <a:ext cx="8286808" cy="3924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algn="just">
              <a:spcBef>
                <a:spcPct val="20000"/>
              </a:spcBef>
              <a:buFont typeface="Arial" charset="0"/>
              <a:buChar char="•"/>
              <a:defRPr/>
            </a:pPr>
            <a:endParaRPr lang="pt-BR" sz="3200" dirty="0" smtClean="0">
              <a:solidFill>
                <a:schemeClr val="tx2">
                  <a:lumMod val="75000"/>
                </a:schemeClr>
              </a:solidFill>
              <a:latin typeface="Constantia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onstantia" pitchFamily="18" charset="0"/>
              <a:ea typeface="+mn-ea"/>
              <a:cs typeface="+mn-cs"/>
            </a:endParaRP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onstantia" pitchFamily="18" charset="0"/>
              <a:ea typeface="+mn-ea"/>
              <a:cs typeface="+mn-cs"/>
            </a:endParaRPr>
          </a:p>
        </p:txBody>
      </p:sp>
      <p:sp>
        <p:nvSpPr>
          <p:cNvPr id="8" name="Subtítulo 12"/>
          <p:cNvSpPr txBox="1">
            <a:spLocks/>
          </p:cNvSpPr>
          <p:nvPr/>
        </p:nvSpPr>
        <p:spPr>
          <a:xfrm>
            <a:off x="3643306" y="1785926"/>
            <a:ext cx="5072098" cy="4286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714500" lvl="3" indent="-342900">
              <a:spcBef>
                <a:spcPct val="20000"/>
              </a:spcBef>
              <a:defRPr/>
            </a:pPr>
            <a:r>
              <a:rPr lang="pt-BR" sz="2800" noProof="0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	Em 1962, Ivan Sutherland desenvolveu uma “caneta óptica” com a qual imagens poderiam ser esboçadas em um computador.</a:t>
            </a:r>
            <a:endParaRPr kumimoji="0" lang="pt-B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onstantia" pitchFamily="18" charset="0"/>
              <a:ea typeface="+mn-ea"/>
              <a:cs typeface="+mn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1928802"/>
            <a:ext cx="3829055" cy="3190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3"/>
          <p:cNvCxnSpPr/>
          <p:nvPr/>
        </p:nvCxnSpPr>
        <p:spPr>
          <a:xfrm>
            <a:off x="1000100" y="1214422"/>
            <a:ext cx="81439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tângulo 4"/>
          <p:cNvSpPr/>
          <p:nvPr/>
        </p:nvSpPr>
        <p:spPr>
          <a:xfrm>
            <a:off x="0" y="0"/>
            <a:ext cx="10001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1357290" y="285728"/>
            <a:ext cx="7415242" cy="4286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Bright" pitchFamily="18" charset="0"/>
                <a:ea typeface="+mj-ea"/>
                <a:cs typeface="+mj-cs"/>
              </a:rPr>
              <a:t>História</a:t>
            </a:r>
            <a:endParaRPr kumimoji="0" lang="pt-BR" sz="4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Bright" pitchFamily="18" charset="0"/>
              <a:ea typeface="+mj-ea"/>
              <a:cs typeface="+mj-cs"/>
            </a:endParaRPr>
          </a:p>
        </p:txBody>
      </p:sp>
      <p:sp>
        <p:nvSpPr>
          <p:cNvPr id="7" name="Subtítulo 12"/>
          <p:cNvSpPr txBox="1">
            <a:spLocks/>
          </p:cNvSpPr>
          <p:nvPr/>
        </p:nvSpPr>
        <p:spPr>
          <a:xfrm>
            <a:off x="1357290" y="1428736"/>
            <a:ext cx="7358114" cy="3924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onstantia" pitchFamily="18" charset="0"/>
              <a:ea typeface="+mn-ea"/>
              <a:cs typeface="+mn-cs"/>
            </a:endParaRPr>
          </a:p>
        </p:txBody>
      </p:sp>
      <p:sp>
        <p:nvSpPr>
          <p:cNvPr id="9" name="Subtítulo 12"/>
          <p:cNvSpPr txBox="1">
            <a:spLocks/>
          </p:cNvSpPr>
          <p:nvPr/>
        </p:nvSpPr>
        <p:spPr>
          <a:xfrm>
            <a:off x="1142976" y="2000240"/>
            <a:ext cx="8286808" cy="3924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algn="just">
              <a:spcBef>
                <a:spcPct val="20000"/>
              </a:spcBef>
              <a:buFont typeface="Arial" charset="0"/>
              <a:buChar char="•"/>
              <a:defRPr/>
            </a:pPr>
            <a:endParaRPr lang="pt-BR" sz="3200" dirty="0" smtClean="0">
              <a:solidFill>
                <a:schemeClr val="tx2">
                  <a:lumMod val="75000"/>
                </a:schemeClr>
              </a:solidFill>
              <a:latin typeface="Constantia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onstantia" pitchFamily="18" charset="0"/>
              <a:ea typeface="+mn-ea"/>
              <a:cs typeface="+mn-cs"/>
            </a:endParaRP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onstantia" pitchFamily="18" charset="0"/>
              <a:ea typeface="+mn-ea"/>
              <a:cs typeface="+mn-cs"/>
            </a:endParaRPr>
          </a:p>
        </p:txBody>
      </p:sp>
      <p:sp>
        <p:nvSpPr>
          <p:cNvPr id="8" name="Subtítulo 12"/>
          <p:cNvSpPr txBox="1">
            <a:spLocks/>
          </p:cNvSpPr>
          <p:nvPr/>
        </p:nvSpPr>
        <p:spPr>
          <a:xfrm>
            <a:off x="3428992" y="2214554"/>
            <a:ext cx="5357850" cy="38576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714500" lvl="3" indent="-342900">
              <a:spcBef>
                <a:spcPct val="20000"/>
              </a:spcBef>
              <a:defRPr/>
            </a:pPr>
            <a:r>
              <a:rPr lang="pt-BR" sz="2800" noProof="0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	Em 1965 foi criado o primeiro sistema </a:t>
            </a:r>
            <a:r>
              <a:rPr lang="pt-BR" sz="2800" noProof="0" dirty="0" err="1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Headmounted</a:t>
            </a:r>
            <a:r>
              <a:rPr lang="pt-BR" sz="2800" noProof="0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 </a:t>
            </a:r>
            <a:r>
              <a:rPr lang="pt-BR" sz="2800" noProof="0" dirty="0" err="1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transparent</a:t>
            </a:r>
            <a:r>
              <a:rPr lang="pt-BR" sz="2800" noProof="0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 3D display.</a:t>
            </a:r>
            <a:endParaRPr kumimoji="0" lang="pt-B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onstantia" pitchFamily="18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1643050"/>
            <a:ext cx="2621935" cy="4714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3"/>
          <p:cNvCxnSpPr/>
          <p:nvPr/>
        </p:nvCxnSpPr>
        <p:spPr>
          <a:xfrm>
            <a:off x="1000100" y="1214422"/>
            <a:ext cx="81439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tângulo 4"/>
          <p:cNvSpPr/>
          <p:nvPr/>
        </p:nvSpPr>
        <p:spPr>
          <a:xfrm>
            <a:off x="0" y="0"/>
            <a:ext cx="10001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1357290" y="285728"/>
            <a:ext cx="7415242" cy="4286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Bright" pitchFamily="18" charset="0"/>
                <a:ea typeface="+mj-ea"/>
                <a:cs typeface="+mj-cs"/>
              </a:rPr>
              <a:t>História</a:t>
            </a:r>
            <a:endParaRPr kumimoji="0" lang="pt-BR" sz="4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Bright" pitchFamily="18" charset="0"/>
              <a:ea typeface="+mj-ea"/>
              <a:cs typeface="+mj-cs"/>
            </a:endParaRPr>
          </a:p>
        </p:txBody>
      </p:sp>
      <p:sp>
        <p:nvSpPr>
          <p:cNvPr id="7" name="Subtítulo 12"/>
          <p:cNvSpPr txBox="1">
            <a:spLocks/>
          </p:cNvSpPr>
          <p:nvPr/>
        </p:nvSpPr>
        <p:spPr>
          <a:xfrm>
            <a:off x="1357290" y="1428736"/>
            <a:ext cx="7358114" cy="3924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onstantia" pitchFamily="18" charset="0"/>
              <a:ea typeface="+mn-ea"/>
              <a:cs typeface="+mn-cs"/>
            </a:endParaRPr>
          </a:p>
        </p:txBody>
      </p:sp>
      <p:sp>
        <p:nvSpPr>
          <p:cNvPr id="9" name="Subtítulo 12"/>
          <p:cNvSpPr txBox="1">
            <a:spLocks/>
          </p:cNvSpPr>
          <p:nvPr/>
        </p:nvSpPr>
        <p:spPr>
          <a:xfrm>
            <a:off x="857192" y="1428736"/>
            <a:ext cx="8286808" cy="3924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algn="just">
              <a:spcBef>
                <a:spcPct val="20000"/>
              </a:spcBef>
              <a:buFont typeface="Arial" charset="0"/>
              <a:buChar char="•"/>
              <a:defRPr/>
            </a:pPr>
            <a:endParaRPr lang="pt-BR" sz="3200" dirty="0" smtClean="0">
              <a:solidFill>
                <a:schemeClr val="tx2">
                  <a:lumMod val="75000"/>
                </a:schemeClr>
              </a:solidFill>
              <a:latin typeface="Constantia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onstantia" pitchFamily="18" charset="0"/>
              <a:ea typeface="+mn-ea"/>
              <a:cs typeface="+mn-cs"/>
            </a:endParaRP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onstantia" pitchFamily="18" charset="0"/>
              <a:ea typeface="+mn-ea"/>
              <a:cs typeface="+mn-cs"/>
            </a:endParaRPr>
          </a:p>
        </p:txBody>
      </p:sp>
      <p:sp>
        <p:nvSpPr>
          <p:cNvPr id="8" name="Subtítulo 12"/>
          <p:cNvSpPr txBox="1">
            <a:spLocks/>
          </p:cNvSpPr>
          <p:nvPr/>
        </p:nvSpPr>
        <p:spPr>
          <a:xfrm>
            <a:off x="3643306" y="1785926"/>
            <a:ext cx="5072098" cy="4286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714500" lvl="3" indent="-342900">
              <a:spcBef>
                <a:spcPct val="20000"/>
              </a:spcBef>
              <a:defRPr/>
            </a:pPr>
            <a:r>
              <a:rPr lang="pt-BR" sz="2800" noProof="0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	Em 1977 e 1982 surgiram as primeiras luvas digitais desenvolvidas pelo grupo da Universidade de </a:t>
            </a:r>
            <a:r>
              <a:rPr lang="pt-BR" sz="2800" noProof="0" dirty="0" err="1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Illinois</a:t>
            </a:r>
            <a:r>
              <a:rPr lang="pt-BR" sz="2800" noProof="0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.</a:t>
            </a:r>
            <a:endParaRPr kumimoji="0" lang="pt-B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onstantia" pitchFamily="18" charset="0"/>
              <a:ea typeface="+mn-ea"/>
              <a:cs typeface="+mn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4362450"/>
            <a:ext cx="358140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66" y="1500174"/>
            <a:ext cx="3808564" cy="26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3286124"/>
            <a:ext cx="2214578" cy="3350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" name="Conector reto 3"/>
          <p:cNvCxnSpPr/>
          <p:nvPr/>
        </p:nvCxnSpPr>
        <p:spPr>
          <a:xfrm>
            <a:off x="1000100" y="1214422"/>
            <a:ext cx="81439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tângulo 4"/>
          <p:cNvSpPr/>
          <p:nvPr/>
        </p:nvSpPr>
        <p:spPr>
          <a:xfrm>
            <a:off x="0" y="0"/>
            <a:ext cx="10001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1357290" y="285728"/>
            <a:ext cx="7415242" cy="4286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Bright" pitchFamily="18" charset="0"/>
                <a:ea typeface="+mj-ea"/>
                <a:cs typeface="+mj-cs"/>
              </a:rPr>
              <a:t>História</a:t>
            </a:r>
            <a:endParaRPr kumimoji="0" lang="pt-BR" sz="4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Bright" pitchFamily="18" charset="0"/>
              <a:ea typeface="+mj-ea"/>
              <a:cs typeface="+mj-cs"/>
            </a:endParaRPr>
          </a:p>
        </p:txBody>
      </p:sp>
      <p:sp>
        <p:nvSpPr>
          <p:cNvPr id="7" name="Subtítulo 12"/>
          <p:cNvSpPr txBox="1">
            <a:spLocks/>
          </p:cNvSpPr>
          <p:nvPr/>
        </p:nvSpPr>
        <p:spPr>
          <a:xfrm>
            <a:off x="1357290" y="1428736"/>
            <a:ext cx="7358114" cy="3924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onstantia" pitchFamily="18" charset="0"/>
              <a:ea typeface="+mn-ea"/>
              <a:cs typeface="+mn-cs"/>
            </a:endParaRPr>
          </a:p>
        </p:txBody>
      </p:sp>
      <p:sp>
        <p:nvSpPr>
          <p:cNvPr id="9" name="Subtítulo 12"/>
          <p:cNvSpPr txBox="1">
            <a:spLocks/>
          </p:cNvSpPr>
          <p:nvPr/>
        </p:nvSpPr>
        <p:spPr>
          <a:xfrm>
            <a:off x="857192" y="1428736"/>
            <a:ext cx="8286808" cy="3924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algn="just">
              <a:spcBef>
                <a:spcPct val="20000"/>
              </a:spcBef>
              <a:buFont typeface="Arial" charset="0"/>
              <a:buChar char="•"/>
              <a:defRPr/>
            </a:pPr>
            <a:endParaRPr lang="pt-BR" sz="3200" dirty="0" smtClean="0">
              <a:solidFill>
                <a:schemeClr val="tx2">
                  <a:lumMod val="75000"/>
                </a:schemeClr>
              </a:solidFill>
              <a:latin typeface="Constantia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onstantia" pitchFamily="18" charset="0"/>
              <a:ea typeface="+mn-ea"/>
              <a:cs typeface="+mn-cs"/>
            </a:endParaRP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onstantia" pitchFamily="18" charset="0"/>
              <a:ea typeface="+mn-ea"/>
              <a:cs typeface="+mn-cs"/>
            </a:endParaRPr>
          </a:p>
        </p:txBody>
      </p:sp>
      <p:sp>
        <p:nvSpPr>
          <p:cNvPr id="8" name="Subtítulo 12"/>
          <p:cNvSpPr txBox="1">
            <a:spLocks/>
          </p:cNvSpPr>
          <p:nvPr/>
        </p:nvSpPr>
        <p:spPr>
          <a:xfrm>
            <a:off x="3643306" y="1785926"/>
            <a:ext cx="5072098" cy="4286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714500" lvl="3" indent="-342900">
              <a:spcBef>
                <a:spcPct val="20000"/>
              </a:spcBef>
              <a:defRPr/>
            </a:pPr>
            <a:r>
              <a:rPr kumimoji="0" lang="pt-BR" sz="2800" b="0" i="0" u="none" strike="noStrike" kern="1200" cap="none" spc="0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t>	Comercialização</a:t>
            </a:r>
            <a:r>
              <a:rPr kumimoji="0" lang="pt-BR" sz="2800" b="0" i="0" u="none" strike="noStrike" kern="1200" cap="none" spc="0" normalizeH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t> de produtos: luvas, capacetes.</a:t>
            </a:r>
            <a:endParaRPr kumimoji="0" lang="pt-B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onstantia" pitchFamily="18" charset="0"/>
              <a:ea typeface="+mn-ea"/>
              <a:cs typeface="+mn-cs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3042" y="1928802"/>
            <a:ext cx="3048000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3"/>
          <p:cNvCxnSpPr/>
          <p:nvPr/>
        </p:nvCxnSpPr>
        <p:spPr>
          <a:xfrm>
            <a:off x="1000100" y="3643314"/>
            <a:ext cx="81439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tângulo 4"/>
          <p:cNvSpPr/>
          <p:nvPr/>
        </p:nvSpPr>
        <p:spPr>
          <a:xfrm>
            <a:off x="0" y="0"/>
            <a:ext cx="10001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1428728" y="2786058"/>
            <a:ext cx="7415242" cy="4286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pt-BR" sz="4800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Como interagir com o mundo virtual?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4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Bright" pitchFamily="18" charset="0"/>
              <a:ea typeface="+mj-ea"/>
              <a:cs typeface="+mj-cs"/>
            </a:endParaRPr>
          </a:p>
        </p:txBody>
      </p:sp>
      <p:sp>
        <p:nvSpPr>
          <p:cNvPr id="7" name="Subtítulo 12"/>
          <p:cNvSpPr txBox="1">
            <a:spLocks/>
          </p:cNvSpPr>
          <p:nvPr/>
        </p:nvSpPr>
        <p:spPr>
          <a:xfrm>
            <a:off x="1357290" y="1428736"/>
            <a:ext cx="7358114" cy="3924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onstantia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3"/>
          <p:cNvCxnSpPr/>
          <p:nvPr/>
        </p:nvCxnSpPr>
        <p:spPr>
          <a:xfrm>
            <a:off x="1000100" y="1214422"/>
            <a:ext cx="81439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tângulo 4"/>
          <p:cNvSpPr/>
          <p:nvPr/>
        </p:nvSpPr>
        <p:spPr>
          <a:xfrm>
            <a:off x="0" y="0"/>
            <a:ext cx="10001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1371600" y="357167"/>
            <a:ext cx="7415242" cy="4286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4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Bright" pitchFamily="18" charset="0"/>
              <a:ea typeface="+mj-ea"/>
              <a:cs typeface="+mj-cs"/>
            </a:endParaRPr>
          </a:p>
        </p:txBody>
      </p:sp>
      <p:sp>
        <p:nvSpPr>
          <p:cNvPr id="7" name="Subtítulo 12"/>
          <p:cNvSpPr txBox="1">
            <a:spLocks/>
          </p:cNvSpPr>
          <p:nvPr/>
        </p:nvSpPr>
        <p:spPr>
          <a:xfrm>
            <a:off x="1357290" y="1428736"/>
            <a:ext cx="7358114" cy="3924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onstantia" pitchFamily="18" charset="0"/>
              <a:ea typeface="+mn-ea"/>
              <a:cs typeface="+mn-cs"/>
            </a:endParaRPr>
          </a:p>
        </p:txBody>
      </p:sp>
      <p:sp>
        <p:nvSpPr>
          <p:cNvPr id="8" name="Subtítulo 12"/>
          <p:cNvSpPr txBox="1">
            <a:spLocks/>
          </p:cNvSpPr>
          <p:nvPr/>
        </p:nvSpPr>
        <p:spPr>
          <a:xfrm>
            <a:off x="1509690" y="1581136"/>
            <a:ext cx="7358114" cy="470538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buFont typeface="Arial" charset="0"/>
              <a:buChar char="•"/>
            </a:pPr>
            <a:r>
              <a:rPr lang="pt-BR" sz="3200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Objetivo: </a:t>
            </a:r>
            <a:r>
              <a:rPr lang="pt-BR" sz="3200" dirty="0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gerar a sensação de imersão do usuário em um ambiente virtual.</a:t>
            </a:r>
          </a:p>
          <a:p>
            <a:pPr>
              <a:buFont typeface="Arial" charset="0"/>
              <a:buChar char="•"/>
            </a:pPr>
            <a:endParaRPr lang="pt-BR" sz="3200" dirty="0" smtClean="0">
              <a:solidFill>
                <a:schemeClr val="accent1">
                  <a:lumMod val="50000"/>
                </a:schemeClr>
              </a:solidFill>
              <a:latin typeface="Constantia" pitchFamily="18" charset="0"/>
            </a:endParaRPr>
          </a:p>
          <a:p>
            <a:pPr>
              <a:buFont typeface="Arial" charset="0"/>
              <a:buChar char="•"/>
            </a:pPr>
            <a:r>
              <a:rPr lang="pt-BR" sz="3200" dirty="0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O usuário pode modificar  e interagir com o mundo virtual.</a:t>
            </a:r>
          </a:p>
          <a:p>
            <a:pPr>
              <a:buFont typeface="Arial" charset="0"/>
              <a:buChar char="•"/>
            </a:pPr>
            <a:endParaRPr lang="pt-BR" sz="3200" dirty="0" smtClean="0">
              <a:solidFill>
                <a:schemeClr val="accent1">
                  <a:lumMod val="50000"/>
                </a:schemeClr>
              </a:solidFill>
              <a:latin typeface="Constantia" pitchFamily="18" charset="0"/>
            </a:endParaRPr>
          </a:p>
          <a:p>
            <a:pPr>
              <a:buFont typeface="Arial" charset="0"/>
              <a:buChar char="•"/>
            </a:pPr>
            <a:r>
              <a:rPr lang="pt-BR" sz="3200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Principais Dispositivos de entrada:</a:t>
            </a:r>
          </a:p>
          <a:p>
            <a:pPr lvl="1">
              <a:buFont typeface="Arial" charset="0"/>
              <a:buChar char="•"/>
            </a:pPr>
            <a:r>
              <a:rPr lang="pt-BR" sz="3200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Rastreadores</a:t>
            </a:r>
          </a:p>
          <a:p>
            <a:pPr lvl="1">
              <a:buFont typeface="Arial" charset="0"/>
              <a:buChar char="•"/>
            </a:pPr>
            <a:r>
              <a:rPr lang="pt-BR" sz="3200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Interface para navegação e gestos.</a:t>
            </a:r>
          </a:p>
          <a:p>
            <a:pPr lvl="1">
              <a:buFont typeface="Arial" charset="0"/>
              <a:buChar char="•"/>
            </a:pPr>
            <a:r>
              <a:rPr lang="pt-BR" sz="3200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Controladores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onstantia" pitchFamily="18" charset="0"/>
              <a:ea typeface="+mn-ea"/>
              <a:cs typeface="+mn-cs"/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1524000" y="509567"/>
            <a:ext cx="7415242" cy="4286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itchFamily="18" charset="0"/>
                <a:ea typeface="+mj-ea"/>
                <a:cs typeface="+mj-cs"/>
              </a:rPr>
              <a:t>Dispositivos de Entrada</a:t>
            </a:r>
            <a:endParaRPr kumimoji="0" lang="pt-BR" sz="4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Bright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3"/>
          <p:cNvCxnSpPr/>
          <p:nvPr/>
        </p:nvCxnSpPr>
        <p:spPr>
          <a:xfrm>
            <a:off x="1000100" y="1214422"/>
            <a:ext cx="81439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tângulo 4"/>
          <p:cNvSpPr/>
          <p:nvPr/>
        </p:nvSpPr>
        <p:spPr>
          <a:xfrm>
            <a:off x="0" y="0"/>
            <a:ext cx="10001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1371600" y="357167"/>
            <a:ext cx="7415242" cy="4286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4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Bright" pitchFamily="18" charset="0"/>
              <a:ea typeface="+mj-ea"/>
              <a:cs typeface="+mj-cs"/>
            </a:endParaRPr>
          </a:p>
        </p:txBody>
      </p:sp>
      <p:sp>
        <p:nvSpPr>
          <p:cNvPr id="7" name="Subtítulo 12"/>
          <p:cNvSpPr txBox="1">
            <a:spLocks/>
          </p:cNvSpPr>
          <p:nvPr/>
        </p:nvSpPr>
        <p:spPr>
          <a:xfrm>
            <a:off x="1357290" y="1428736"/>
            <a:ext cx="7358114" cy="3924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onstantia" pitchFamily="18" charset="0"/>
              <a:ea typeface="+mn-ea"/>
              <a:cs typeface="+mn-cs"/>
            </a:endParaRPr>
          </a:p>
        </p:txBody>
      </p:sp>
      <p:sp>
        <p:nvSpPr>
          <p:cNvPr id="18" name="Título 1"/>
          <p:cNvSpPr txBox="1">
            <a:spLocks/>
          </p:cNvSpPr>
          <p:nvPr/>
        </p:nvSpPr>
        <p:spPr>
          <a:xfrm>
            <a:off x="1524000" y="509567"/>
            <a:ext cx="7415242" cy="4286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6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Bright" pitchFamily="18" charset="0"/>
                <a:ea typeface="+mj-ea"/>
                <a:cs typeface="+mj-cs"/>
              </a:rPr>
              <a:t>Roteiro</a:t>
            </a:r>
            <a:endParaRPr kumimoji="0" lang="pt-BR" sz="4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Bright" pitchFamily="18" charset="0"/>
              <a:ea typeface="+mj-ea"/>
              <a:cs typeface="+mj-cs"/>
            </a:endParaRPr>
          </a:p>
        </p:txBody>
      </p:sp>
      <p:sp>
        <p:nvSpPr>
          <p:cNvPr id="19" name="Subtítulo 12"/>
          <p:cNvSpPr txBox="1">
            <a:spLocks/>
          </p:cNvSpPr>
          <p:nvPr/>
        </p:nvSpPr>
        <p:spPr>
          <a:xfrm>
            <a:off x="1357290" y="1428736"/>
            <a:ext cx="6400800" cy="3448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t>O que é Realidade Virtual (RV)</a:t>
            </a:r>
            <a:endParaRPr kumimoji="0" lang="pt-B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onstantia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t>Vantagens e Desvantagens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pt-BR" sz="3200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História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pt-BR" sz="3200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Meios de Iteração (I/O)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pt-BR" sz="3200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Aplicações Militares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t-BR" sz="3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onstantia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3"/>
          <p:cNvCxnSpPr/>
          <p:nvPr/>
        </p:nvCxnSpPr>
        <p:spPr>
          <a:xfrm>
            <a:off x="1000100" y="1214422"/>
            <a:ext cx="81439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tângulo 4"/>
          <p:cNvSpPr/>
          <p:nvPr/>
        </p:nvSpPr>
        <p:spPr>
          <a:xfrm>
            <a:off x="0" y="0"/>
            <a:ext cx="10001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1371600" y="357167"/>
            <a:ext cx="7415242" cy="4286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4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Bright" pitchFamily="18" charset="0"/>
              <a:ea typeface="+mj-ea"/>
              <a:cs typeface="+mj-cs"/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1524000" y="509567"/>
            <a:ext cx="7415242" cy="4286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600" b="1" noProof="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itchFamily="18" charset="0"/>
                <a:ea typeface="+mj-ea"/>
                <a:cs typeface="+mj-cs"/>
              </a:rPr>
              <a:t>Dispositivos de Entrada</a:t>
            </a:r>
            <a:endParaRPr kumimoji="0" lang="pt-BR" sz="4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Bright" pitchFamily="18" charset="0"/>
              <a:ea typeface="+mj-ea"/>
              <a:cs typeface="+mj-cs"/>
            </a:endParaRPr>
          </a:p>
        </p:txBody>
      </p:sp>
      <p:grpSp>
        <p:nvGrpSpPr>
          <p:cNvPr id="2" name="Grupo 20"/>
          <p:cNvGrpSpPr/>
          <p:nvPr/>
        </p:nvGrpSpPr>
        <p:grpSpPr>
          <a:xfrm>
            <a:off x="1214414" y="3786190"/>
            <a:ext cx="3686958" cy="2714620"/>
            <a:chOff x="1214414" y="3786190"/>
            <a:chExt cx="3686958" cy="2714620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00298" y="4929198"/>
              <a:ext cx="2401074" cy="1571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10" descr="http://www.cybersnipa.com/images/products/intelliscope_mouse/fullsize/full_intelliscope_mouse_008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14414" y="3786190"/>
              <a:ext cx="1857388" cy="1857388"/>
            </a:xfrm>
            <a:prstGeom prst="rect">
              <a:avLst/>
            </a:prstGeom>
            <a:noFill/>
          </p:spPr>
        </p:pic>
      </p:grpSp>
      <p:grpSp>
        <p:nvGrpSpPr>
          <p:cNvPr id="3" name="Grupo 19"/>
          <p:cNvGrpSpPr/>
          <p:nvPr/>
        </p:nvGrpSpPr>
        <p:grpSpPr>
          <a:xfrm>
            <a:off x="4786314" y="1357298"/>
            <a:ext cx="4138778" cy="4686390"/>
            <a:chOff x="4786314" y="1357298"/>
            <a:chExt cx="4138778" cy="4686390"/>
          </a:xfrm>
        </p:grpSpPr>
        <p:pic>
          <p:nvPicPr>
            <p:cNvPr id="10" name="Picture 2" descr="The VirtuSphere 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786314" y="1357298"/>
              <a:ext cx="3857652" cy="4165729"/>
            </a:xfrm>
            <a:prstGeom prst="rect">
              <a:avLst/>
            </a:prstGeom>
            <a:noFill/>
          </p:spPr>
        </p:pic>
        <p:sp>
          <p:nvSpPr>
            <p:cNvPr id="16" name="CaixaDeTexto 15"/>
            <p:cNvSpPr txBox="1"/>
            <p:nvPr/>
          </p:nvSpPr>
          <p:spPr>
            <a:xfrm>
              <a:off x="8286776" y="5643578"/>
              <a:ext cx="63831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 smtClean="0"/>
                <a:t>(Vídeo)</a:t>
              </a:r>
              <a:endParaRPr lang="pt-BR" sz="1200" dirty="0"/>
            </a:p>
          </p:txBody>
        </p:sp>
        <p:sp>
          <p:nvSpPr>
            <p:cNvPr id="17" name="Retângulo 16"/>
            <p:cNvSpPr/>
            <p:nvPr/>
          </p:nvSpPr>
          <p:spPr>
            <a:xfrm>
              <a:off x="4857752" y="5643578"/>
              <a:ext cx="171451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sz="2000" b="1" dirty="0" err="1" smtClean="0"/>
                <a:t>VirtuSphere</a:t>
              </a:r>
              <a:endParaRPr lang="pt-BR" sz="2000" dirty="0"/>
            </a:p>
          </p:txBody>
        </p:sp>
      </p:grpSp>
      <p:grpSp>
        <p:nvGrpSpPr>
          <p:cNvPr id="7" name="Grupo 18"/>
          <p:cNvGrpSpPr/>
          <p:nvPr/>
        </p:nvGrpSpPr>
        <p:grpSpPr>
          <a:xfrm>
            <a:off x="1571604" y="1357298"/>
            <a:ext cx="2776462" cy="2257498"/>
            <a:chOff x="1571604" y="1357298"/>
            <a:chExt cx="2776462" cy="2257498"/>
          </a:xfrm>
        </p:grpSpPr>
        <p:pic>
          <p:nvPicPr>
            <p:cNvPr id="12" name="Picture 8" descr="http://upload.wikimedia.org/wikipedia/commons/1/13/Asd.gif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571604" y="1357298"/>
              <a:ext cx="2776462" cy="1857388"/>
            </a:xfrm>
            <a:prstGeom prst="rect">
              <a:avLst/>
            </a:prstGeom>
            <a:noFill/>
          </p:spPr>
        </p:pic>
        <p:sp>
          <p:nvSpPr>
            <p:cNvPr id="15" name="CaixaDeTexto 14"/>
            <p:cNvSpPr txBox="1"/>
            <p:nvPr/>
          </p:nvSpPr>
          <p:spPr>
            <a:xfrm>
              <a:off x="3500430" y="3143248"/>
              <a:ext cx="63831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 smtClean="0"/>
                <a:t>(Vídeo)</a:t>
              </a:r>
              <a:endParaRPr lang="pt-BR" sz="1200" dirty="0"/>
            </a:p>
          </p:txBody>
        </p:sp>
        <p:sp>
          <p:nvSpPr>
            <p:cNvPr id="18" name="CaixaDeTexto 17"/>
            <p:cNvSpPr txBox="1"/>
            <p:nvPr/>
          </p:nvSpPr>
          <p:spPr>
            <a:xfrm>
              <a:off x="1571604" y="3214686"/>
              <a:ext cx="12955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000" b="1" dirty="0" err="1" smtClean="0"/>
                <a:t>DataGlove</a:t>
              </a:r>
              <a:endParaRPr lang="pt-BR" sz="20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3"/>
          <p:cNvCxnSpPr/>
          <p:nvPr/>
        </p:nvCxnSpPr>
        <p:spPr>
          <a:xfrm>
            <a:off x="1000100" y="1214422"/>
            <a:ext cx="81439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tângulo 4"/>
          <p:cNvSpPr/>
          <p:nvPr/>
        </p:nvSpPr>
        <p:spPr>
          <a:xfrm>
            <a:off x="0" y="0"/>
            <a:ext cx="10001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1371600" y="357167"/>
            <a:ext cx="7415242" cy="4286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4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Bright" pitchFamily="18" charset="0"/>
              <a:ea typeface="+mj-ea"/>
              <a:cs typeface="+mj-cs"/>
            </a:endParaRPr>
          </a:p>
        </p:txBody>
      </p:sp>
      <p:sp>
        <p:nvSpPr>
          <p:cNvPr id="8" name="Subtítulo 12"/>
          <p:cNvSpPr txBox="1">
            <a:spLocks/>
          </p:cNvSpPr>
          <p:nvPr/>
        </p:nvSpPr>
        <p:spPr>
          <a:xfrm>
            <a:off x="1509690" y="1581136"/>
            <a:ext cx="7358114" cy="484826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pt-BR" sz="3200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Baseados em isolamento dos sentidos.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pt-BR" sz="3200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Para o usuário ficar totalmente imerso no mundo virtual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pt-BR" sz="3200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Geralmente são estimulados a audição e a visão.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pt-BR" sz="3200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Tato está começando a ser explorado.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pt-BR" sz="3200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Principais: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pt-BR" sz="3200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Monitor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pt-BR" sz="3200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Dispositivos </a:t>
            </a:r>
            <a:r>
              <a:rPr lang="pt-BR" sz="3200" dirty="0" err="1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Hápticos</a:t>
            </a:r>
            <a:endParaRPr lang="pt-BR" sz="3200" dirty="0" smtClean="0">
              <a:solidFill>
                <a:schemeClr val="tx2">
                  <a:lumMod val="75000"/>
                </a:schemeClr>
              </a:solidFill>
              <a:latin typeface="Constantia" pitchFamily="18" charset="0"/>
            </a:endParaRP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pt-BR" sz="3200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Áudio 3D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pt-BR" sz="3200" dirty="0" smtClean="0">
              <a:solidFill>
                <a:schemeClr val="tx2">
                  <a:lumMod val="75000"/>
                </a:schemeClr>
              </a:solidFill>
              <a:latin typeface="Constantia" pitchFamily="18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pt-BR" sz="3200" dirty="0" smtClean="0">
              <a:solidFill>
                <a:schemeClr val="tx2">
                  <a:lumMod val="75000"/>
                </a:schemeClr>
              </a:solidFill>
              <a:latin typeface="Constantia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onstantia" pitchFamily="18" charset="0"/>
              <a:ea typeface="+mn-ea"/>
              <a:cs typeface="+mn-cs"/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1524000" y="509567"/>
            <a:ext cx="7415242" cy="4286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itchFamily="18" charset="0"/>
                <a:ea typeface="+mj-ea"/>
                <a:cs typeface="+mj-cs"/>
              </a:rPr>
              <a:t>Dispositivos de Saída</a:t>
            </a:r>
            <a:endParaRPr kumimoji="0" lang="pt-BR" sz="4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Bright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3"/>
          <p:cNvCxnSpPr/>
          <p:nvPr/>
        </p:nvCxnSpPr>
        <p:spPr>
          <a:xfrm>
            <a:off x="1000100" y="1214422"/>
            <a:ext cx="81439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tângulo 4"/>
          <p:cNvSpPr/>
          <p:nvPr/>
        </p:nvSpPr>
        <p:spPr>
          <a:xfrm>
            <a:off x="0" y="0"/>
            <a:ext cx="10001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1371600" y="357167"/>
            <a:ext cx="7415242" cy="4286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4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Bright" pitchFamily="18" charset="0"/>
              <a:ea typeface="+mj-ea"/>
              <a:cs typeface="+mj-cs"/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1524000" y="509567"/>
            <a:ext cx="7415242" cy="4286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600" b="1" noProof="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itchFamily="18" charset="0"/>
                <a:ea typeface="+mj-ea"/>
                <a:cs typeface="+mj-cs"/>
              </a:rPr>
              <a:t>Monitores</a:t>
            </a:r>
          </a:p>
        </p:txBody>
      </p:sp>
      <p:grpSp>
        <p:nvGrpSpPr>
          <p:cNvPr id="2" name="Grupo 13"/>
          <p:cNvGrpSpPr/>
          <p:nvPr/>
        </p:nvGrpSpPr>
        <p:grpSpPr>
          <a:xfrm>
            <a:off x="4643438" y="1571612"/>
            <a:ext cx="4238655" cy="4900704"/>
            <a:chOff x="4643438" y="1571612"/>
            <a:chExt cx="4238655" cy="4900704"/>
          </a:xfrm>
        </p:grpSpPr>
        <p:pic>
          <p:nvPicPr>
            <p:cNvPr id="10" name="Picture 2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786314" y="1571612"/>
              <a:ext cx="4095779" cy="43577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CaixaDeTexto 10"/>
            <p:cNvSpPr txBox="1"/>
            <p:nvPr/>
          </p:nvSpPr>
          <p:spPr>
            <a:xfrm>
              <a:off x="4643438" y="6072206"/>
              <a:ext cx="74058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000" b="1" dirty="0" smtClean="0"/>
                <a:t>CAVE</a:t>
              </a:r>
              <a:endParaRPr lang="pt-BR" sz="2000" b="1" dirty="0"/>
            </a:p>
          </p:txBody>
        </p:sp>
      </p:grpSp>
      <p:grpSp>
        <p:nvGrpSpPr>
          <p:cNvPr id="3" name="Grupo 12"/>
          <p:cNvGrpSpPr/>
          <p:nvPr/>
        </p:nvGrpSpPr>
        <p:grpSpPr>
          <a:xfrm>
            <a:off x="571472" y="1428736"/>
            <a:ext cx="4572000" cy="2543250"/>
            <a:chOff x="571472" y="1428736"/>
            <a:chExt cx="4572000" cy="2543250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285852" y="1428736"/>
              <a:ext cx="2881306" cy="2060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Retângulo 11"/>
            <p:cNvSpPr/>
            <p:nvPr/>
          </p:nvSpPr>
          <p:spPr>
            <a:xfrm>
              <a:off x="571472" y="3571876"/>
              <a:ext cx="4572000" cy="40011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800100" lvl="1" indent="-342900">
                <a:spcBef>
                  <a:spcPct val="20000"/>
                </a:spcBef>
                <a:buFont typeface="Arial" charset="0"/>
                <a:buChar char="•"/>
                <a:defRPr/>
              </a:pPr>
              <a:r>
                <a:rPr lang="pt-BR" sz="2000" dirty="0" err="1" smtClean="0">
                  <a:solidFill>
                    <a:schemeClr val="tx2">
                      <a:lumMod val="75000"/>
                    </a:schemeClr>
                  </a:solidFill>
                  <a:latin typeface="Constantia" pitchFamily="18" charset="0"/>
                </a:rPr>
                <a:t>VideoCapacete</a:t>
              </a:r>
              <a:r>
                <a:rPr lang="pt-BR" sz="2000" dirty="0" smtClean="0">
                  <a:solidFill>
                    <a:schemeClr val="tx2">
                      <a:lumMod val="75000"/>
                    </a:schemeClr>
                  </a:solidFill>
                  <a:latin typeface="Constantia" pitchFamily="18" charset="0"/>
                </a:rPr>
                <a:t> (HDM)</a:t>
              </a:r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728" y="4357694"/>
            <a:ext cx="3000396" cy="2244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3"/>
          <p:cNvCxnSpPr/>
          <p:nvPr/>
        </p:nvCxnSpPr>
        <p:spPr>
          <a:xfrm>
            <a:off x="1000100" y="1214422"/>
            <a:ext cx="81439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tângulo 4"/>
          <p:cNvSpPr/>
          <p:nvPr/>
        </p:nvSpPr>
        <p:spPr>
          <a:xfrm>
            <a:off x="0" y="0"/>
            <a:ext cx="10001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1371600" y="357167"/>
            <a:ext cx="7415242" cy="4286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4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Bright" pitchFamily="18" charset="0"/>
              <a:ea typeface="+mj-ea"/>
              <a:cs typeface="+mj-cs"/>
            </a:endParaRPr>
          </a:p>
        </p:txBody>
      </p:sp>
      <p:sp>
        <p:nvSpPr>
          <p:cNvPr id="8" name="Subtítulo 12"/>
          <p:cNvSpPr txBox="1">
            <a:spLocks/>
          </p:cNvSpPr>
          <p:nvPr/>
        </p:nvSpPr>
        <p:spPr>
          <a:xfrm>
            <a:off x="1285852" y="1785926"/>
            <a:ext cx="7358114" cy="1428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pt-BR" sz="3200" dirty="0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Objetivo: Fornecer ao usuário uma realimentação física.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pt-BR" sz="3200" dirty="0" smtClean="0">
              <a:solidFill>
                <a:schemeClr val="tx2">
                  <a:lumMod val="75000"/>
                </a:schemeClr>
              </a:solidFill>
              <a:latin typeface="Constantia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onstantia" pitchFamily="18" charset="0"/>
              <a:ea typeface="+mn-ea"/>
              <a:cs typeface="+mn-cs"/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1524000" y="509567"/>
            <a:ext cx="7415242" cy="4286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itchFamily="18" charset="0"/>
                <a:ea typeface="+mj-ea"/>
                <a:cs typeface="+mj-cs"/>
              </a:rPr>
              <a:t>Dispositivos </a:t>
            </a:r>
            <a:r>
              <a:rPr lang="pt-BR" sz="46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itchFamily="18" charset="0"/>
                <a:ea typeface="+mj-ea"/>
                <a:cs typeface="+mj-cs"/>
              </a:rPr>
              <a:t>Hápticos</a:t>
            </a:r>
            <a:endParaRPr kumimoji="0" lang="pt-BR" sz="4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Bright" pitchFamily="18" charset="0"/>
              <a:ea typeface="+mj-ea"/>
              <a:cs typeface="+mj-cs"/>
            </a:endParaRPr>
          </a:p>
        </p:txBody>
      </p:sp>
      <p:pic>
        <p:nvPicPr>
          <p:cNvPr id="10" name="Picture 6" descr="http://upload.wikimedia.org/wikipedia/commons/thumb/8/8a/Yy.jpg/180px-Yy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3214686"/>
            <a:ext cx="3071833" cy="3071834"/>
          </a:xfrm>
          <a:prstGeom prst="rect">
            <a:avLst/>
          </a:prstGeom>
          <a:noFill/>
        </p:spPr>
      </p:pic>
      <p:pic>
        <p:nvPicPr>
          <p:cNvPr id="11" name="Picture 2" descr="http://upload.wikimedia.org/wikipedia/commons/thumb/e/ef/VR-Helm.jpg/300px-VR-Hel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4413" y="3429000"/>
            <a:ext cx="4286279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3"/>
          <p:cNvCxnSpPr/>
          <p:nvPr/>
        </p:nvCxnSpPr>
        <p:spPr>
          <a:xfrm>
            <a:off x="1000100" y="3643314"/>
            <a:ext cx="81439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tângulo 4"/>
          <p:cNvSpPr/>
          <p:nvPr/>
        </p:nvSpPr>
        <p:spPr>
          <a:xfrm>
            <a:off x="0" y="0"/>
            <a:ext cx="10001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1428728" y="2071678"/>
            <a:ext cx="7415242" cy="14287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itchFamily="18" charset="0"/>
                <a:ea typeface="+mj-ea"/>
                <a:cs typeface="+mj-cs"/>
              </a:rPr>
              <a:t>Aplicações Militares e Realidade Virtual</a:t>
            </a:r>
            <a:endParaRPr kumimoji="0" lang="pt-BR" sz="4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Bright" pitchFamily="18" charset="0"/>
              <a:ea typeface="+mj-ea"/>
              <a:cs typeface="+mj-cs"/>
            </a:endParaRPr>
          </a:p>
        </p:txBody>
      </p:sp>
      <p:sp>
        <p:nvSpPr>
          <p:cNvPr id="7" name="Subtítulo 12"/>
          <p:cNvSpPr txBox="1">
            <a:spLocks/>
          </p:cNvSpPr>
          <p:nvPr/>
        </p:nvSpPr>
        <p:spPr>
          <a:xfrm>
            <a:off x="1357290" y="1428736"/>
            <a:ext cx="7358114" cy="3924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onstantia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3"/>
          <p:cNvCxnSpPr/>
          <p:nvPr/>
        </p:nvCxnSpPr>
        <p:spPr>
          <a:xfrm>
            <a:off x="1000100" y="1214422"/>
            <a:ext cx="81439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tângulo 4"/>
          <p:cNvSpPr/>
          <p:nvPr/>
        </p:nvSpPr>
        <p:spPr>
          <a:xfrm>
            <a:off x="0" y="0"/>
            <a:ext cx="10001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1371600" y="357167"/>
            <a:ext cx="7415242" cy="4286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Bright" pitchFamily="18" charset="0"/>
                <a:ea typeface="+mj-ea"/>
                <a:cs typeface="+mj-cs"/>
              </a:rPr>
              <a:t>Aplicações Militares</a:t>
            </a:r>
            <a:r>
              <a:rPr kumimoji="0" lang="pt-BR" sz="44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Bright" pitchFamily="18" charset="0"/>
                <a:ea typeface="+mj-ea"/>
                <a:cs typeface="+mj-cs"/>
              </a:rPr>
              <a:t> e RV</a:t>
            </a:r>
            <a:endParaRPr kumimoji="0" lang="pt-BR" sz="4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Bright" pitchFamily="18" charset="0"/>
              <a:ea typeface="+mj-ea"/>
              <a:cs typeface="+mj-cs"/>
            </a:endParaRPr>
          </a:p>
        </p:txBody>
      </p:sp>
      <p:sp>
        <p:nvSpPr>
          <p:cNvPr id="7" name="Subtítulo 12"/>
          <p:cNvSpPr txBox="1">
            <a:spLocks/>
          </p:cNvSpPr>
          <p:nvPr/>
        </p:nvSpPr>
        <p:spPr>
          <a:xfrm>
            <a:off x="1357290" y="1428736"/>
            <a:ext cx="7358114" cy="3924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onstantia" pitchFamily="18" charset="0"/>
              <a:ea typeface="+mn-ea"/>
              <a:cs typeface="+mn-cs"/>
            </a:endParaRPr>
          </a:p>
        </p:txBody>
      </p:sp>
      <p:sp>
        <p:nvSpPr>
          <p:cNvPr id="9" name="Subtítulo 12"/>
          <p:cNvSpPr txBox="1">
            <a:spLocks/>
          </p:cNvSpPr>
          <p:nvPr/>
        </p:nvSpPr>
        <p:spPr>
          <a:xfrm>
            <a:off x="1071538" y="1395416"/>
            <a:ext cx="7715304" cy="3924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t>As Forças Militares</a:t>
            </a:r>
            <a:r>
              <a:rPr lang="pt-BR" sz="3200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 são um dos maiores investidores em RV ao lado da indústria de entretenimento</a:t>
            </a: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onstantia" pitchFamily="18" charset="0"/>
              <a:ea typeface="+mn-ea"/>
              <a:cs typeface="+mn-cs"/>
            </a:endParaRP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onstantia" pitchFamily="18" charset="0"/>
              <a:ea typeface="+mn-ea"/>
              <a:cs typeface="+mn-cs"/>
            </a:endParaRPr>
          </a:p>
        </p:txBody>
      </p:sp>
      <p:pic>
        <p:nvPicPr>
          <p:cNvPr id="10244" name="Picture 4" descr="http://www.cefamol.pt/cefamol/pt/Cefamol_Eventos/Missoes/missoes_news/PloneArticle.2006-07-04.0146947051/Image0002446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3419510"/>
            <a:ext cx="3295650" cy="24765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242" name="Picture 2" descr="http://static.howstuffworks.com/gif/ptsd-11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3895746"/>
            <a:ext cx="3810000" cy="2533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3"/>
          <p:cNvCxnSpPr/>
          <p:nvPr/>
        </p:nvCxnSpPr>
        <p:spPr>
          <a:xfrm>
            <a:off x="1000100" y="1214422"/>
            <a:ext cx="81439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tângulo 4"/>
          <p:cNvSpPr/>
          <p:nvPr/>
        </p:nvSpPr>
        <p:spPr>
          <a:xfrm>
            <a:off x="0" y="0"/>
            <a:ext cx="10001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ubtítulo 12"/>
          <p:cNvSpPr txBox="1">
            <a:spLocks/>
          </p:cNvSpPr>
          <p:nvPr/>
        </p:nvSpPr>
        <p:spPr>
          <a:xfrm>
            <a:off x="1357290" y="1428736"/>
            <a:ext cx="7358114" cy="3924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onstantia" pitchFamily="18" charset="0"/>
              <a:ea typeface="+mn-ea"/>
              <a:cs typeface="+mn-cs"/>
            </a:endParaRPr>
          </a:p>
        </p:txBody>
      </p:sp>
      <p:sp>
        <p:nvSpPr>
          <p:cNvPr id="9" name="Subtítulo 12"/>
          <p:cNvSpPr txBox="1">
            <a:spLocks/>
          </p:cNvSpPr>
          <p:nvPr/>
        </p:nvSpPr>
        <p:spPr>
          <a:xfrm>
            <a:off x="1214414" y="1285860"/>
            <a:ext cx="7572428" cy="207170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pt-BR" sz="2800" dirty="0" smtClean="0">
                <a:solidFill>
                  <a:srgbClr val="002060"/>
                </a:solidFill>
                <a:latin typeface="Constantia" pitchFamily="18" charset="0"/>
              </a:rPr>
              <a:t>A probabilidade de um piloto regressar de uma missão subia para 95% após a quinta missão bem sucedida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pt-BR" sz="2800" dirty="0" smtClean="0">
                <a:solidFill>
                  <a:srgbClr val="002060"/>
                </a:solidFill>
                <a:latin typeface="Constantia" pitchFamily="18" charset="0"/>
              </a:rPr>
              <a:t>Treinamento em ambiente real é custoso e perigoso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onstantia" pitchFamily="18" charset="0"/>
              <a:ea typeface="+mn-ea"/>
              <a:cs typeface="+mn-cs"/>
            </a:endParaRPr>
          </a:p>
        </p:txBody>
      </p:sp>
      <p:pic>
        <p:nvPicPr>
          <p:cNvPr id="10" name="Picture 4" descr="um Hummer no treinamento do exército virtual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488" y="4188386"/>
            <a:ext cx="3857652" cy="25267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Subtítulo 12"/>
          <p:cNvSpPr txBox="1">
            <a:spLocks/>
          </p:cNvSpPr>
          <p:nvPr/>
        </p:nvSpPr>
        <p:spPr>
          <a:xfrm>
            <a:off x="1214414" y="3219464"/>
            <a:ext cx="7429552" cy="11382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nstantia" pitchFamily="18" charset="0"/>
              </a:rPr>
              <a:t>Simulação exata de acontecimentos </a:t>
            </a:r>
            <a:r>
              <a:rPr kumimoji="0" lang="pt-BR" sz="2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nstantia" pitchFamily="18" charset="0"/>
              </a:rPr>
              <a:t>reais em um ambiente seguro e controlado.</a:t>
            </a:r>
            <a:endParaRPr kumimoji="0" lang="pt-BR" sz="2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nstantia" pitchFamily="18" charset="0"/>
            </a:endParaRP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onstantia" pitchFamily="18" charset="0"/>
              <a:ea typeface="+mn-ea"/>
              <a:cs typeface="+mn-cs"/>
            </a:endParaRPr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1371600" y="357167"/>
            <a:ext cx="7415242" cy="4286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Bright" pitchFamily="18" charset="0"/>
                <a:ea typeface="+mj-ea"/>
                <a:cs typeface="+mj-cs"/>
              </a:rPr>
              <a:t>Aplicações Militares</a:t>
            </a:r>
            <a:r>
              <a:rPr kumimoji="0" lang="pt-BR" sz="44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Bright" pitchFamily="18" charset="0"/>
                <a:ea typeface="+mj-ea"/>
                <a:cs typeface="+mj-cs"/>
              </a:rPr>
              <a:t> e RV</a:t>
            </a:r>
            <a:endParaRPr kumimoji="0" lang="pt-BR" sz="4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Bright" pitchFamily="18" charset="0"/>
              <a:ea typeface="+mj-ea"/>
              <a:cs typeface="+mj-cs"/>
            </a:endParaRPr>
          </a:p>
        </p:txBody>
      </p:sp>
      <p:sp>
        <p:nvSpPr>
          <p:cNvPr id="12" name="CaixaDeTexto 11">
            <a:hlinkClick r:id="rId3" action="ppaction://hlinkfile"/>
          </p:cNvPr>
          <p:cNvSpPr txBox="1"/>
          <p:nvPr/>
        </p:nvSpPr>
        <p:spPr>
          <a:xfrm>
            <a:off x="7643834" y="6215082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u="sng" dirty="0" err="1" smtClean="0"/>
              <a:t>video</a:t>
            </a:r>
            <a:r>
              <a:rPr lang="pt-BR" sz="2000" b="1" u="sng" dirty="0" smtClean="0"/>
              <a:t> 1</a:t>
            </a:r>
            <a:endParaRPr lang="pt-BR" sz="20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3"/>
          <p:cNvCxnSpPr/>
          <p:nvPr/>
        </p:nvCxnSpPr>
        <p:spPr>
          <a:xfrm>
            <a:off x="1000100" y="3643314"/>
            <a:ext cx="81439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tângulo 4"/>
          <p:cNvSpPr/>
          <p:nvPr/>
        </p:nvSpPr>
        <p:spPr>
          <a:xfrm>
            <a:off x="0" y="0"/>
            <a:ext cx="10001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1428728" y="2786058"/>
            <a:ext cx="7415242" cy="4286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itchFamily="18" charset="0"/>
                <a:ea typeface="+mj-ea"/>
                <a:cs typeface="+mj-cs"/>
              </a:rPr>
              <a:t>Aplicações</a:t>
            </a:r>
            <a:endParaRPr kumimoji="0" lang="pt-BR" sz="4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Bright" pitchFamily="18" charset="0"/>
              <a:ea typeface="+mj-ea"/>
              <a:cs typeface="+mj-cs"/>
            </a:endParaRPr>
          </a:p>
        </p:txBody>
      </p:sp>
      <p:sp>
        <p:nvSpPr>
          <p:cNvPr id="7" name="Subtítulo 12"/>
          <p:cNvSpPr txBox="1">
            <a:spLocks/>
          </p:cNvSpPr>
          <p:nvPr/>
        </p:nvSpPr>
        <p:spPr>
          <a:xfrm>
            <a:off x="1357290" y="1428736"/>
            <a:ext cx="7358114" cy="3924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onstantia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3"/>
          <p:cNvCxnSpPr/>
          <p:nvPr/>
        </p:nvCxnSpPr>
        <p:spPr>
          <a:xfrm>
            <a:off x="1000100" y="1214422"/>
            <a:ext cx="81439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tângulo 4"/>
          <p:cNvSpPr/>
          <p:nvPr/>
        </p:nvSpPr>
        <p:spPr>
          <a:xfrm>
            <a:off x="0" y="0"/>
            <a:ext cx="10001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1371600" y="357167"/>
            <a:ext cx="7415242" cy="4286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Bright" pitchFamily="18" charset="0"/>
                <a:ea typeface="+mj-ea"/>
                <a:cs typeface="+mj-cs"/>
              </a:rPr>
              <a:t>Simuladores de Veículos</a:t>
            </a:r>
            <a:endParaRPr kumimoji="0" lang="pt-BR" sz="4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Bright" pitchFamily="18" charset="0"/>
              <a:ea typeface="+mj-ea"/>
              <a:cs typeface="+mj-cs"/>
            </a:endParaRPr>
          </a:p>
        </p:txBody>
      </p:sp>
      <p:sp>
        <p:nvSpPr>
          <p:cNvPr id="7" name="Subtítulo 12"/>
          <p:cNvSpPr txBox="1">
            <a:spLocks/>
          </p:cNvSpPr>
          <p:nvPr/>
        </p:nvSpPr>
        <p:spPr>
          <a:xfrm>
            <a:off x="1285852" y="1428736"/>
            <a:ext cx="7572428" cy="46434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onstantia" pitchFamily="18" charset="0"/>
              <a:ea typeface="+mn-ea"/>
              <a:cs typeface="+mn-cs"/>
            </a:endParaRPr>
          </a:p>
        </p:txBody>
      </p:sp>
      <p:sp>
        <p:nvSpPr>
          <p:cNvPr id="8" name="Subtítulo 12"/>
          <p:cNvSpPr txBox="1">
            <a:spLocks/>
          </p:cNvSpPr>
          <p:nvPr/>
        </p:nvSpPr>
        <p:spPr>
          <a:xfrm>
            <a:off x="1509690" y="1581136"/>
            <a:ext cx="7358114" cy="39195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t>Utilização mais comum da</a:t>
            </a:r>
            <a:r>
              <a:rPr kumimoji="0" lang="pt-BR" sz="32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t> RV nas aplicações militares</a:t>
            </a: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onstantia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pt-BR" sz="3200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Recriam com precisão o manuseio, as limitações e a sensação do veículo (Resposta Tátil)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onstantia" pitchFamily="18" charset="0"/>
              <a:ea typeface="+mn-ea"/>
              <a:cs typeface="+mn-cs"/>
            </a:endParaRP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onstantia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3"/>
          <p:cNvCxnSpPr/>
          <p:nvPr/>
        </p:nvCxnSpPr>
        <p:spPr>
          <a:xfrm>
            <a:off x="1000100" y="1214422"/>
            <a:ext cx="81439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tângulo 4"/>
          <p:cNvSpPr/>
          <p:nvPr/>
        </p:nvSpPr>
        <p:spPr>
          <a:xfrm>
            <a:off x="0" y="0"/>
            <a:ext cx="10001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1371600" y="357167"/>
            <a:ext cx="7415242" cy="4286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Bright" pitchFamily="18" charset="0"/>
                <a:ea typeface="+mj-ea"/>
                <a:cs typeface="+mj-cs"/>
              </a:rPr>
              <a:t>Simuladores de Veículos Terrestres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Bright" pitchFamily="18" charset="0"/>
              <a:ea typeface="+mj-ea"/>
              <a:cs typeface="+mj-cs"/>
            </a:endParaRPr>
          </a:p>
        </p:txBody>
      </p:sp>
      <p:sp>
        <p:nvSpPr>
          <p:cNvPr id="7" name="Subtítulo 12"/>
          <p:cNvSpPr txBox="1">
            <a:spLocks/>
          </p:cNvSpPr>
          <p:nvPr/>
        </p:nvSpPr>
        <p:spPr>
          <a:xfrm>
            <a:off x="1285852" y="1428736"/>
            <a:ext cx="7572428" cy="46434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onstantia" pitchFamily="18" charset="0"/>
              <a:ea typeface="+mn-ea"/>
              <a:cs typeface="+mn-cs"/>
            </a:endParaRPr>
          </a:p>
        </p:txBody>
      </p:sp>
      <p:sp>
        <p:nvSpPr>
          <p:cNvPr id="8" name="Subtítulo 12"/>
          <p:cNvSpPr txBox="1">
            <a:spLocks/>
          </p:cNvSpPr>
          <p:nvPr/>
        </p:nvSpPr>
        <p:spPr>
          <a:xfrm>
            <a:off x="1509690" y="1581136"/>
            <a:ext cx="7358114" cy="16335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t>Possibilidade de recriar qualquer tipo de terreno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onstantia" pitchFamily="18" charset="0"/>
              <a:ea typeface="+mn-ea"/>
              <a:cs typeface="+mn-cs"/>
            </a:endParaRPr>
          </a:p>
        </p:txBody>
      </p:sp>
      <p:pic>
        <p:nvPicPr>
          <p:cNvPr id="2050" name="Picture 2" descr="Simulador do Stryk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2857496"/>
            <a:ext cx="5048312" cy="3420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3"/>
          <p:cNvCxnSpPr/>
          <p:nvPr/>
        </p:nvCxnSpPr>
        <p:spPr>
          <a:xfrm>
            <a:off x="1000100" y="3643314"/>
            <a:ext cx="81439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tângulo 4"/>
          <p:cNvSpPr/>
          <p:nvPr/>
        </p:nvSpPr>
        <p:spPr>
          <a:xfrm>
            <a:off x="0" y="0"/>
            <a:ext cx="10001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1428728" y="2786058"/>
            <a:ext cx="7415242" cy="4286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itchFamily="18" charset="0"/>
                <a:ea typeface="+mj-ea"/>
                <a:cs typeface="+mj-cs"/>
              </a:rPr>
              <a:t>O que é a Realidade Virtual?</a:t>
            </a:r>
            <a:endParaRPr kumimoji="0" lang="pt-BR" sz="4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Bright" pitchFamily="18" charset="0"/>
              <a:ea typeface="+mj-ea"/>
              <a:cs typeface="+mj-cs"/>
            </a:endParaRPr>
          </a:p>
        </p:txBody>
      </p:sp>
      <p:sp>
        <p:nvSpPr>
          <p:cNvPr id="7" name="Subtítulo 12"/>
          <p:cNvSpPr txBox="1">
            <a:spLocks/>
          </p:cNvSpPr>
          <p:nvPr/>
        </p:nvSpPr>
        <p:spPr>
          <a:xfrm>
            <a:off x="1357290" y="1428736"/>
            <a:ext cx="7358114" cy="3924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onstantia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3"/>
          <p:cNvCxnSpPr/>
          <p:nvPr/>
        </p:nvCxnSpPr>
        <p:spPr>
          <a:xfrm>
            <a:off x="1000100" y="1214422"/>
            <a:ext cx="81439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tângulo 4"/>
          <p:cNvSpPr/>
          <p:nvPr/>
        </p:nvSpPr>
        <p:spPr>
          <a:xfrm>
            <a:off x="0" y="0"/>
            <a:ext cx="10001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1371600" y="357167"/>
            <a:ext cx="7415242" cy="4286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Bright" pitchFamily="18" charset="0"/>
                <a:ea typeface="+mj-ea"/>
                <a:cs typeface="+mj-cs"/>
              </a:rPr>
              <a:t>Simuladores de Veículos Terrestres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Bright" pitchFamily="18" charset="0"/>
              <a:ea typeface="+mj-ea"/>
              <a:cs typeface="+mj-cs"/>
            </a:endParaRPr>
          </a:p>
        </p:txBody>
      </p:sp>
      <p:sp>
        <p:nvSpPr>
          <p:cNvPr id="7" name="Subtítulo 12"/>
          <p:cNvSpPr txBox="1">
            <a:spLocks/>
          </p:cNvSpPr>
          <p:nvPr/>
        </p:nvSpPr>
        <p:spPr>
          <a:xfrm>
            <a:off x="1285852" y="1428736"/>
            <a:ext cx="7572428" cy="46434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onstantia" pitchFamily="18" charset="0"/>
              <a:ea typeface="+mn-ea"/>
              <a:cs typeface="+mn-cs"/>
            </a:endParaRPr>
          </a:p>
        </p:txBody>
      </p:sp>
      <p:sp>
        <p:nvSpPr>
          <p:cNvPr id="8" name="Subtítulo 12"/>
          <p:cNvSpPr txBox="1">
            <a:spLocks/>
          </p:cNvSpPr>
          <p:nvPr/>
        </p:nvSpPr>
        <p:spPr>
          <a:xfrm>
            <a:off x="1509690" y="1581136"/>
            <a:ext cx="7358114" cy="16335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t>Possibilidade de recriar qualquer tipo de veículo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onstantia" pitchFamily="18" charset="0"/>
              <a:ea typeface="+mn-ea"/>
              <a:cs typeface="+mn-cs"/>
            </a:endParaRPr>
          </a:p>
        </p:txBody>
      </p:sp>
      <p:pic>
        <p:nvPicPr>
          <p:cNvPr id="39938" name="Picture 2" descr="Simulador de tanq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2714620"/>
            <a:ext cx="5467416" cy="34495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CaixaDeTexto 8">
            <a:hlinkClick r:id="rId4" action="ppaction://hlinkfile"/>
          </p:cNvPr>
          <p:cNvSpPr txBox="1"/>
          <p:nvPr/>
        </p:nvSpPr>
        <p:spPr>
          <a:xfrm>
            <a:off x="7643834" y="6215082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u="sng" dirty="0" err="1" smtClean="0"/>
              <a:t>video</a:t>
            </a:r>
            <a:r>
              <a:rPr lang="pt-BR" sz="2000" b="1" u="sng" dirty="0" smtClean="0"/>
              <a:t> 1</a:t>
            </a:r>
            <a:endParaRPr lang="pt-BR" sz="20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3"/>
          <p:cNvCxnSpPr/>
          <p:nvPr/>
        </p:nvCxnSpPr>
        <p:spPr>
          <a:xfrm>
            <a:off x="1000100" y="1214422"/>
            <a:ext cx="81439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tângulo 4"/>
          <p:cNvSpPr/>
          <p:nvPr/>
        </p:nvSpPr>
        <p:spPr>
          <a:xfrm>
            <a:off x="0" y="0"/>
            <a:ext cx="10001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1371600" y="357167"/>
            <a:ext cx="7415242" cy="4286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Bright" pitchFamily="18" charset="0"/>
                <a:ea typeface="+mj-ea"/>
                <a:cs typeface="+mj-cs"/>
              </a:rPr>
              <a:t>Simuladores de Vôo</a:t>
            </a:r>
            <a:endParaRPr kumimoji="0" lang="pt-BR" sz="4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Bright" pitchFamily="18" charset="0"/>
              <a:ea typeface="+mj-ea"/>
              <a:cs typeface="+mj-cs"/>
            </a:endParaRPr>
          </a:p>
        </p:txBody>
      </p:sp>
      <p:sp>
        <p:nvSpPr>
          <p:cNvPr id="7" name="Subtítulo 12"/>
          <p:cNvSpPr txBox="1">
            <a:spLocks/>
          </p:cNvSpPr>
          <p:nvPr/>
        </p:nvSpPr>
        <p:spPr>
          <a:xfrm>
            <a:off x="1285852" y="1428736"/>
            <a:ext cx="7572428" cy="46434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onstantia" pitchFamily="18" charset="0"/>
              <a:ea typeface="+mn-ea"/>
              <a:cs typeface="+mn-cs"/>
            </a:endParaRPr>
          </a:p>
        </p:txBody>
      </p:sp>
      <p:sp>
        <p:nvSpPr>
          <p:cNvPr id="8" name="Subtítulo 12"/>
          <p:cNvSpPr txBox="1">
            <a:spLocks/>
          </p:cNvSpPr>
          <p:nvPr/>
        </p:nvSpPr>
        <p:spPr>
          <a:xfrm>
            <a:off x="642910" y="1285860"/>
            <a:ext cx="8143932" cy="5572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800100" lvl="1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pt-BR" sz="3200" noProof="0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Treinamento real muito perigoso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pt-BR" sz="3000" noProof="0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Complexos algoritmos recriam o movimento e a física do vôo</a:t>
            </a:r>
          </a:p>
          <a:p>
            <a:pPr marL="800100" lvl="1" indent="-342900">
              <a:spcBef>
                <a:spcPct val="20000"/>
              </a:spcBef>
              <a:defRPr/>
            </a:pPr>
            <a:endParaRPr lang="pt-BR" sz="3000" noProof="0" dirty="0" smtClean="0">
              <a:solidFill>
                <a:schemeClr val="tx2">
                  <a:lumMod val="75000"/>
                </a:schemeClr>
              </a:solidFill>
              <a:latin typeface="Constantia" pitchFamily="18" charset="0"/>
            </a:endParaRP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kumimoji="0" lang="pt-BR" sz="3000" b="0" i="0" u="none" strike="noStrike" kern="1200" cap="none" spc="0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t>Como voar em batalha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pt-BR" sz="3000" noProof="0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Casos de emergência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pt-BR" sz="3000" noProof="0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Coordenar sustentação </a:t>
            </a:r>
          </a:p>
          <a:p>
            <a:pPr marL="800100" lvl="1" indent="-342900">
              <a:spcBef>
                <a:spcPct val="20000"/>
              </a:spcBef>
              <a:defRPr/>
            </a:pPr>
            <a:r>
              <a:rPr lang="pt-BR" sz="3000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n</a:t>
            </a:r>
            <a:r>
              <a:rPr lang="pt-BR" sz="3000" noProof="0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o ar com operações </a:t>
            </a:r>
          </a:p>
          <a:p>
            <a:pPr marL="800100" lvl="1" indent="-342900">
              <a:spcBef>
                <a:spcPct val="20000"/>
              </a:spcBef>
              <a:defRPr/>
            </a:pPr>
            <a:r>
              <a:rPr lang="pt-BR" sz="3000" noProof="0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terrestres</a:t>
            </a:r>
            <a:endParaRPr kumimoji="0" lang="pt-BR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onstantia" pitchFamily="18" charset="0"/>
              <a:ea typeface="+mn-ea"/>
              <a:cs typeface="+mn-cs"/>
            </a:endParaRPr>
          </a:p>
        </p:txBody>
      </p:sp>
      <p:pic>
        <p:nvPicPr>
          <p:cNvPr id="4098" name="Picture 2" descr="Simulador de FC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53646" y="3500438"/>
            <a:ext cx="3376072" cy="24534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CaixaDeTexto 8">
            <a:hlinkClick r:id="rId4" action="ppaction://hlinkfile"/>
          </p:cNvPr>
          <p:cNvSpPr txBox="1"/>
          <p:nvPr/>
        </p:nvSpPr>
        <p:spPr>
          <a:xfrm>
            <a:off x="7215206" y="6286520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u="sng" dirty="0" err="1" smtClean="0"/>
              <a:t>video</a:t>
            </a:r>
            <a:r>
              <a:rPr lang="pt-BR" sz="2000" b="1" u="sng" dirty="0" smtClean="0"/>
              <a:t> 2</a:t>
            </a:r>
            <a:endParaRPr lang="pt-BR" sz="2000" b="1" u="sng" dirty="0"/>
          </a:p>
        </p:txBody>
      </p:sp>
      <p:sp>
        <p:nvSpPr>
          <p:cNvPr id="10" name="CaixaDeTexto 9">
            <a:hlinkClick r:id="rId5" action="ppaction://hlinkfile"/>
          </p:cNvPr>
          <p:cNvSpPr txBox="1"/>
          <p:nvPr/>
        </p:nvSpPr>
        <p:spPr>
          <a:xfrm>
            <a:off x="5500694" y="6286520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u="sng" dirty="0" err="1" smtClean="0"/>
              <a:t>video</a:t>
            </a:r>
            <a:r>
              <a:rPr lang="pt-BR" sz="2000" b="1" u="sng" dirty="0" smtClean="0"/>
              <a:t> 1</a:t>
            </a:r>
            <a:endParaRPr lang="pt-BR" sz="20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3"/>
          <p:cNvCxnSpPr/>
          <p:nvPr/>
        </p:nvCxnSpPr>
        <p:spPr>
          <a:xfrm>
            <a:off x="1000100" y="1214422"/>
            <a:ext cx="81439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tângulo 4"/>
          <p:cNvSpPr/>
          <p:nvPr/>
        </p:nvSpPr>
        <p:spPr>
          <a:xfrm>
            <a:off x="0" y="0"/>
            <a:ext cx="10001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1371600" y="357167"/>
            <a:ext cx="7415242" cy="4286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Bright" pitchFamily="18" charset="0"/>
                <a:ea typeface="+mj-ea"/>
                <a:cs typeface="+mj-cs"/>
              </a:rPr>
              <a:t>Simuladores de Veículos Aquáticos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Bright" pitchFamily="18" charset="0"/>
              <a:ea typeface="+mj-ea"/>
              <a:cs typeface="+mj-cs"/>
            </a:endParaRPr>
          </a:p>
        </p:txBody>
      </p:sp>
      <p:sp>
        <p:nvSpPr>
          <p:cNvPr id="7" name="Subtítulo 12"/>
          <p:cNvSpPr txBox="1">
            <a:spLocks/>
          </p:cNvSpPr>
          <p:nvPr/>
        </p:nvSpPr>
        <p:spPr>
          <a:xfrm>
            <a:off x="1285852" y="1428736"/>
            <a:ext cx="7572428" cy="46434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onstantia" pitchFamily="18" charset="0"/>
              <a:ea typeface="+mn-ea"/>
              <a:cs typeface="+mn-cs"/>
            </a:endParaRPr>
          </a:p>
        </p:txBody>
      </p:sp>
      <p:sp>
        <p:nvSpPr>
          <p:cNvPr id="8" name="Subtítulo 12"/>
          <p:cNvSpPr txBox="1">
            <a:spLocks/>
          </p:cNvSpPr>
          <p:nvPr/>
        </p:nvSpPr>
        <p:spPr>
          <a:xfrm>
            <a:off x="1509690" y="1581136"/>
            <a:ext cx="7358114" cy="163355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t>Não ha necessidade</a:t>
            </a:r>
            <a:r>
              <a:rPr kumimoji="0" lang="pt-BR" sz="32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t> de recriar o ambiente externo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pt-BR" sz="3200" baseline="0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Prioriza a simulação dos precisa dos instrumentos</a:t>
            </a: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onstantia" pitchFamily="18" charset="0"/>
              <a:ea typeface="+mn-ea"/>
              <a:cs typeface="+mn-cs"/>
            </a:endParaRP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onstantia" pitchFamily="18" charset="0"/>
              <a:ea typeface="+mn-ea"/>
              <a:cs typeface="+mn-cs"/>
            </a:endParaRPr>
          </a:p>
        </p:txBody>
      </p:sp>
      <p:pic>
        <p:nvPicPr>
          <p:cNvPr id="41988" name="Picture 4" descr="http://www.tribunadomaranhao.com.br/fotos/submarin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3143248"/>
            <a:ext cx="4476750" cy="3352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CaixaDeTexto 8">
            <a:hlinkClick r:id="rId4" action="ppaction://hlinkfile"/>
          </p:cNvPr>
          <p:cNvSpPr txBox="1"/>
          <p:nvPr/>
        </p:nvSpPr>
        <p:spPr>
          <a:xfrm>
            <a:off x="7643834" y="6215082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u="sng" dirty="0" err="1" smtClean="0"/>
              <a:t>video</a:t>
            </a:r>
            <a:r>
              <a:rPr lang="pt-BR" sz="2000" b="1" u="sng" dirty="0" smtClean="0"/>
              <a:t> 1</a:t>
            </a:r>
            <a:endParaRPr lang="pt-BR" sz="20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3"/>
          <p:cNvCxnSpPr/>
          <p:nvPr/>
        </p:nvCxnSpPr>
        <p:spPr>
          <a:xfrm>
            <a:off x="1000100" y="1214422"/>
            <a:ext cx="81439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tângulo 4"/>
          <p:cNvSpPr/>
          <p:nvPr/>
        </p:nvSpPr>
        <p:spPr>
          <a:xfrm>
            <a:off x="0" y="0"/>
            <a:ext cx="10001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1371600" y="357167"/>
            <a:ext cx="7415242" cy="4286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Bright" pitchFamily="18" charset="0"/>
                <a:ea typeface="+mj-ea"/>
                <a:cs typeface="+mj-cs"/>
              </a:rPr>
              <a:t>Simuladores de Veículos Aquáticos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Bright" pitchFamily="18" charset="0"/>
              <a:ea typeface="+mj-ea"/>
              <a:cs typeface="+mj-cs"/>
            </a:endParaRPr>
          </a:p>
        </p:txBody>
      </p:sp>
      <p:sp>
        <p:nvSpPr>
          <p:cNvPr id="7" name="Subtítulo 12"/>
          <p:cNvSpPr txBox="1">
            <a:spLocks/>
          </p:cNvSpPr>
          <p:nvPr/>
        </p:nvSpPr>
        <p:spPr>
          <a:xfrm>
            <a:off x="1285852" y="1428736"/>
            <a:ext cx="7572428" cy="46434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onstantia" pitchFamily="18" charset="0"/>
              <a:ea typeface="+mn-ea"/>
              <a:cs typeface="+mn-cs"/>
            </a:endParaRPr>
          </a:p>
        </p:txBody>
      </p:sp>
      <p:sp>
        <p:nvSpPr>
          <p:cNvPr id="8" name="Subtítulo 12"/>
          <p:cNvSpPr txBox="1">
            <a:spLocks/>
          </p:cNvSpPr>
          <p:nvPr/>
        </p:nvSpPr>
        <p:spPr>
          <a:xfrm>
            <a:off x="1500166" y="1714488"/>
            <a:ext cx="7358114" cy="206217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t>NSST (</a:t>
            </a:r>
            <a:r>
              <a:rPr kumimoji="0" lang="pt-B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t>Navigation</a:t>
            </a: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t>, </a:t>
            </a:r>
            <a:r>
              <a:rPr kumimoji="0" lang="pt-B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t>seamanship</a:t>
            </a: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t> </a:t>
            </a:r>
            <a:r>
              <a:rPr kumimoji="0" lang="pt-B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t>and</a:t>
            </a: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t> </a:t>
            </a:r>
            <a:r>
              <a:rPr kumimoji="0" lang="pt-B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t>ship-handling</a:t>
            </a:r>
            <a:r>
              <a:rPr kumimoji="0" lang="pt-BR" sz="32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t> </a:t>
            </a:r>
            <a:r>
              <a:rPr kumimoji="0" lang="pt-BR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t>trainer</a:t>
            </a:r>
            <a:r>
              <a:rPr kumimoji="0" lang="pt-BR" sz="32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t>)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pt-BR" sz="3200" baseline="0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Replica</a:t>
            </a:r>
            <a:r>
              <a:rPr lang="pt-BR" sz="3200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 com precisão a ponte de um grande navio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t>Equipes da ponte de comando treinam</a:t>
            </a:r>
            <a:r>
              <a:rPr kumimoji="0" lang="pt-BR" sz="32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t> juntas</a:t>
            </a:r>
          </a:p>
          <a:p>
            <a:pPr marL="800100" lvl="1" indent="-342900">
              <a:spcBef>
                <a:spcPct val="20000"/>
              </a:spcBef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onstantia" pitchFamily="18" charset="0"/>
              <a:ea typeface="+mn-ea"/>
              <a:cs typeface="+mn-cs"/>
            </a:endParaRP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onstantia" pitchFamily="18" charset="0"/>
              <a:ea typeface="+mn-ea"/>
              <a:cs typeface="+mn-cs"/>
            </a:endParaRPr>
          </a:p>
        </p:txBody>
      </p:sp>
      <p:pic>
        <p:nvPicPr>
          <p:cNvPr id="44034" name="Picture 2" descr="Ponte da marinha virtu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3681404"/>
            <a:ext cx="3810040" cy="25336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CaixaDeTexto 8">
            <a:hlinkClick r:id="rId4" action="ppaction://hlinkfile"/>
          </p:cNvPr>
          <p:cNvSpPr txBox="1"/>
          <p:nvPr/>
        </p:nvSpPr>
        <p:spPr>
          <a:xfrm>
            <a:off x="7929554" y="607220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u="sng" dirty="0" err="1" smtClean="0"/>
              <a:t>video</a:t>
            </a:r>
            <a:r>
              <a:rPr lang="pt-BR" sz="2000" b="1" u="sng" dirty="0" smtClean="0"/>
              <a:t> 1</a:t>
            </a:r>
            <a:endParaRPr lang="pt-BR" sz="20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3"/>
          <p:cNvCxnSpPr/>
          <p:nvPr/>
        </p:nvCxnSpPr>
        <p:spPr>
          <a:xfrm>
            <a:off x="1000100" y="1214422"/>
            <a:ext cx="81439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tângulo 4"/>
          <p:cNvSpPr/>
          <p:nvPr/>
        </p:nvSpPr>
        <p:spPr>
          <a:xfrm>
            <a:off x="0" y="0"/>
            <a:ext cx="10001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1371600" y="357167"/>
            <a:ext cx="7415242" cy="4286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Bright" pitchFamily="18" charset="0"/>
                <a:ea typeface="+mj-ea"/>
                <a:cs typeface="+mj-cs"/>
              </a:rPr>
              <a:t>Treinamento de Infantaria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Bright" pitchFamily="18" charset="0"/>
              <a:ea typeface="+mj-ea"/>
              <a:cs typeface="+mj-cs"/>
            </a:endParaRPr>
          </a:p>
        </p:txBody>
      </p:sp>
      <p:sp>
        <p:nvSpPr>
          <p:cNvPr id="7" name="Subtítulo 12"/>
          <p:cNvSpPr txBox="1">
            <a:spLocks/>
          </p:cNvSpPr>
          <p:nvPr/>
        </p:nvSpPr>
        <p:spPr>
          <a:xfrm>
            <a:off x="1285852" y="1428736"/>
            <a:ext cx="7572428" cy="46434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onstantia" pitchFamily="18" charset="0"/>
              <a:ea typeface="+mn-ea"/>
              <a:cs typeface="+mn-cs"/>
            </a:endParaRPr>
          </a:p>
        </p:txBody>
      </p:sp>
      <p:sp>
        <p:nvSpPr>
          <p:cNvPr id="9" name="Subtítulo 12"/>
          <p:cNvSpPr txBox="1">
            <a:spLocks/>
          </p:cNvSpPr>
          <p:nvPr/>
        </p:nvSpPr>
        <p:spPr>
          <a:xfrm>
            <a:off x="1142976" y="1643050"/>
            <a:ext cx="7572428" cy="25003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pt-BR" sz="3200" noProof="0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Parceria entre exército e estúdios de games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pt-BR" sz="3200" noProof="0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Cenários virtuais realistas de imersão em situações de combate</a:t>
            </a: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onstantia" pitchFamily="18" charset="0"/>
              <a:ea typeface="+mn-ea"/>
              <a:cs typeface="+mn-cs"/>
            </a:endParaRP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onstantia" pitchFamily="18" charset="0"/>
              <a:ea typeface="+mn-ea"/>
              <a:cs typeface="+mn-cs"/>
            </a:endParaRPr>
          </a:p>
        </p:txBody>
      </p:sp>
      <p:pic>
        <p:nvPicPr>
          <p:cNvPr id="46084" name="Picture 4" descr="Treinamento do exército virtu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4214818"/>
            <a:ext cx="3431920" cy="22479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3"/>
          <p:cNvCxnSpPr/>
          <p:nvPr/>
        </p:nvCxnSpPr>
        <p:spPr>
          <a:xfrm>
            <a:off x="1000100" y="1214422"/>
            <a:ext cx="81439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tângulo 4"/>
          <p:cNvSpPr/>
          <p:nvPr/>
        </p:nvSpPr>
        <p:spPr>
          <a:xfrm>
            <a:off x="0" y="0"/>
            <a:ext cx="10001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1371600" y="357167"/>
            <a:ext cx="7415242" cy="4286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Bright" pitchFamily="18" charset="0"/>
                <a:ea typeface="+mj-ea"/>
                <a:cs typeface="+mj-cs"/>
              </a:rPr>
              <a:t>Treinamento de Infantaria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Bright" pitchFamily="18" charset="0"/>
              <a:ea typeface="+mj-ea"/>
              <a:cs typeface="+mj-cs"/>
            </a:endParaRPr>
          </a:p>
        </p:txBody>
      </p:sp>
      <p:sp>
        <p:nvSpPr>
          <p:cNvPr id="7" name="Subtítulo 12"/>
          <p:cNvSpPr txBox="1">
            <a:spLocks/>
          </p:cNvSpPr>
          <p:nvPr/>
        </p:nvSpPr>
        <p:spPr>
          <a:xfrm>
            <a:off x="1285852" y="1428736"/>
            <a:ext cx="7572428" cy="46434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onstantia" pitchFamily="18" charset="0"/>
              <a:ea typeface="+mn-ea"/>
              <a:cs typeface="+mn-cs"/>
            </a:endParaRPr>
          </a:p>
        </p:txBody>
      </p:sp>
      <p:sp>
        <p:nvSpPr>
          <p:cNvPr id="9" name="Subtítulo 12"/>
          <p:cNvSpPr txBox="1">
            <a:spLocks/>
          </p:cNvSpPr>
          <p:nvPr/>
        </p:nvSpPr>
        <p:spPr>
          <a:xfrm>
            <a:off x="4714876" y="1571612"/>
            <a:ext cx="4071966" cy="47863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pt-BR" sz="3200" noProof="0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Estado da Arte</a:t>
            </a:r>
          </a:p>
          <a:p>
            <a:pPr marL="800100" lvl="1" indent="-342900">
              <a:lnSpc>
                <a:spcPct val="110000"/>
              </a:lnSpc>
              <a:spcBef>
                <a:spcPts val="1200"/>
              </a:spcBef>
              <a:buFont typeface="Arial" charset="0"/>
              <a:buChar char="•"/>
              <a:defRPr/>
            </a:pPr>
            <a:r>
              <a:rPr lang="pt-BR" sz="3200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Sistema sem fio que permite que os soldados se movam livremente por um ambiente virtual.</a:t>
            </a:r>
            <a:endParaRPr kumimoji="0" lang="pt-BR" sz="3200" b="0" i="0" u="none" strike="noStrike" kern="1200" cap="none" spc="0" normalizeH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onstantia" pitchFamily="18" charset="0"/>
              <a:ea typeface="+mn-ea"/>
              <a:cs typeface="+mn-cs"/>
            </a:endParaRP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onstantia" pitchFamily="18" charset="0"/>
              <a:ea typeface="+mn-ea"/>
              <a:cs typeface="+mn-cs"/>
            </a:endParaRPr>
          </a:p>
        </p:txBody>
      </p:sp>
      <p:pic>
        <p:nvPicPr>
          <p:cNvPr id="8" name="Picture 2" descr="Mecanismo de treinamento militar da realidade virtu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1714488"/>
            <a:ext cx="4031575" cy="441007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0" name="CaixaDeTexto 9"/>
          <p:cNvSpPr txBox="1"/>
          <p:nvPr/>
        </p:nvSpPr>
        <p:spPr>
          <a:xfrm>
            <a:off x="7572396" y="6215082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u="sng" dirty="0" err="1" smtClean="0"/>
              <a:t>video</a:t>
            </a:r>
            <a:r>
              <a:rPr lang="pt-BR" sz="2000" b="1" u="sng" dirty="0" smtClean="0"/>
              <a:t> 1</a:t>
            </a:r>
            <a:endParaRPr lang="pt-BR" sz="20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3"/>
          <p:cNvCxnSpPr/>
          <p:nvPr/>
        </p:nvCxnSpPr>
        <p:spPr>
          <a:xfrm>
            <a:off x="1000100" y="1214422"/>
            <a:ext cx="81439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tângulo 4"/>
          <p:cNvSpPr/>
          <p:nvPr/>
        </p:nvSpPr>
        <p:spPr>
          <a:xfrm>
            <a:off x="0" y="0"/>
            <a:ext cx="10001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1371600" y="357167"/>
            <a:ext cx="7415242" cy="4286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Bright" pitchFamily="18" charset="0"/>
                <a:ea typeface="+mj-ea"/>
                <a:cs typeface="+mj-cs"/>
              </a:rPr>
              <a:t>Treinamento de Infantaria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Bright" pitchFamily="18" charset="0"/>
              <a:ea typeface="+mj-ea"/>
              <a:cs typeface="+mj-cs"/>
            </a:endParaRPr>
          </a:p>
        </p:txBody>
      </p:sp>
      <p:sp>
        <p:nvSpPr>
          <p:cNvPr id="7" name="Subtítulo 12"/>
          <p:cNvSpPr txBox="1">
            <a:spLocks/>
          </p:cNvSpPr>
          <p:nvPr/>
        </p:nvSpPr>
        <p:spPr>
          <a:xfrm>
            <a:off x="1285852" y="1428736"/>
            <a:ext cx="7572428" cy="46434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onstantia" pitchFamily="18" charset="0"/>
              <a:ea typeface="+mn-ea"/>
              <a:cs typeface="+mn-cs"/>
            </a:endParaRPr>
          </a:p>
        </p:txBody>
      </p:sp>
      <p:sp>
        <p:nvSpPr>
          <p:cNvPr id="9" name="Subtítulo 12"/>
          <p:cNvSpPr txBox="1">
            <a:spLocks/>
          </p:cNvSpPr>
          <p:nvPr/>
        </p:nvSpPr>
        <p:spPr>
          <a:xfrm>
            <a:off x="1071538" y="1571612"/>
            <a:ext cx="7715304" cy="47863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pt-BR" sz="3200" noProof="0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Estado da Arte</a:t>
            </a:r>
          </a:p>
          <a:p>
            <a:pPr marL="800100" lvl="1" indent="-342900">
              <a:lnSpc>
                <a:spcPct val="110000"/>
              </a:lnSpc>
              <a:spcBef>
                <a:spcPts val="1200"/>
              </a:spcBef>
              <a:buFont typeface="Arial" charset="0"/>
              <a:buChar char="•"/>
              <a:defRPr/>
            </a:pPr>
            <a:r>
              <a:rPr lang="pt-BR" sz="3200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Sistema composto por</a:t>
            </a:r>
          </a:p>
          <a:p>
            <a:pPr marL="1257300" lvl="2" indent="-342900">
              <a:lnSpc>
                <a:spcPct val="110000"/>
              </a:lnSpc>
              <a:spcBef>
                <a:spcPts val="1200"/>
              </a:spcBef>
              <a:buFont typeface="Arial" charset="0"/>
              <a:buChar char="•"/>
              <a:defRPr/>
            </a:pPr>
            <a:r>
              <a:rPr lang="pt-BR" sz="3200" dirty="0" err="1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Head-Mounted</a:t>
            </a:r>
            <a:r>
              <a:rPr lang="pt-BR" sz="3200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 Display (HMD)</a:t>
            </a:r>
          </a:p>
          <a:p>
            <a:pPr marL="1257300" lvl="2" indent="-342900">
              <a:lnSpc>
                <a:spcPct val="110000"/>
              </a:lnSpc>
              <a:spcBef>
                <a:spcPts val="1200"/>
              </a:spcBef>
              <a:buFont typeface="Arial" charset="0"/>
              <a:buChar char="•"/>
              <a:defRPr/>
            </a:pPr>
            <a:r>
              <a:rPr lang="pt-BR" sz="3200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Roupa especial</a:t>
            </a:r>
          </a:p>
          <a:p>
            <a:pPr marL="1257300" lvl="2" indent="-342900">
              <a:lnSpc>
                <a:spcPct val="110000"/>
              </a:lnSpc>
              <a:spcBef>
                <a:spcPts val="1200"/>
              </a:spcBef>
              <a:buFont typeface="Arial" charset="0"/>
              <a:buChar char="•"/>
              <a:defRPr/>
            </a:pPr>
            <a:r>
              <a:rPr lang="pt-BR" sz="3200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Rastreador de movimentos</a:t>
            </a:r>
          </a:p>
          <a:p>
            <a:pPr marL="1257300" lvl="2" indent="-342900">
              <a:lnSpc>
                <a:spcPct val="110000"/>
              </a:lnSpc>
              <a:spcBef>
                <a:spcPts val="1200"/>
              </a:spcBef>
              <a:buFont typeface="Arial" charset="0"/>
              <a:buChar char="•"/>
              <a:defRPr/>
            </a:pPr>
            <a:r>
              <a:rPr lang="pt-BR" sz="3200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Controlador da arma</a:t>
            </a:r>
          </a:p>
          <a:p>
            <a:pPr marL="1257300" lvl="2" indent="-342900">
              <a:lnSpc>
                <a:spcPct val="110000"/>
              </a:lnSpc>
              <a:spcBef>
                <a:spcPts val="1200"/>
              </a:spcBef>
              <a:defRPr/>
            </a:pPr>
            <a:endParaRPr kumimoji="0" lang="pt-BR" sz="3200" b="0" i="0" u="none" strike="noStrike" kern="1200" cap="none" spc="0" normalizeH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onstantia" pitchFamily="18" charset="0"/>
              <a:ea typeface="+mn-ea"/>
              <a:cs typeface="+mn-cs"/>
            </a:endParaRP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onstantia" pitchFamily="18" charset="0"/>
              <a:ea typeface="+mn-ea"/>
              <a:cs typeface="+mn-cs"/>
            </a:endParaRPr>
          </a:p>
        </p:txBody>
      </p:sp>
      <p:sp>
        <p:nvSpPr>
          <p:cNvPr id="8" name="CaixaDeTexto 7">
            <a:hlinkClick r:id="rId3" action="ppaction://hlinkfile"/>
          </p:cNvPr>
          <p:cNvSpPr txBox="1"/>
          <p:nvPr/>
        </p:nvSpPr>
        <p:spPr>
          <a:xfrm>
            <a:off x="7500958" y="6143644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u="sng" dirty="0" err="1" smtClean="0"/>
              <a:t>video</a:t>
            </a:r>
            <a:r>
              <a:rPr lang="pt-BR" sz="2000" b="1" u="sng" dirty="0" smtClean="0"/>
              <a:t> 1</a:t>
            </a:r>
            <a:endParaRPr lang="pt-BR" sz="20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3"/>
          <p:cNvCxnSpPr/>
          <p:nvPr/>
        </p:nvCxnSpPr>
        <p:spPr>
          <a:xfrm>
            <a:off x="1000100" y="1214422"/>
            <a:ext cx="81439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tângulo 4"/>
          <p:cNvSpPr/>
          <p:nvPr/>
        </p:nvSpPr>
        <p:spPr>
          <a:xfrm>
            <a:off x="0" y="0"/>
            <a:ext cx="10001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1371600" y="357167"/>
            <a:ext cx="7415242" cy="4286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Bright" pitchFamily="18" charset="0"/>
                <a:ea typeface="+mj-ea"/>
                <a:cs typeface="+mj-cs"/>
              </a:rPr>
              <a:t>Visualização do</a:t>
            </a:r>
            <a:r>
              <a:rPr kumimoji="0" lang="pt-BR" sz="36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Bright" pitchFamily="18" charset="0"/>
                <a:ea typeface="+mj-ea"/>
                <a:cs typeface="+mj-cs"/>
              </a:rPr>
              <a:t> campo de batalha</a:t>
            </a:r>
          </a:p>
        </p:txBody>
      </p:sp>
      <p:sp>
        <p:nvSpPr>
          <p:cNvPr id="7" name="Subtítulo 12"/>
          <p:cNvSpPr txBox="1">
            <a:spLocks/>
          </p:cNvSpPr>
          <p:nvPr/>
        </p:nvSpPr>
        <p:spPr>
          <a:xfrm>
            <a:off x="1285852" y="1500174"/>
            <a:ext cx="7572428" cy="46434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onstantia" pitchFamily="18" charset="0"/>
              <a:ea typeface="+mn-ea"/>
              <a:cs typeface="+mn-cs"/>
            </a:endParaRPr>
          </a:p>
        </p:txBody>
      </p:sp>
      <p:sp>
        <p:nvSpPr>
          <p:cNvPr id="8" name="Subtítulo 12"/>
          <p:cNvSpPr txBox="1">
            <a:spLocks/>
          </p:cNvSpPr>
          <p:nvPr/>
        </p:nvSpPr>
        <p:spPr>
          <a:xfrm>
            <a:off x="1071538" y="1571612"/>
            <a:ext cx="7715304" cy="207170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pt-BR" sz="3200" noProof="0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Essencial para definir melhores estratégias</a:t>
            </a: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pt-BR" sz="3200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Ferramentas como Google </a:t>
            </a:r>
            <a:r>
              <a:rPr lang="pt-BR" sz="3200" dirty="0" err="1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Earth</a:t>
            </a:r>
            <a:r>
              <a:rPr lang="pt-BR" sz="3200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 permitem criar modelos tridimensionais</a:t>
            </a: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endParaRPr lang="pt-BR" sz="3200" dirty="0" smtClean="0"/>
          </a:p>
          <a:p>
            <a:pPr marL="1257300" lvl="2" indent="-342900">
              <a:spcBef>
                <a:spcPct val="20000"/>
              </a:spcBef>
              <a:defRPr/>
            </a:pPr>
            <a:endParaRPr kumimoji="0" lang="pt-BR" sz="3200" b="0" i="0" u="none" strike="noStrike" kern="1200" cap="none" spc="0" normalizeH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onstantia" pitchFamily="18" charset="0"/>
              <a:ea typeface="+mn-ea"/>
              <a:cs typeface="+mn-cs"/>
            </a:endParaRP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onstantia" pitchFamily="18" charset="0"/>
              <a:ea typeface="+mn-ea"/>
              <a:cs typeface="+mn-cs"/>
            </a:endParaRPr>
          </a:p>
        </p:txBody>
      </p:sp>
      <p:pic>
        <p:nvPicPr>
          <p:cNvPr id="48130" name="Picture 2" descr="Sistema de visualização do campo de batalha de Dragon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81274" y="3606264"/>
            <a:ext cx="3905304" cy="3036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3"/>
          <p:cNvCxnSpPr/>
          <p:nvPr/>
        </p:nvCxnSpPr>
        <p:spPr>
          <a:xfrm>
            <a:off x="1000100" y="1214422"/>
            <a:ext cx="81439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tângulo 4"/>
          <p:cNvSpPr/>
          <p:nvPr/>
        </p:nvSpPr>
        <p:spPr>
          <a:xfrm>
            <a:off x="0" y="0"/>
            <a:ext cx="10001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1371600" y="357167"/>
            <a:ext cx="7415242" cy="4286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Bright" pitchFamily="18" charset="0"/>
                <a:ea typeface="+mj-ea"/>
                <a:cs typeface="+mj-cs"/>
              </a:rPr>
              <a:t>Recrutamento</a:t>
            </a:r>
          </a:p>
        </p:txBody>
      </p:sp>
      <p:sp>
        <p:nvSpPr>
          <p:cNvPr id="7" name="Subtítulo 12"/>
          <p:cNvSpPr txBox="1">
            <a:spLocks/>
          </p:cNvSpPr>
          <p:nvPr/>
        </p:nvSpPr>
        <p:spPr>
          <a:xfrm>
            <a:off x="1285852" y="1500174"/>
            <a:ext cx="7572428" cy="46434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onstantia" pitchFamily="18" charset="0"/>
              <a:ea typeface="+mn-ea"/>
              <a:cs typeface="+mn-cs"/>
            </a:endParaRPr>
          </a:p>
        </p:txBody>
      </p:sp>
      <p:sp>
        <p:nvSpPr>
          <p:cNvPr id="8" name="Subtítulo 12"/>
          <p:cNvSpPr txBox="1">
            <a:spLocks/>
          </p:cNvSpPr>
          <p:nvPr/>
        </p:nvSpPr>
        <p:spPr>
          <a:xfrm>
            <a:off x="1000100" y="1571612"/>
            <a:ext cx="8143900" cy="207170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pt-BR" sz="3200" noProof="0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Criação de jogos que simulam a experiência de “ser soldado”</a:t>
            </a: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pt-BR" sz="3200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Instigam os sentimentos de competitividade típicos de jogadores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endParaRPr lang="pt-BR" sz="3200" dirty="0" smtClean="0"/>
          </a:p>
          <a:p>
            <a:pPr marL="1257300" lvl="2" indent="-342900">
              <a:spcBef>
                <a:spcPct val="20000"/>
              </a:spcBef>
              <a:defRPr/>
            </a:pPr>
            <a:endParaRPr kumimoji="0" lang="pt-BR" sz="3200" b="0" i="0" u="none" strike="noStrike" kern="1200" cap="none" spc="0" normalizeH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onstantia" pitchFamily="18" charset="0"/>
              <a:ea typeface="+mn-ea"/>
              <a:cs typeface="+mn-cs"/>
            </a:endParaRP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onstantia" pitchFamily="18" charset="0"/>
              <a:ea typeface="+mn-ea"/>
              <a:cs typeface="+mn-cs"/>
            </a:endParaRPr>
          </a:p>
        </p:txBody>
      </p:sp>
      <p:pic>
        <p:nvPicPr>
          <p:cNvPr id="56322" name="Picture 2" descr="http://chud.com/articles/content_images/5/videogam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3214686"/>
            <a:ext cx="3810000" cy="2990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3272630"/>
            <a:ext cx="2714644" cy="3513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" name="Conector reto 3"/>
          <p:cNvCxnSpPr/>
          <p:nvPr/>
        </p:nvCxnSpPr>
        <p:spPr>
          <a:xfrm>
            <a:off x="1000100" y="1214422"/>
            <a:ext cx="81439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tângulo 4"/>
          <p:cNvSpPr/>
          <p:nvPr/>
        </p:nvSpPr>
        <p:spPr>
          <a:xfrm>
            <a:off x="0" y="0"/>
            <a:ext cx="10001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1371600" y="357167"/>
            <a:ext cx="7415242" cy="4286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Bright" pitchFamily="18" charset="0"/>
                <a:ea typeface="+mj-ea"/>
                <a:cs typeface="+mj-cs"/>
              </a:rPr>
              <a:t>Tratamento - PTSD</a:t>
            </a:r>
          </a:p>
        </p:txBody>
      </p:sp>
      <p:sp>
        <p:nvSpPr>
          <p:cNvPr id="7" name="Subtítulo 12"/>
          <p:cNvSpPr txBox="1">
            <a:spLocks/>
          </p:cNvSpPr>
          <p:nvPr/>
        </p:nvSpPr>
        <p:spPr>
          <a:xfrm>
            <a:off x="1285852" y="1500174"/>
            <a:ext cx="7572428" cy="46434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onstantia" pitchFamily="18" charset="0"/>
              <a:ea typeface="+mn-ea"/>
              <a:cs typeface="+mn-cs"/>
            </a:endParaRPr>
          </a:p>
        </p:txBody>
      </p:sp>
      <p:sp>
        <p:nvSpPr>
          <p:cNvPr id="8" name="Subtítulo 12"/>
          <p:cNvSpPr txBox="1">
            <a:spLocks/>
          </p:cNvSpPr>
          <p:nvPr/>
        </p:nvSpPr>
        <p:spPr>
          <a:xfrm>
            <a:off x="1000100" y="1571612"/>
            <a:ext cx="8143900" cy="2071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257300" lvl="2" indent="-342900">
              <a:spcBef>
                <a:spcPct val="20000"/>
              </a:spcBef>
              <a:defRPr/>
            </a:pPr>
            <a:endParaRPr kumimoji="0" lang="pt-BR" sz="3200" b="0" i="0" u="none" strike="noStrike" kern="1200" cap="none" spc="0" normalizeH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onstantia" pitchFamily="18" charset="0"/>
              <a:ea typeface="+mn-ea"/>
              <a:cs typeface="+mn-cs"/>
            </a:endParaRP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onstantia" pitchFamily="18" charset="0"/>
              <a:ea typeface="+mn-ea"/>
              <a:cs typeface="+mn-cs"/>
            </a:endParaRPr>
          </a:p>
        </p:txBody>
      </p:sp>
      <p:sp>
        <p:nvSpPr>
          <p:cNvPr id="9" name="Subtítulo 12"/>
          <p:cNvSpPr txBox="1">
            <a:spLocks/>
          </p:cNvSpPr>
          <p:nvPr/>
        </p:nvSpPr>
        <p:spPr>
          <a:xfrm>
            <a:off x="1152500" y="1724012"/>
            <a:ext cx="8143900" cy="207170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pt-BR" sz="3200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O exército americano investe em equipamentos para o tratamento de traumas psicológicos de soldados no pós-guerra.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endParaRPr lang="pt-BR" sz="3200" dirty="0" smtClean="0"/>
          </a:p>
          <a:p>
            <a:pPr marL="1257300" lvl="2" indent="-342900">
              <a:spcBef>
                <a:spcPct val="20000"/>
              </a:spcBef>
              <a:defRPr/>
            </a:pPr>
            <a:endParaRPr kumimoji="0" lang="pt-BR" sz="3200" b="0" i="0" u="none" strike="noStrike" kern="1200" cap="none" spc="0" normalizeH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onstantia" pitchFamily="18" charset="0"/>
              <a:ea typeface="+mn-ea"/>
              <a:cs typeface="+mn-cs"/>
            </a:endParaRP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onstantia" pitchFamily="18" charset="0"/>
              <a:ea typeface="+mn-ea"/>
              <a:cs typeface="+mn-cs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2500298" y="6457890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u="sng" dirty="0" err="1" smtClean="0"/>
              <a:t>video</a:t>
            </a:r>
            <a:r>
              <a:rPr lang="pt-BR" sz="2000" b="1" u="sng" dirty="0" smtClean="0"/>
              <a:t> 1</a:t>
            </a:r>
            <a:endParaRPr lang="pt-BR" sz="2000" b="1" u="sng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4500562" y="6457890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u="sng" dirty="0" err="1" smtClean="0"/>
              <a:t>video</a:t>
            </a:r>
            <a:r>
              <a:rPr lang="pt-BR" sz="2000" b="1" u="sng" dirty="0" smtClean="0"/>
              <a:t> 2</a:t>
            </a:r>
            <a:endParaRPr lang="pt-BR" sz="20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3"/>
          <p:cNvCxnSpPr/>
          <p:nvPr/>
        </p:nvCxnSpPr>
        <p:spPr>
          <a:xfrm>
            <a:off x="1000100" y="1214422"/>
            <a:ext cx="81439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tângulo 4"/>
          <p:cNvSpPr/>
          <p:nvPr/>
        </p:nvSpPr>
        <p:spPr>
          <a:xfrm>
            <a:off x="0" y="0"/>
            <a:ext cx="10001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1371600" y="357167"/>
            <a:ext cx="7415242" cy="4286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4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Bright" pitchFamily="18" charset="0"/>
              <a:ea typeface="+mj-ea"/>
              <a:cs typeface="+mj-cs"/>
            </a:endParaRPr>
          </a:p>
        </p:txBody>
      </p:sp>
      <p:sp>
        <p:nvSpPr>
          <p:cNvPr id="7" name="Subtítulo 12"/>
          <p:cNvSpPr txBox="1">
            <a:spLocks/>
          </p:cNvSpPr>
          <p:nvPr/>
        </p:nvSpPr>
        <p:spPr>
          <a:xfrm>
            <a:off x="1357290" y="1428736"/>
            <a:ext cx="7358114" cy="3924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onstantia" pitchFamily="18" charset="0"/>
              <a:ea typeface="+mn-ea"/>
              <a:cs typeface="+mn-cs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1524000" y="509567"/>
            <a:ext cx="7415242" cy="4286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6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Bright" pitchFamily="18" charset="0"/>
                <a:ea typeface="+mj-ea"/>
                <a:cs typeface="+mj-cs"/>
              </a:rPr>
              <a:t>Realidade Virtual</a:t>
            </a:r>
            <a:endParaRPr kumimoji="0" lang="pt-BR" sz="4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Bright" pitchFamily="18" charset="0"/>
              <a:ea typeface="+mj-ea"/>
              <a:cs typeface="+mj-cs"/>
            </a:endParaRPr>
          </a:p>
        </p:txBody>
      </p:sp>
      <p:sp>
        <p:nvSpPr>
          <p:cNvPr id="9" name="Subtítulo 12"/>
          <p:cNvSpPr txBox="1">
            <a:spLocks/>
          </p:cNvSpPr>
          <p:nvPr/>
        </p:nvSpPr>
        <p:spPr>
          <a:xfrm>
            <a:off x="1357290" y="1428736"/>
            <a:ext cx="7215238" cy="3924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t> Ambiente Simulado por Computador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t> Ambiente Gerado por Computador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t> Ambiente Virtual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t> Realidade Artificial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t> Imersão Espacial</a:t>
            </a:r>
            <a:endParaRPr kumimoji="0" lang="pt-BR" sz="3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onstantia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3"/>
          <p:cNvCxnSpPr/>
          <p:nvPr/>
        </p:nvCxnSpPr>
        <p:spPr>
          <a:xfrm>
            <a:off x="1000100" y="1214422"/>
            <a:ext cx="81439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tângulo 4"/>
          <p:cNvSpPr/>
          <p:nvPr/>
        </p:nvSpPr>
        <p:spPr>
          <a:xfrm>
            <a:off x="0" y="0"/>
            <a:ext cx="10001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1371600" y="357167"/>
            <a:ext cx="7415242" cy="4286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Bright" pitchFamily="18" charset="0"/>
                <a:ea typeface="+mj-ea"/>
                <a:cs typeface="+mj-cs"/>
              </a:rPr>
              <a:t>Referências</a:t>
            </a:r>
          </a:p>
        </p:txBody>
      </p:sp>
      <p:sp>
        <p:nvSpPr>
          <p:cNvPr id="7" name="Subtítulo 12"/>
          <p:cNvSpPr txBox="1">
            <a:spLocks/>
          </p:cNvSpPr>
          <p:nvPr/>
        </p:nvSpPr>
        <p:spPr>
          <a:xfrm>
            <a:off x="1285852" y="1500174"/>
            <a:ext cx="7572428" cy="46434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onstantia" pitchFamily="18" charset="0"/>
              <a:ea typeface="+mn-ea"/>
              <a:cs typeface="+mn-cs"/>
            </a:endParaRPr>
          </a:p>
        </p:txBody>
      </p:sp>
      <p:sp>
        <p:nvSpPr>
          <p:cNvPr id="8" name="Subtítulo 12"/>
          <p:cNvSpPr txBox="1">
            <a:spLocks/>
          </p:cNvSpPr>
          <p:nvPr/>
        </p:nvSpPr>
        <p:spPr>
          <a:xfrm>
            <a:off x="1000100" y="1571612"/>
            <a:ext cx="8143900" cy="4572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lnSpc>
                <a:spcPct val="110000"/>
              </a:lnSpc>
              <a:spcBef>
                <a:spcPts val="1200"/>
              </a:spcBef>
              <a:buFont typeface="Arial" charset="0"/>
              <a:buChar char="•"/>
              <a:defRPr/>
            </a:pPr>
            <a:r>
              <a:rPr lang="pt-BR" sz="2600" dirty="0" smtClean="0">
                <a:solidFill>
                  <a:srgbClr val="070274"/>
                </a:solidFill>
                <a:latin typeface="Constantia" pitchFamily="18" charset="0"/>
                <a:hlinkClick r:id="rId3"/>
              </a:rPr>
              <a:t>http://ciencia.hsw.uol.com.br/militar-virtual.htm</a:t>
            </a:r>
            <a:endParaRPr lang="pt-BR" sz="2600" dirty="0" smtClean="0">
              <a:solidFill>
                <a:srgbClr val="070274"/>
              </a:solidFill>
              <a:latin typeface="Constantia" pitchFamily="18" charset="0"/>
            </a:endParaRPr>
          </a:p>
          <a:p>
            <a:pPr marL="342900" lvl="0" indent="-342900">
              <a:lnSpc>
                <a:spcPct val="110000"/>
              </a:lnSpc>
              <a:spcBef>
                <a:spcPts val="1200"/>
              </a:spcBef>
              <a:buFont typeface="Arial" charset="0"/>
              <a:buChar char="•"/>
              <a:defRPr/>
            </a:pPr>
            <a:r>
              <a:rPr lang="pt-BR" sz="2600" dirty="0" smtClean="0">
                <a:solidFill>
                  <a:srgbClr val="070274"/>
                </a:solidFill>
                <a:latin typeface="Constantia" pitchFamily="18" charset="0"/>
                <a:hlinkClick r:id="rId4"/>
              </a:rPr>
              <a:t>http://www.sbis.org.br/cbis/arquivos/910.pdf</a:t>
            </a:r>
            <a:endParaRPr lang="pt-BR" sz="2600" dirty="0" smtClean="0">
              <a:solidFill>
                <a:srgbClr val="070274"/>
              </a:solidFill>
              <a:latin typeface="Constantia" pitchFamily="18" charset="0"/>
            </a:endParaRPr>
          </a:p>
          <a:p>
            <a:pPr marL="342900" lvl="0" indent="-342900">
              <a:lnSpc>
                <a:spcPct val="110000"/>
              </a:lnSpc>
              <a:spcBef>
                <a:spcPts val="1200"/>
              </a:spcBef>
              <a:buFont typeface="Arial" charset="0"/>
              <a:buChar char="•"/>
              <a:defRPr/>
            </a:pPr>
            <a:r>
              <a:rPr lang="pt-BR" sz="2600" dirty="0" smtClean="0">
                <a:solidFill>
                  <a:srgbClr val="070274"/>
                </a:solidFill>
                <a:latin typeface="Constantia" pitchFamily="18" charset="0"/>
              </a:rPr>
              <a:t> </a:t>
            </a:r>
            <a:r>
              <a:rPr lang="pt-BR" sz="2600" dirty="0" smtClean="0">
                <a:solidFill>
                  <a:srgbClr val="070274"/>
                </a:solidFill>
                <a:latin typeface="Constantia" pitchFamily="18" charset="0"/>
                <a:hlinkClick r:id="rId5"/>
              </a:rPr>
              <a:t>http://eletronicos.hsw.uol.com.br/equipamentos-realidade-virtual6.htm</a:t>
            </a:r>
            <a:endParaRPr lang="pt-BR" sz="2600" dirty="0" smtClean="0">
              <a:solidFill>
                <a:srgbClr val="070274"/>
              </a:solidFill>
              <a:latin typeface="Constantia" pitchFamily="18" charset="0"/>
            </a:endParaRPr>
          </a:p>
          <a:p>
            <a:pPr marL="342900" lvl="0" indent="-342900">
              <a:lnSpc>
                <a:spcPct val="110000"/>
              </a:lnSpc>
              <a:spcBef>
                <a:spcPts val="1200"/>
              </a:spcBef>
              <a:buFont typeface="Arial" charset="0"/>
              <a:buChar char="•"/>
              <a:defRPr/>
            </a:pPr>
            <a:r>
              <a:rPr lang="pt-BR" sz="2600" u="sng" dirty="0" smtClean="0">
                <a:solidFill>
                  <a:srgbClr val="070274"/>
                </a:solidFill>
                <a:latin typeface="Constantia" pitchFamily="18" charset="0"/>
              </a:rPr>
              <a:t>http://www.scribd.com/doc/2430872/Realidade-Virtual</a:t>
            </a:r>
          </a:p>
          <a:p>
            <a:pPr marL="342900" lvl="0" indent="-342900">
              <a:lnSpc>
                <a:spcPct val="110000"/>
              </a:lnSpc>
              <a:spcBef>
                <a:spcPts val="1200"/>
              </a:spcBef>
              <a:defRPr/>
            </a:pPr>
            <a:endParaRPr lang="pt-BR" sz="3200" dirty="0" smtClean="0">
              <a:solidFill>
                <a:schemeClr val="tx2">
                  <a:lumMod val="75000"/>
                </a:schemeClr>
              </a:solidFill>
              <a:latin typeface="Constantia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endParaRPr lang="pt-BR" sz="3200" dirty="0" smtClean="0"/>
          </a:p>
          <a:p>
            <a:pPr marL="1257300" lvl="2" indent="-342900">
              <a:spcBef>
                <a:spcPct val="20000"/>
              </a:spcBef>
              <a:defRPr/>
            </a:pPr>
            <a:endParaRPr kumimoji="0" lang="pt-BR" sz="3200" b="0" i="0" u="none" strike="noStrike" kern="1200" cap="none" spc="0" normalizeH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onstantia" pitchFamily="18" charset="0"/>
              <a:ea typeface="+mn-ea"/>
              <a:cs typeface="+mn-cs"/>
            </a:endParaRP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onstantia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10001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ubtítulo 12"/>
          <p:cNvSpPr txBox="1">
            <a:spLocks/>
          </p:cNvSpPr>
          <p:nvPr/>
        </p:nvSpPr>
        <p:spPr>
          <a:xfrm>
            <a:off x="1285852" y="1500174"/>
            <a:ext cx="7572428" cy="46434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onstantia" pitchFamily="18" charset="0"/>
              <a:ea typeface="+mn-ea"/>
              <a:cs typeface="+mn-cs"/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1514476" y="5000636"/>
            <a:ext cx="7415242" cy="4286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Bright" pitchFamily="18" charset="0"/>
                <a:ea typeface="+mj-ea"/>
                <a:cs typeface="+mj-cs"/>
              </a:rPr>
              <a:t>Dúvidas</a:t>
            </a:r>
          </a:p>
        </p:txBody>
      </p:sp>
      <p:pic>
        <p:nvPicPr>
          <p:cNvPr id="9" name="Imagem 8" descr="1258518758_gnome-hel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8992" y="962012"/>
            <a:ext cx="3609996" cy="36099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3"/>
          <p:cNvCxnSpPr/>
          <p:nvPr/>
        </p:nvCxnSpPr>
        <p:spPr>
          <a:xfrm>
            <a:off x="1000100" y="1214422"/>
            <a:ext cx="81439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tângulo 4"/>
          <p:cNvSpPr/>
          <p:nvPr/>
        </p:nvSpPr>
        <p:spPr>
          <a:xfrm>
            <a:off x="0" y="0"/>
            <a:ext cx="10001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1371600" y="357167"/>
            <a:ext cx="7415242" cy="4286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4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Bright" pitchFamily="18" charset="0"/>
              <a:ea typeface="+mj-ea"/>
              <a:cs typeface="+mj-cs"/>
            </a:endParaRPr>
          </a:p>
        </p:txBody>
      </p:sp>
      <p:sp>
        <p:nvSpPr>
          <p:cNvPr id="7" name="Subtítulo 12"/>
          <p:cNvSpPr txBox="1">
            <a:spLocks/>
          </p:cNvSpPr>
          <p:nvPr/>
        </p:nvSpPr>
        <p:spPr>
          <a:xfrm>
            <a:off x="1357290" y="1428736"/>
            <a:ext cx="7358114" cy="3924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onstantia" pitchFamily="18" charset="0"/>
              <a:ea typeface="+mn-ea"/>
              <a:cs typeface="+mn-cs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1524000" y="509567"/>
            <a:ext cx="7415242" cy="4286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Bright" pitchFamily="18" charset="0"/>
                <a:ea typeface="+mj-ea"/>
                <a:cs typeface="+mj-cs"/>
              </a:rPr>
              <a:t>Triângulo de </a:t>
            </a:r>
            <a:r>
              <a:rPr kumimoji="0" lang="pt-BR" sz="4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Bright" pitchFamily="18" charset="0"/>
                <a:ea typeface="+mj-ea"/>
                <a:cs typeface="+mj-cs"/>
              </a:rPr>
              <a:t>Burdea</a:t>
            </a:r>
            <a:endParaRPr kumimoji="0" lang="pt-BR" sz="4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Bright" pitchFamily="18" charset="0"/>
              <a:ea typeface="+mj-ea"/>
              <a:cs typeface="+mj-cs"/>
            </a:endParaRPr>
          </a:p>
        </p:txBody>
      </p:sp>
      <p:sp>
        <p:nvSpPr>
          <p:cNvPr id="22" name="Elipse 21"/>
          <p:cNvSpPr/>
          <p:nvPr/>
        </p:nvSpPr>
        <p:spPr>
          <a:xfrm>
            <a:off x="4214810" y="1285860"/>
            <a:ext cx="1714512" cy="1785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Elipse 22"/>
          <p:cNvSpPr/>
          <p:nvPr/>
        </p:nvSpPr>
        <p:spPr>
          <a:xfrm>
            <a:off x="5857884" y="4429132"/>
            <a:ext cx="1714512" cy="1785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Elipse 23"/>
          <p:cNvSpPr/>
          <p:nvPr/>
        </p:nvSpPr>
        <p:spPr>
          <a:xfrm>
            <a:off x="2714612" y="4429132"/>
            <a:ext cx="1714512" cy="1785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riângulo isósceles 24"/>
          <p:cNvSpPr/>
          <p:nvPr/>
        </p:nvSpPr>
        <p:spPr>
          <a:xfrm>
            <a:off x="3571868" y="2285992"/>
            <a:ext cx="3071834" cy="2857520"/>
          </a:xfrm>
          <a:prstGeom prst="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ítulo 1"/>
          <p:cNvSpPr txBox="1">
            <a:spLocks/>
          </p:cNvSpPr>
          <p:nvPr/>
        </p:nvSpPr>
        <p:spPr>
          <a:xfrm>
            <a:off x="4000496" y="1785926"/>
            <a:ext cx="2143140" cy="4286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itchFamily="18" charset="0"/>
                <a:ea typeface="+mj-ea"/>
                <a:cs typeface="+mj-cs"/>
              </a:rPr>
              <a:t>Imaginacao</a:t>
            </a: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Bright" pitchFamily="18" charset="0"/>
              <a:ea typeface="+mj-ea"/>
              <a:cs typeface="+mj-cs"/>
            </a:endParaRPr>
          </a:p>
        </p:txBody>
      </p:sp>
      <p:sp>
        <p:nvSpPr>
          <p:cNvPr id="27" name="Título 1"/>
          <p:cNvSpPr txBox="1">
            <a:spLocks/>
          </p:cNvSpPr>
          <p:nvPr/>
        </p:nvSpPr>
        <p:spPr>
          <a:xfrm>
            <a:off x="2500298" y="5143512"/>
            <a:ext cx="2143140" cy="4286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itchFamily="18" charset="0"/>
                <a:ea typeface="+mj-ea"/>
                <a:cs typeface="+mj-cs"/>
              </a:rPr>
              <a:t>Interacao</a:t>
            </a: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Bright" pitchFamily="18" charset="0"/>
              <a:ea typeface="+mj-ea"/>
              <a:cs typeface="+mj-cs"/>
            </a:endParaRPr>
          </a:p>
        </p:txBody>
      </p:sp>
      <p:sp>
        <p:nvSpPr>
          <p:cNvPr id="28" name="Título 1"/>
          <p:cNvSpPr txBox="1">
            <a:spLocks/>
          </p:cNvSpPr>
          <p:nvPr/>
        </p:nvSpPr>
        <p:spPr>
          <a:xfrm>
            <a:off x="5715008" y="5143512"/>
            <a:ext cx="2143140" cy="4286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itchFamily="18" charset="0"/>
                <a:ea typeface="+mj-ea"/>
                <a:cs typeface="+mj-cs"/>
              </a:rPr>
              <a:t>Imersao</a:t>
            </a: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Bright" pitchFamily="18" charset="0"/>
              <a:ea typeface="+mj-ea"/>
              <a:cs typeface="+mj-cs"/>
            </a:endParaRPr>
          </a:p>
        </p:txBody>
      </p:sp>
      <p:sp>
        <p:nvSpPr>
          <p:cNvPr id="29" name="Título 1"/>
          <p:cNvSpPr txBox="1">
            <a:spLocks/>
          </p:cNvSpPr>
          <p:nvPr/>
        </p:nvSpPr>
        <p:spPr>
          <a:xfrm>
            <a:off x="4786314" y="3857628"/>
            <a:ext cx="628664" cy="4286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Bright" pitchFamily="18" charset="0"/>
                <a:ea typeface="+mj-ea"/>
                <a:cs typeface="+mj-cs"/>
              </a:rPr>
              <a:t>I</a:t>
            </a:r>
            <a:endParaRPr kumimoji="0" lang="pt-BR" sz="4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Bright" pitchFamily="18" charset="0"/>
              <a:ea typeface="+mj-ea"/>
              <a:cs typeface="+mj-cs"/>
            </a:endParaRPr>
          </a:p>
        </p:txBody>
      </p:sp>
      <p:sp>
        <p:nvSpPr>
          <p:cNvPr id="30" name="Título 1"/>
          <p:cNvSpPr txBox="1">
            <a:spLocks/>
          </p:cNvSpPr>
          <p:nvPr/>
        </p:nvSpPr>
        <p:spPr>
          <a:xfrm>
            <a:off x="5072066" y="3500438"/>
            <a:ext cx="628664" cy="4286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Bright" pitchFamily="18" charset="0"/>
                <a:ea typeface="+mj-ea"/>
                <a:cs typeface="+mj-cs"/>
              </a:rPr>
              <a:t>3</a:t>
            </a: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Bright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3"/>
          <p:cNvCxnSpPr/>
          <p:nvPr/>
        </p:nvCxnSpPr>
        <p:spPr>
          <a:xfrm>
            <a:off x="1000100" y="1214422"/>
            <a:ext cx="81439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tângulo 4"/>
          <p:cNvSpPr/>
          <p:nvPr/>
        </p:nvSpPr>
        <p:spPr>
          <a:xfrm>
            <a:off x="0" y="0"/>
            <a:ext cx="10001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1371600" y="357167"/>
            <a:ext cx="7415242" cy="4286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4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Bright" pitchFamily="18" charset="0"/>
              <a:ea typeface="+mj-ea"/>
              <a:cs typeface="+mj-cs"/>
            </a:endParaRPr>
          </a:p>
        </p:txBody>
      </p:sp>
      <p:sp>
        <p:nvSpPr>
          <p:cNvPr id="7" name="Subtítulo 12"/>
          <p:cNvSpPr txBox="1">
            <a:spLocks/>
          </p:cNvSpPr>
          <p:nvPr/>
        </p:nvSpPr>
        <p:spPr>
          <a:xfrm>
            <a:off x="1357290" y="1428736"/>
            <a:ext cx="7358114" cy="3924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onstantia" pitchFamily="18" charset="0"/>
              <a:ea typeface="+mn-ea"/>
              <a:cs typeface="+mn-cs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1524000" y="509567"/>
            <a:ext cx="7415242" cy="4286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Bright" pitchFamily="18" charset="0"/>
                <a:ea typeface="+mj-ea"/>
                <a:cs typeface="+mj-cs"/>
              </a:rPr>
              <a:t>RV Imersiva x RV Não Imersiva</a:t>
            </a:r>
            <a:endParaRPr kumimoji="0" lang="pt-BR" sz="32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Bright" pitchFamily="18" charset="0"/>
              <a:ea typeface="+mj-ea"/>
              <a:cs typeface="+mj-cs"/>
            </a:endParaRPr>
          </a:p>
        </p:txBody>
      </p:sp>
      <p:sp>
        <p:nvSpPr>
          <p:cNvPr id="9" name="Subtítulo 12"/>
          <p:cNvSpPr txBox="1">
            <a:spLocks/>
          </p:cNvSpPr>
          <p:nvPr/>
        </p:nvSpPr>
        <p:spPr>
          <a:xfrm>
            <a:off x="1357290" y="1428736"/>
            <a:ext cx="7215238" cy="3924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t> Ponto de vista de visualização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t> Capacete x Monitor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t> Vantagens RV </a:t>
            </a:r>
            <a:r>
              <a:rPr kumimoji="0" lang="pt-B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t>Imersiva</a:t>
            </a: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onstantia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t> Vantagens RV Não </a:t>
            </a:r>
            <a:r>
              <a:rPr kumimoji="0" lang="pt-B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t>Imersiva</a:t>
            </a: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onstantia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t> Tendências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3"/>
          <p:cNvCxnSpPr/>
          <p:nvPr/>
        </p:nvCxnSpPr>
        <p:spPr>
          <a:xfrm>
            <a:off x="1000100" y="1214422"/>
            <a:ext cx="81439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tângulo 4"/>
          <p:cNvSpPr/>
          <p:nvPr/>
        </p:nvSpPr>
        <p:spPr>
          <a:xfrm>
            <a:off x="0" y="0"/>
            <a:ext cx="10001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1371600" y="357167"/>
            <a:ext cx="7415242" cy="4286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4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Bright" pitchFamily="18" charset="0"/>
              <a:ea typeface="+mj-ea"/>
              <a:cs typeface="+mj-cs"/>
            </a:endParaRPr>
          </a:p>
        </p:txBody>
      </p:sp>
      <p:sp>
        <p:nvSpPr>
          <p:cNvPr id="7" name="Subtítulo 12"/>
          <p:cNvSpPr txBox="1">
            <a:spLocks/>
          </p:cNvSpPr>
          <p:nvPr/>
        </p:nvSpPr>
        <p:spPr>
          <a:xfrm>
            <a:off x="1357290" y="1428736"/>
            <a:ext cx="7358114" cy="3924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onstantia" pitchFamily="18" charset="0"/>
              <a:ea typeface="+mn-ea"/>
              <a:cs typeface="+mn-cs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1524000" y="509567"/>
            <a:ext cx="7415242" cy="4286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6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Bright" pitchFamily="18" charset="0"/>
                <a:ea typeface="+mj-ea"/>
                <a:cs typeface="+mj-cs"/>
              </a:rPr>
              <a:t>Contextualizando RV</a:t>
            </a:r>
            <a:endParaRPr kumimoji="0" lang="pt-BR" sz="4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Bright" pitchFamily="18" charset="0"/>
              <a:ea typeface="+mj-ea"/>
              <a:cs typeface="+mj-cs"/>
            </a:endParaRPr>
          </a:p>
        </p:txBody>
      </p:sp>
      <p:pic>
        <p:nvPicPr>
          <p:cNvPr id="15362" name="Picture 2" descr="http://sites.google.com/site/spotpb/_/rsrc/1223846833182/projects/sunspotrv/ambienteRV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58078" y="3214686"/>
            <a:ext cx="1943078" cy="14601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364" name="Picture 4" descr="http://static.blogstorage.hi-pi.com/photos/calidri.spaceblog.com.br/images/gd/1245288931/Realidade-Aumentad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08026" y="3214686"/>
            <a:ext cx="1892602" cy="14494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366" name="Picture 6" descr="http://www.criativopunk.com.br/wp-content/uploads/2009/04/aquatic_augmented_realit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3214686"/>
            <a:ext cx="1749398" cy="14795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368" name="Picture 8" descr="http://www.themoverschoice.com/images/PeopleWalkin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28724" y="3214686"/>
            <a:ext cx="1857388" cy="14287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CaixaDeTexto 11"/>
          <p:cNvSpPr txBox="1"/>
          <p:nvPr/>
        </p:nvSpPr>
        <p:spPr>
          <a:xfrm>
            <a:off x="1214414" y="2312251"/>
            <a:ext cx="15001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/>
              <a:t>Ambiente</a:t>
            </a:r>
            <a:r>
              <a:rPr lang="en-US" sz="2400" b="1" dirty="0" smtClean="0"/>
              <a:t> </a:t>
            </a:r>
          </a:p>
          <a:p>
            <a:pPr algn="ctr"/>
            <a:r>
              <a:rPr lang="en-US" sz="2400" b="1" dirty="0" smtClean="0"/>
              <a:t>Real</a:t>
            </a:r>
            <a:endParaRPr lang="en-US" sz="2400" b="1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5000628" y="2285992"/>
            <a:ext cx="19860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/>
              <a:t>Virtualidade</a:t>
            </a:r>
            <a:endParaRPr lang="en-US" sz="2400" b="1" dirty="0" smtClean="0"/>
          </a:p>
          <a:p>
            <a:pPr algn="ctr"/>
            <a:r>
              <a:rPr lang="en-US" sz="2400" b="1" dirty="0" err="1" smtClean="0"/>
              <a:t>Aumentada</a:t>
            </a:r>
            <a:endParaRPr lang="en-US" sz="2400" b="1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3120940" y="2285992"/>
            <a:ext cx="1785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/>
              <a:t>Realidade</a:t>
            </a:r>
            <a:endParaRPr lang="en-US" sz="2400" b="1" dirty="0" smtClean="0"/>
          </a:p>
          <a:p>
            <a:pPr algn="ctr"/>
            <a:r>
              <a:rPr lang="en-US" sz="2400" b="1" dirty="0" err="1" smtClean="0"/>
              <a:t>Aumentada</a:t>
            </a:r>
            <a:endParaRPr lang="en-US" sz="2400" b="1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7215206" y="2285992"/>
            <a:ext cx="15001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/>
              <a:t>Ambiente</a:t>
            </a:r>
            <a:endParaRPr lang="en-US" sz="2400" b="1" dirty="0" smtClean="0"/>
          </a:p>
          <a:p>
            <a:pPr algn="ctr"/>
            <a:r>
              <a:rPr lang="en-US" sz="2400" b="1" dirty="0" smtClean="0"/>
              <a:t>Virtual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3"/>
          <p:cNvCxnSpPr/>
          <p:nvPr/>
        </p:nvCxnSpPr>
        <p:spPr>
          <a:xfrm>
            <a:off x="1000100" y="1214422"/>
            <a:ext cx="81439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tângulo 4"/>
          <p:cNvSpPr/>
          <p:nvPr/>
        </p:nvSpPr>
        <p:spPr>
          <a:xfrm>
            <a:off x="0" y="0"/>
            <a:ext cx="10001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1371600" y="357167"/>
            <a:ext cx="7415242" cy="4286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4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Bright" pitchFamily="18" charset="0"/>
              <a:ea typeface="+mj-ea"/>
              <a:cs typeface="+mj-cs"/>
            </a:endParaRPr>
          </a:p>
        </p:txBody>
      </p:sp>
      <p:sp>
        <p:nvSpPr>
          <p:cNvPr id="7" name="Subtítulo 12"/>
          <p:cNvSpPr txBox="1">
            <a:spLocks/>
          </p:cNvSpPr>
          <p:nvPr/>
        </p:nvSpPr>
        <p:spPr>
          <a:xfrm>
            <a:off x="1357290" y="1428736"/>
            <a:ext cx="7358114" cy="3924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onstantia" pitchFamily="18" charset="0"/>
              <a:ea typeface="+mn-ea"/>
              <a:cs typeface="+mn-cs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1524000" y="509567"/>
            <a:ext cx="7415242" cy="4286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6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Bright" pitchFamily="18" charset="0"/>
                <a:ea typeface="+mj-ea"/>
                <a:cs typeface="+mj-cs"/>
              </a:rPr>
              <a:t>Vantagens RV</a:t>
            </a:r>
            <a:endParaRPr kumimoji="0" lang="pt-BR" sz="4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Bright" pitchFamily="18" charset="0"/>
              <a:ea typeface="+mj-ea"/>
              <a:cs typeface="+mj-cs"/>
            </a:endParaRPr>
          </a:p>
        </p:txBody>
      </p:sp>
      <p:sp>
        <p:nvSpPr>
          <p:cNvPr id="9" name="Subtítulo 12"/>
          <p:cNvSpPr txBox="1">
            <a:spLocks/>
          </p:cNvSpPr>
          <p:nvPr/>
        </p:nvSpPr>
        <p:spPr>
          <a:xfrm>
            <a:off x="1571604" y="1428736"/>
            <a:ext cx="7358114" cy="40719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pt-B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t> </a:t>
            </a: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t>Ambiente Real perigoso e custoso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B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onstantia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t> Utilização do conhecimento intuitivo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pt-B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onstantia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t> Requer presença para entender  o ambiente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B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onstantia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3"/>
          <p:cNvCxnSpPr/>
          <p:nvPr/>
        </p:nvCxnSpPr>
        <p:spPr>
          <a:xfrm>
            <a:off x="1000100" y="1214422"/>
            <a:ext cx="81439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tângulo 4"/>
          <p:cNvSpPr/>
          <p:nvPr/>
        </p:nvSpPr>
        <p:spPr>
          <a:xfrm>
            <a:off x="0" y="0"/>
            <a:ext cx="10001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1371600" y="357167"/>
            <a:ext cx="7415242" cy="4286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4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Bright" pitchFamily="18" charset="0"/>
              <a:ea typeface="+mj-ea"/>
              <a:cs typeface="+mj-cs"/>
            </a:endParaRPr>
          </a:p>
        </p:txBody>
      </p:sp>
      <p:sp>
        <p:nvSpPr>
          <p:cNvPr id="7" name="Subtítulo 12"/>
          <p:cNvSpPr txBox="1">
            <a:spLocks/>
          </p:cNvSpPr>
          <p:nvPr/>
        </p:nvSpPr>
        <p:spPr>
          <a:xfrm>
            <a:off x="1357290" y="1428736"/>
            <a:ext cx="7358114" cy="3924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onstantia" pitchFamily="18" charset="0"/>
              <a:ea typeface="+mn-ea"/>
              <a:cs typeface="+mn-cs"/>
            </a:endParaRPr>
          </a:p>
        </p:txBody>
      </p:sp>
      <p:sp>
        <p:nvSpPr>
          <p:cNvPr id="8" name="Subtítulo 12"/>
          <p:cNvSpPr txBox="1">
            <a:spLocks/>
          </p:cNvSpPr>
          <p:nvPr/>
        </p:nvSpPr>
        <p:spPr>
          <a:xfrm>
            <a:off x="1509690" y="1581136"/>
            <a:ext cx="7358114" cy="3924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t> Doença Cibernética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t> Custos do Sistema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t> Complexidade de desenvolvimento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t> Equipamento incômodo</a:t>
            </a: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1524000" y="509567"/>
            <a:ext cx="7415242" cy="4286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6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Bright" pitchFamily="18" charset="0"/>
                <a:ea typeface="+mj-ea"/>
                <a:cs typeface="+mj-cs"/>
              </a:rPr>
              <a:t>Desvantagens RV</a:t>
            </a:r>
            <a:endParaRPr kumimoji="0" lang="pt-BR" sz="4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Bright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821</TotalTime>
  <Words>676</Words>
  <Application>Microsoft Office PowerPoint</Application>
  <PresentationFormat>Apresentação na tela (4:3)</PresentationFormat>
  <Paragraphs>213</Paragraphs>
  <Slides>41</Slides>
  <Notes>34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41</vt:i4>
      </vt:variant>
    </vt:vector>
  </HeadingPairs>
  <TitlesOfParts>
    <vt:vector size="42" baseType="lpstr">
      <vt:lpstr>Tema do Office</vt:lpstr>
      <vt:lpstr>Seminário  de Multimídia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Seminário de Multimídia</dc:title>
  <dc:creator>Diogo</dc:creator>
  <cp:lastModifiedBy>Bruno</cp:lastModifiedBy>
  <cp:revision>93</cp:revision>
  <dcterms:created xsi:type="dcterms:W3CDTF">2009-11-16T17:20:46Z</dcterms:created>
  <dcterms:modified xsi:type="dcterms:W3CDTF">2009-11-20T03:18:50Z</dcterms:modified>
</cp:coreProperties>
</file>