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84" r:id="rId4"/>
    <p:sldId id="287" r:id="rId5"/>
    <p:sldId id="285" r:id="rId6"/>
    <p:sldId id="286" r:id="rId7"/>
    <p:sldId id="258" r:id="rId8"/>
    <p:sldId id="259" r:id="rId9"/>
    <p:sldId id="270" r:id="rId10"/>
    <p:sldId id="271" r:id="rId11"/>
    <p:sldId id="272" r:id="rId12"/>
    <p:sldId id="273" r:id="rId13"/>
    <p:sldId id="274" r:id="rId14"/>
    <p:sldId id="261" r:id="rId15"/>
    <p:sldId id="289" r:id="rId16"/>
    <p:sldId id="293" r:id="rId17"/>
    <p:sldId id="290" r:id="rId18"/>
    <p:sldId id="292" r:id="rId19"/>
    <p:sldId id="291" r:id="rId20"/>
    <p:sldId id="266" r:id="rId21"/>
    <p:sldId id="279" r:id="rId22"/>
    <p:sldId id="277" r:id="rId23"/>
    <p:sldId id="268" r:id="rId24"/>
    <p:sldId id="283" r:id="rId25"/>
    <p:sldId id="281" r:id="rId26"/>
    <p:sldId id="282" r:id="rId27"/>
    <p:sldId id="295"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81" autoAdjust="0"/>
  </p:normalViewPr>
  <p:slideViewPr>
    <p:cSldViewPr>
      <p:cViewPr varScale="1">
        <p:scale>
          <a:sx n="59" d="100"/>
          <a:sy n="59" d="100"/>
        </p:scale>
        <p:origin x="-81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15DBD-7661-4874-8F70-76B0AC308B62}" type="datetimeFigureOut">
              <a:rPr lang="pt-BR" smtClean="0"/>
              <a:pPr/>
              <a:t>4/11/2009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4682A-1244-4C31-904F-532177AED34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45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45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CE732-4CD9-4657-967E-AA57A529B356}" type="slidenum">
              <a:rPr lang="pt-BR"/>
              <a:pPr fontAlgn="base">
                <a:spcBef>
                  <a:spcPct val="0"/>
                </a:spcBef>
                <a:spcAft>
                  <a:spcPct val="0"/>
                </a:spcAft>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45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45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CE732-4CD9-4657-967E-AA57A529B356}" type="slidenum">
              <a:rPr lang="pt-BR"/>
              <a:pPr fontAlgn="base">
                <a:spcBef>
                  <a:spcPct val="0"/>
                </a:spcBef>
                <a:spcAft>
                  <a:spcPct val="0"/>
                </a:spcAft>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45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45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CE732-4CD9-4657-967E-AA57A529B356}" type="slidenum">
              <a:rPr lang="pt-BR"/>
              <a:pPr fontAlgn="base">
                <a:spcBef>
                  <a:spcPct val="0"/>
                </a:spcBef>
                <a:spcAft>
                  <a:spcPct val="0"/>
                </a:spcAft>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45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45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CE732-4CD9-4657-967E-AA57A529B356}" type="slidenum">
              <a:rPr lang="pt-BR"/>
              <a:pPr fontAlgn="base">
                <a:spcBef>
                  <a:spcPct val="0"/>
                </a:spcBef>
                <a:spcAft>
                  <a:spcPct val="0"/>
                </a:spcAft>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14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15</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16</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17</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18</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19</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20</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dirty="0" smtClean="0"/>
              <a:t>1 – 5 projetores (depende da cena).</a:t>
            </a:r>
          </a:p>
        </p:txBody>
      </p:sp>
      <p:sp>
        <p:nvSpPr>
          <p:cNvPr id="4" name="Slide Number Placeholder 3"/>
          <p:cNvSpPr>
            <a:spLocks noGrp="1"/>
          </p:cNvSpPr>
          <p:nvPr>
            <p:ph type="sldNum" sz="quarter" idx="10"/>
          </p:nvPr>
        </p:nvSpPr>
        <p:spPr/>
        <p:txBody>
          <a:bodyPr/>
          <a:lstStyle/>
          <a:p>
            <a:fld id="{6B94682A-1244-4C31-904F-532177AED347}" type="slidenum">
              <a:rPr lang="pt-BR" smtClean="0"/>
              <a:pPr/>
              <a:t>21</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dirty="0" err="1" smtClean="0"/>
              <a:t>The</a:t>
            </a:r>
            <a:r>
              <a:rPr lang="pt-BR" dirty="0" smtClean="0"/>
              <a:t> </a:t>
            </a:r>
            <a:r>
              <a:rPr lang="pt-BR" dirty="0" err="1" smtClean="0"/>
              <a:t>international</a:t>
            </a:r>
            <a:r>
              <a:rPr lang="pt-BR" dirty="0" smtClean="0"/>
              <a:t> </a:t>
            </a:r>
            <a:r>
              <a:rPr lang="pt-BR" dirty="0" err="1" smtClean="0"/>
              <a:t>film</a:t>
            </a:r>
            <a:r>
              <a:rPr lang="pt-BR" dirty="0" smtClean="0"/>
              <a:t>, </a:t>
            </a:r>
            <a:r>
              <a:rPr lang="pt-BR" dirty="0" err="1" smtClean="0"/>
              <a:t>television</a:t>
            </a:r>
            <a:r>
              <a:rPr lang="pt-BR" baseline="0" dirty="0" smtClean="0"/>
              <a:t> </a:t>
            </a:r>
            <a:r>
              <a:rPr lang="pt-BR" baseline="0" dirty="0" err="1" smtClean="0"/>
              <a:t>and</a:t>
            </a:r>
            <a:r>
              <a:rPr lang="pt-BR" baseline="0" dirty="0" smtClean="0"/>
              <a:t> </a:t>
            </a:r>
            <a:r>
              <a:rPr lang="pt-BR" baseline="0" dirty="0" err="1" smtClean="0"/>
              <a:t>new</a:t>
            </a:r>
            <a:r>
              <a:rPr lang="pt-BR" baseline="0" dirty="0" smtClean="0"/>
              <a:t> media festival for </a:t>
            </a:r>
            <a:r>
              <a:rPr lang="pt-BR" baseline="0" dirty="0" err="1" smtClean="0"/>
              <a:t>children</a:t>
            </a:r>
            <a:r>
              <a:rPr lang="pt-BR" baseline="0" dirty="0" smtClean="0"/>
              <a:t> </a:t>
            </a:r>
            <a:r>
              <a:rPr lang="pt-BR" baseline="0" dirty="0" err="1" smtClean="0"/>
              <a:t>and</a:t>
            </a:r>
            <a:r>
              <a:rPr lang="pt-BR" baseline="0" dirty="0" smtClean="0"/>
              <a:t> </a:t>
            </a:r>
            <a:r>
              <a:rPr lang="pt-BR" baseline="0" dirty="0" err="1" smtClean="0"/>
              <a:t>young</a:t>
            </a:r>
            <a:r>
              <a:rPr lang="pt-BR" baseline="0" dirty="0" smtClean="0"/>
              <a:t> </a:t>
            </a:r>
            <a:r>
              <a:rPr lang="pt-BR" baseline="0" dirty="0" err="1" smtClean="0"/>
              <a:t>people</a:t>
            </a:r>
            <a:r>
              <a:rPr lang="pt-BR" baseline="0" dirty="0" smtClean="0"/>
              <a:t>.</a:t>
            </a:r>
            <a:endParaRPr lang="pt-BR"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dirty="0" smtClean="0"/>
              <a:t>The health of the trees contributes to the overall health of the forest and the types of creatures that inhabit it</a:t>
            </a:r>
            <a:r>
              <a:rPr lang="pt-BR" dirty="0" smtClean="0"/>
              <a:t>.</a:t>
            </a:r>
          </a:p>
          <a:p>
            <a:r>
              <a:rPr lang="pt-BR" dirty="0" smtClean="0"/>
              <a:t>Para</a:t>
            </a:r>
            <a:r>
              <a:rPr lang="pt-BR" baseline="0" dirty="0" smtClean="0"/>
              <a:t> codificação criativa.</a:t>
            </a:r>
            <a:endParaRPr lang="pt-BR" dirty="0"/>
          </a:p>
        </p:txBody>
      </p:sp>
      <p:sp>
        <p:nvSpPr>
          <p:cNvPr id="4" name="Slide Number Placeholder 3"/>
          <p:cNvSpPr>
            <a:spLocks noGrp="1"/>
          </p:cNvSpPr>
          <p:nvPr>
            <p:ph type="sldNum" sz="quarter" idx="10"/>
          </p:nvPr>
        </p:nvSpPr>
        <p:spPr/>
        <p:txBody>
          <a:bodyPr/>
          <a:lstStyle/>
          <a:p>
            <a:fld id="{6B94682A-1244-4C31-904F-532177AED347}" type="slidenum">
              <a:rPr lang="pt-BR" smtClean="0"/>
              <a:pPr/>
              <a:t>22</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kern="1200" dirty="0" smtClean="0">
                <a:solidFill>
                  <a:schemeClr val="tx1"/>
                </a:solidFill>
                <a:latin typeface="+mn-lt"/>
                <a:ea typeface="+mn-ea"/>
                <a:cs typeface="+mn-cs"/>
              </a:rPr>
              <a:t>Neste demo estamos calibrar um modelo digital de caixa para a caixa de física usando incorporados sensores de luz. Essencialmente, o projetor exibe um padrão que fotossensores incorporado a caixa de receber e decodificar. Com esta informação, podemos determinar as posições dos sensores no quadro de projetores de referência. Com sensores suficiente (pelo menos seis), podemos determinar os parâmetros do projetor (lente, etc), juntamente com a rotação ea orientação do caixa. Em seguida, utilizando um motor de jogo, podemos tornar um modelo 3D da caixa a partir do quadro projetores de referência. Finalmente, aplicando uma textura animada para o modelo 3D da caixa, yeilds a demonstração acima. Esta técnica é amplamente explicado por Johnny Chung Lee.</a:t>
            </a:r>
            <a:endParaRPr lang="pt-BR" dirty="0"/>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23</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24</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Infrared light source - The light source emits a harmless, near-infrared light reflected back to the surface from the tissue surrounding the vein, while no light is reflected back from the blood inside the vessel.</a:t>
            </a:r>
          </a:p>
          <a:p>
            <a:r>
              <a:rPr lang="en-US" sz="1200" b="0" i="0" kern="1200" dirty="0" smtClean="0">
                <a:solidFill>
                  <a:schemeClr val="tx1"/>
                </a:solidFill>
                <a:latin typeface="+mn-lt"/>
                <a:ea typeface="+mn-ea"/>
                <a:cs typeface="+mn-cs"/>
              </a:rPr>
              <a:t>Digital video camera - The digital video camera captures the near-infrared light reflected back from the patient.</a:t>
            </a:r>
          </a:p>
          <a:p>
            <a:r>
              <a:rPr lang="en-US" sz="1200" b="0" i="0" kern="1200" dirty="0" smtClean="0">
                <a:solidFill>
                  <a:schemeClr val="tx1"/>
                </a:solidFill>
                <a:latin typeface="+mn-lt"/>
                <a:ea typeface="+mn-ea"/>
                <a:cs typeface="+mn-cs"/>
              </a:rPr>
              <a:t>Image processing unit - The microprocessor adds contrast and projects this image back on the skin in their actual location.</a:t>
            </a:r>
          </a:p>
          <a:p>
            <a:r>
              <a:rPr lang="en-US" sz="1200" b="0" i="0" kern="1200" dirty="0" smtClean="0">
                <a:solidFill>
                  <a:schemeClr val="tx1"/>
                </a:solidFill>
                <a:latin typeface="+mn-lt"/>
                <a:ea typeface="+mn-ea"/>
                <a:cs typeface="+mn-cs"/>
              </a:rPr>
              <a:t>Digital image projector - Using Texas Instruments Digital Light Processing™ technology, the projector displays these real-time images of the vasculature onto the surface of the skin.</a:t>
            </a:r>
          </a:p>
          <a:p>
            <a:endParaRPr lang="en-US" dirty="0"/>
          </a:p>
        </p:txBody>
      </p:sp>
      <p:sp>
        <p:nvSpPr>
          <p:cNvPr id="4" name="Slide Number Placeholder 3"/>
          <p:cNvSpPr>
            <a:spLocks noGrp="1"/>
          </p:cNvSpPr>
          <p:nvPr>
            <p:ph type="sldNum" sz="quarter" idx="10"/>
          </p:nvPr>
        </p:nvSpPr>
        <p:spPr/>
        <p:txBody>
          <a:bodyPr/>
          <a:lstStyle/>
          <a:p>
            <a:fld id="{6B94682A-1244-4C31-904F-532177AED347}" type="slidenum">
              <a:rPr lang="pt-BR" smtClean="0"/>
              <a:pPr/>
              <a:t>25</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26</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27</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28</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Para começar a falar sobre realidade aumentada baseada em projeção vou analisar as características</a:t>
            </a:r>
            <a:r>
              <a:rPr lang="pt-BR" baseline="0" dirty="0" smtClean="0"/>
              <a:t> de dispositivos HMD ressaltando a suas falhas e mostrando como o uso de RA com projeção poderia ser utilizada com sucesso nos pontos onde este conceito falha. </a:t>
            </a:r>
          </a:p>
          <a:p>
            <a:endParaRPr lang="pt-BR" baseline="0" dirty="0" smtClean="0"/>
          </a:p>
          <a:p>
            <a:r>
              <a:rPr lang="pt-BR" baseline="0" dirty="0" smtClean="0"/>
              <a:t>A </a:t>
            </a:r>
            <a:r>
              <a:rPr lang="pt-BR" baseline="0" dirty="0" err="1" smtClean="0"/>
              <a:t>ideia</a:t>
            </a:r>
            <a:r>
              <a:rPr lang="pt-BR" baseline="0" dirty="0" smtClean="0"/>
              <a:t> básica deste tipo de dispositivo é o acesso (seja no contexto de RA ou RV) a um display de alta definição que pode ser utilizado com pouco desconforto deixando as mãos livres para a realização de outras atividades.</a:t>
            </a:r>
          </a:p>
          <a:p>
            <a:endParaRPr lang="pt-BR" baseline="0" dirty="0" smtClean="0"/>
          </a:p>
          <a:p>
            <a:r>
              <a:rPr lang="pt-BR" baseline="0" dirty="0" smtClean="0"/>
              <a:t>Este tipo de conceito é muito utilizado na industria (notadamente na automobilística e aeronáutica).</a:t>
            </a:r>
          </a:p>
          <a:p>
            <a:endParaRPr lang="pt-BR" baseline="0" dirty="0" smtClean="0"/>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Este tipo de dispositivo pode ser classificado como HMD Binocular opaco ou Monocular Transparente.</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O utilizador de um HMD binocular opaco não visualiza diretamente elementos da cena real. Dispositivos desta categoria são utilizados em aplicações de RV quando há necessidade uma imersão maior.</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Os dispositivos HMD monocular transparentes permitem que o utilizador visualize a cena real por um olho enquanto objetos virtuais são inseridos num display que é observado pelo outro olho. O cérebro fica encarregado de misturar ambas as imagens numa só. Este é o conceito de </a:t>
            </a:r>
            <a:r>
              <a:rPr lang="pt-BR" baseline="0" dirty="0" err="1" smtClean="0"/>
              <a:t>optical</a:t>
            </a:r>
            <a:r>
              <a:rPr lang="pt-BR" baseline="0" dirty="0" smtClean="0"/>
              <a:t> </a:t>
            </a:r>
            <a:r>
              <a:rPr lang="pt-BR" baseline="0" dirty="0" err="1" smtClean="0"/>
              <a:t>see</a:t>
            </a:r>
            <a:r>
              <a:rPr lang="pt-BR" baseline="0" dirty="0" smtClean="0"/>
              <a:t> </a:t>
            </a:r>
            <a:r>
              <a:rPr lang="pt-BR" baseline="0" dirty="0" err="1" smtClean="0"/>
              <a:t>through</a:t>
            </a:r>
            <a:r>
              <a:rPr lang="pt-BR" baseline="0" dirty="0" smtClean="0"/>
              <a:t> estudado em sala e é utilizado quando há uma necessidade de interação maior com o ambiente real.</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Nos dispositivos HMD monoculares transparentes</a:t>
            </a:r>
            <a:r>
              <a:rPr lang="pt-BR" baseline="0" dirty="0" smtClean="0"/>
              <a:t> podemos ressaltar alguns problemas relativos a percepção e seu uso no mercado.</a:t>
            </a:r>
          </a:p>
          <a:p>
            <a:endParaRPr lang="pt-BR" baseline="0" dirty="0" smtClean="0"/>
          </a:p>
          <a:p>
            <a:r>
              <a:rPr lang="pt-BR" baseline="0" dirty="0" smtClean="0"/>
              <a:t>Nos problemas relativos a percepção se destacam dois fenômenos, a rivalidade binocular e as diferenças entre a profundidade de foco.</a:t>
            </a:r>
          </a:p>
          <a:p>
            <a:endParaRPr lang="pt-BR" baseline="0" dirty="0" smtClean="0"/>
          </a:p>
          <a:p>
            <a:r>
              <a:rPr lang="pt-BR" baseline="0" dirty="0" smtClean="0"/>
              <a:t>O fenômeno conhecido com rivalidade binocular acontece quando imagens diferentes são expostas por tempo </a:t>
            </a:r>
            <a:r>
              <a:rPr lang="pt-BR" baseline="0" dirty="0" err="1" smtClean="0"/>
              <a:t>prologando</a:t>
            </a:r>
            <a:r>
              <a:rPr lang="pt-BR" baseline="0" dirty="0" smtClean="0"/>
              <a:t> ao olho humano. A região do cérebro responsável pela captura e interpretação das imagens entra num estado instável. Isto faz com o que o utilizador hora dê maior prioridade aos elementos virtuais, hora aos reais.</a:t>
            </a:r>
          </a:p>
          <a:p>
            <a:endParaRPr lang="pt-BR" baseline="0" dirty="0" smtClean="0"/>
          </a:p>
          <a:p>
            <a:r>
              <a:rPr lang="pt-BR" dirty="0" smtClean="0"/>
              <a:t>Outro</a:t>
            </a:r>
            <a:r>
              <a:rPr lang="pt-BR" baseline="0" dirty="0" smtClean="0"/>
              <a:t> problema são as diferenças entre a profundidade de foco. A distância focal de objetos virtuais muitas vezes são mantidas constantes enquanto a distância focal de objetos reais variam com </a:t>
            </a:r>
            <a:r>
              <a:rPr lang="pt-BR" baseline="0" dirty="0" err="1" smtClean="0"/>
              <a:t>frquencia</a:t>
            </a:r>
            <a:r>
              <a:rPr lang="pt-BR" baseline="0" dirty="0" smtClean="0"/>
              <a:t>. Isso pode gerar um efeito de </a:t>
            </a:r>
            <a:r>
              <a:rPr lang="pt-BR" baseline="0" dirty="0" err="1" smtClean="0"/>
              <a:t>ebassamento</a:t>
            </a:r>
            <a:r>
              <a:rPr lang="pt-BR" baseline="0" dirty="0" smtClean="0"/>
              <a:t> que incomoda o utilizador..</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6B94682A-1244-4C31-904F-532177AED347}" type="slidenum">
              <a:rPr lang="pt-BR" smtClean="0"/>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45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45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CE732-4CD9-4657-967E-AA57A529B356}" type="slidenum">
              <a:rPr lang="pt-BR"/>
              <a:pPr fontAlgn="base">
                <a:spcBef>
                  <a:spcPct val="0"/>
                </a:spcBef>
                <a:spcAft>
                  <a:spcPct val="0"/>
                </a:spcAft>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3" name="Retângu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ângu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ângu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ângu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ângu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ângulo de cantos arredondado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ângulo de cantos arredondado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ângu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705600" y="4206240"/>
            <a:ext cx="960120" cy="457200"/>
          </a:xfrm>
        </p:spPr>
        <p:txBody>
          <a:bodyPr/>
          <a:lstStyle/>
          <a:p>
            <a:fld id="{AEEF464E-5FC1-4DA5-A736-8115CDCA4EB7}" type="datetimeFigureOut">
              <a:rPr lang="en-US" smtClean="0"/>
              <a:pPr/>
              <a:t>11/4/2009</a:t>
            </a:fld>
            <a:endParaRPr lang="pt-BR"/>
          </a:p>
        </p:txBody>
      </p:sp>
      <p:sp>
        <p:nvSpPr>
          <p:cNvPr id="17" name="Espaço Reservado para Rodapé 16"/>
          <p:cNvSpPr>
            <a:spLocks noGrp="1"/>
          </p:cNvSpPr>
          <p:nvPr>
            <p:ph type="ftr" sz="quarter" idx="11"/>
          </p:nvPr>
        </p:nvSpPr>
        <p:spPr>
          <a:xfrm>
            <a:off x="5410200" y="4205288"/>
            <a:ext cx="1295400" cy="457200"/>
          </a:xfrm>
        </p:spPr>
        <p:txBody>
          <a:bodyPr/>
          <a:lstStyle/>
          <a:p>
            <a:endParaRPr lang="pt-BR"/>
          </a:p>
        </p:txBody>
      </p:sp>
      <p:sp>
        <p:nvSpPr>
          <p:cNvPr id="29" name="Espaço Reservado para Número de Slid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786FD76-39A5-4F5A-A9F8-8013D817297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EEF464E-5FC1-4DA5-A736-8115CDCA4EB7}" type="datetimeFigureOut">
              <a:rPr lang="en-US" smtClean="0"/>
              <a:pPr/>
              <a:t>11/4/2009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1143000"/>
            <a:ext cx="1905000" cy="5486400"/>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143000"/>
            <a:ext cx="6248400" cy="5486400"/>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EEF464E-5FC1-4DA5-A736-8115CDCA4EB7}" type="datetimeFigureOut">
              <a:rPr lang="en-US" smtClean="0"/>
              <a:pPr/>
              <a:t>11/4/2009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AEEF464E-5FC1-4DA5-A736-8115CDCA4EB7}" type="datetimeFigureOut">
              <a:rPr lang="en-US" smtClean="0"/>
              <a:pPr/>
              <a:t>11/4/2009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AEEF464E-5FC1-4DA5-A736-8115CDCA4EB7}" type="datetimeFigureOut">
              <a:rPr lang="en-US" smtClean="0"/>
              <a:pPr/>
              <a:t>11/4/2009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AEEF464E-5FC1-4DA5-A736-8115CDCA4EB7}" type="datetimeFigureOut">
              <a:rPr lang="en-US" smtClean="0"/>
              <a:pPr/>
              <a:t>11/4/2009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381000" y="1143000"/>
            <a:ext cx="8382000" cy="1069848"/>
          </a:xfrm>
        </p:spPr>
        <p:txBody>
          <a:bodyPr anchor="ctr"/>
          <a:lstStyle>
            <a:lvl1pPr>
              <a:defRPr sz="4000" b="0" i="0" cap="none"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Data 25"/>
          <p:cNvSpPr>
            <a:spLocks noGrp="1"/>
          </p:cNvSpPr>
          <p:nvPr>
            <p:ph type="dt" sz="half" idx="10"/>
          </p:nvPr>
        </p:nvSpPr>
        <p:spPr/>
        <p:txBody>
          <a:bodyPr rtlCol="0"/>
          <a:lstStyle/>
          <a:p>
            <a:fld id="{AEEF464E-5FC1-4DA5-A736-8115CDCA4EB7}" type="datetimeFigureOut">
              <a:rPr lang="en-US" smtClean="0"/>
              <a:pPr/>
              <a:t>11/4/2009</a:t>
            </a:fld>
            <a:endParaRPr lang="pt-BR"/>
          </a:p>
        </p:txBody>
      </p:sp>
      <p:sp>
        <p:nvSpPr>
          <p:cNvPr id="27" name="Espaço Reservado para Número de Slide 26"/>
          <p:cNvSpPr>
            <a:spLocks noGrp="1"/>
          </p:cNvSpPr>
          <p:nvPr>
            <p:ph type="sldNum" sz="quarter" idx="11"/>
          </p:nvPr>
        </p:nvSpPr>
        <p:spPr/>
        <p:txBody>
          <a:bodyPr rtlCol="0"/>
          <a:lstStyle/>
          <a:p>
            <a:fld id="{A786FD76-39A5-4F5A-A9F8-8013D817297A}" type="slidenum">
              <a:rPr lang="pt-BR" smtClean="0"/>
              <a:pPr/>
              <a:t>‹nº›</a:t>
            </a:fld>
            <a:endParaRPr lang="pt-BR"/>
          </a:p>
        </p:txBody>
      </p:sp>
      <p:sp>
        <p:nvSpPr>
          <p:cNvPr id="28" name="Espaço Reservado para Rodapé 27"/>
          <p:cNvSpPr>
            <a:spLocks noGrp="1"/>
          </p:cNvSpPr>
          <p:nvPr>
            <p:ph type="ftr" sz="quarter" idx="12"/>
          </p:nvPr>
        </p:nvSpPr>
        <p:spPr/>
        <p:txBody>
          <a:bodyPr rtlCol="0"/>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a:xfrm>
            <a:off x="6583680" y="612648"/>
            <a:ext cx="957264" cy="457200"/>
          </a:xfrm>
        </p:spPr>
        <p:txBody>
          <a:bodyPr/>
          <a:lstStyle/>
          <a:p>
            <a:fld id="{AEEF464E-5FC1-4DA5-A736-8115CDCA4EB7}" type="datetimeFigureOut">
              <a:rPr lang="en-US" smtClean="0"/>
              <a:pPr/>
              <a:t>11/4/2009</a:t>
            </a:fld>
            <a:endParaRPr lang="pt-BR"/>
          </a:p>
        </p:txBody>
      </p:sp>
      <p:sp>
        <p:nvSpPr>
          <p:cNvPr id="4" name="Espaço Reservado para Rodapé 3"/>
          <p:cNvSpPr>
            <a:spLocks noGrp="1"/>
          </p:cNvSpPr>
          <p:nvPr>
            <p:ph type="ftr" sz="quarter" idx="11"/>
          </p:nvPr>
        </p:nvSpPr>
        <p:spPr>
          <a:xfrm>
            <a:off x="5257800" y="612648"/>
            <a:ext cx="1325880" cy="457200"/>
          </a:xfrm>
        </p:spPr>
        <p:txBody>
          <a:bodyPr/>
          <a:lstStyle/>
          <a:p>
            <a:endParaRPr lang="pt-BR"/>
          </a:p>
        </p:txBody>
      </p:sp>
      <p:sp>
        <p:nvSpPr>
          <p:cNvPr id="5" name="Espaço Reservado para Número de Slide 4"/>
          <p:cNvSpPr>
            <a:spLocks noGrp="1"/>
          </p:cNvSpPr>
          <p:nvPr>
            <p:ph type="sldNum" sz="quarter" idx="12"/>
          </p:nvPr>
        </p:nvSpPr>
        <p:spPr>
          <a:xfrm>
            <a:off x="8174736" y="2272"/>
            <a:ext cx="762000" cy="365760"/>
          </a:xfrm>
        </p:spPr>
        <p:txBody>
          <a:bodyPr/>
          <a:lstStyle/>
          <a:p>
            <a:fld id="{A786FD76-39A5-4F5A-A9F8-8013D817297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EEF464E-5FC1-4DA5-A736-8115CDCA4EB7}" type="datetimeFigureOut">
              <a:rPr lang="en-US" smtClean="0"/>
              <a:pPr/>
              <a:t>11/4/2009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353496" y="1101970"/>
            <a:ext cx="3383280" cy="877824"/>
          </a:xfrm>
        </p:spPr>
        <p:txBody>
          <a:bodyPr anchor="b"/>
          <a:lstStyle>
            <a:lvl1pPr algn="l">
              <a:buNone/>
              <a:defRPr sz="1800" b="1"/>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AEEF464E-5FC1-4DA5-A736-8115CDCA4EB7}" type="datetimeFigureOut">
              <a:rPr lang="en-US" smtClean="0"/>
              <a:pPr/>
              <a:t>11/4/2009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AEEF464E-5FC1-4DA5-A736-8115CDCA4EB7}" type="datetimeFigureOut">
              <a:rPr lang="en-US" smtClean="0"/>
              <a:pPr/>
              <a:t>11/4/2009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786FD76-39A5-4F5A-A9F8-8013D817297A}"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ângu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ângu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ângu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ângu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ângulo de cantos arredondado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ângulo de cantos arredondado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ângu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ângu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ângu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ângu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ângu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ângu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ço Reservado para Título 21"/>
          <p:cNvSpPr>
            <a:spLocks noGrp="1"/>
          </p:cNvSpPr>
          <p:nvPr>
            <p:ph type="title"/>
          </p:nvPr>
        </p:nvSpPr>
        <p:spPr>
          <a:xfrm>
            <a:off x="457200" y="1143000"/>
            <a:ext cx="8229600" cy="1066800"/>
          </a:xfrm>
          <a:prstGeom prst="rect">
            <a:avLst/>
          </a:prstGeom>
        </p:spPr>
        <p:txBody>
          <a:bodyPr vert="horz" anchor="ctr">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EEF464E-5FC1-4DA5-A736-8115CDCA4EB7}" type="datetimeFigureOut">
              <a:rPr lang="en-US" smtClean="0"/>
              <a:pPr/>
              <a:t>11/4/2009</a:t>
            </a:fld>
            <a:endParaRPr lang="pt-BR"/>
          </a:p>
        </p:txBody>
      </p:sp>
      <p:sp>
        <p:nvSpPr>
          <p:cNvPr id="3" name="Espaço Reservado para Rodapé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t-BR"/>
          </a:p>
        </p:txBody>
      </p:sp>
      <p:sp>
        <p:nvSpPr>
          <p:cNvPr id="23" name="Espaço Reservado para Número de Slid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786FD76-39A5-4F5A-A9F8-8013D817297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67pzdxhRbrM&amp;feature=player_embedde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homaskcarpenter.com/2009/10/21/ismar09-hmd-review/" TargetMode="External"/><Relationship Id="rId7" Type="http://schemas.openxmlformats.org/officeDocument/2006/relationships/hyperlink" Target="http://delivery.acm.org/10.1145/1460000/1450608/p134-schwerdtfeger.pdf?key1=1450608&amp;key2=5178237521&amp;coll=GUIDE&amp;dl=GUIDE&amp;CFID=59839279&amp;CFTOKEN=15149767"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ccom.unh.edu/vislab/PDFs/hmdTOCHI.pdf" TargetMode="External"/><Relationship Id="rId5" Type="http://schemas.openxmlformats.org/officeDocument/2006/relationships/hyperlink" Target="http://campar.in.tum.de/pub/schwerdtfeger2008VRSTLaserDemo/schwerdtfeger2008VRSTLaserDemo.pdf" TargetMode="External"/><Relationship Id="rId4" Type="http://schemas.openxmlformats.org/officeDocument/2006/relationships/hyperlink" Target="http://www.slideshare.net/jk2001/augmented-reality-232661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Realidade Aumentada Projetiva</a:t>
            </a:r>
            <a:endParaRPr lang="pt-BR" dirty="0"/>
          </a:p>
        </p:txBody>
      </p:sp>
      <p:sp>
        <p:nvSpPr>
          <p:cNvPr id="3" name="Subtítulo 2"/>
          <p:cNvSpPr>
            <a:spLocks noGrp="1"/>
          </p:cNvSpPr>
          <p:nvPr>
            <p:ph type="subTitle" idx="1"/>
          </p:nvPr>
        </p:nvSpPr>
        <p:spPr>
          <a:xfrm>
            <a:off x="457200" y="3899938"/>
            <a:ext cx="4953000" cy="2272262"/>
          </a:xfrm>
        </p:spPr>
        <p:txBody>
          <a:bodyPr>
            <a:normAutofit fontScale="92500" lnSpcReduction="10000"/>
          </a:bodyPr>
          <a:lstStyle/>
          <a:p>
            <a:r>
              <a:rPr lang="pt-BR" dirty="0" err="1" smtClean="0"/>
              <a:t>Daker</a:t>
            </a:r>
            <a:r>
              <a:rPr lang="pt-BR" dirty="0" smtClean="0"/>
              <a:t> Fernandes Pinheiro</a:t>
            </a:r>
          </a:p>
          <a:p>
            <a:r>
              <a:rPr lang="pt-BR" dirty="0" smtClean="0"/>
              <a:t>Filipe Wanderley Lima</a:t>
            </a:r>
          </a:p>
          <a:p>
            <a:r>
              <a:rPr lang="pt-BR" dirty="0" smtClean="0"/>
              <a:t>Guilherme Oliveira Cavalcanti</a:t>
            </a:r>
          </a:p>
          <a:p>
            <a:r>
              <a:rPr lang="pt-BR" dirty="0" smtClean="0"/>
              <a:t>Juliana Medeiros Lucena</a:t>
            </a:r>
          </a:p>
          <a:p>
            <a:r>
              <a:rPr lang="pt-BR" dirty="0" smtClean="0"/>
              <a:t>Rafael Alberto Gomes Pereira Lima</a:t>
            </a:r>
          </a:p>
          <a:p>
            <a:r>
              <a:rPr lang="pt-BR" dirty="0" smtClean="0"/>
              <a:t>Tiago Ferreira Lima</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auto">
              <a:spcAft>
                <a:spcPts val="0"/>
              </a:spcAft>
              <a:defRPr/>
            </a:pPr>
            <a:r>
              <a:rPr lang="pt-BR" dirty="0" smtClean="0"/>
              <a:t>Conceitos básicos de Realidade Aumentada</a:t>
            </a:r>
            <a:endParaRPr lang="pt-BR" dirty="0"/>
          </a:p>
        </p:txBody>
      </p:sp>
      <p:sp>
        <p:nvSpPr>
          <p:cNvPr id="5" name="Espaço Reservado para Conteúdo 2"/>
          <p:cNvSpPr>
            <a:spLocks noGrp="1"/>
          </p:cNvSpPr>
          <p:nvPr>
            <p:ph idx="1"/>
          </p:nvPr>
        </p:nvSpPr>
        <p:spPr>
          <a:xfrm>
            <a:off x="457200" y="1935163"/>
            <a:ext cx="8229600" cy="4389437"/>
          </a:xfrm>
        </p:spPr>
        <p:txBody>
          <a:bodyPr/>
          <a:lstStyle/>
          <a:p>
            <a:r>
              <a:rPr lang="pt-BR" dirty="0" smtClean="0"/>
              <a:t>Sistema de </a:t>
            </a:r>
            <a:r>
              <a:rPr lang="pt-BR" dirty="0" err="1" smtClean="0"/>
              <a:t>tracking</a:t>
            </a:r>
            <a:endParaRPr lang="pt-BR" dirty="0" smtClean="0"/>
          </a:p>
          <a:p>
            <a:pPr lvl="1"/>
            <a:r>
              <a:rPr lang="pt-BR" dirty="0" smtClean="0"/>
              <a:t>Alinhando objetos reais e virtuais, uso de marcadores</a:t>
            </a:r>
          </a:p>
          <a:p>
            <a:r>
              <a:rPr lang="pt-BR" dirty="0" smtClean="0"/>
              <a:t>Modos de apresentação</a:t>
            </a:r>
          </a:p>
          <a:p>
            <a:pPr lvl="1"/>
            <a:r>
              <a:rPr lang="pt-BR" dirty="0" smtClean="0"/>
              <a:t>Baseadas em monitor</a:t>
            </a:r>
            <a:endParaRPr lang="pt-BR" dirty="0"/>
          </a:p>
        </p:txBody>
      </p:sp>
      <p:pic>
        <p:nvPicPr>
          <p:cNvPr id="63490" name="Picture 2"/>
          <p:cNvPicPr>
            <a:picLocks noChangeAspect="1" noChangeArrowheads="1"/>
          </p:cNvPicPr>
          <p:nvPr/>
        </p:nvPicPr>
        <p:blipFill>
          <a:blip r:embed="rId3" cstate="print"/>
          <a:srcRect/>
          <a:stretch>
            <a:fillRect/>
          </a:stretch>
        </p:blipFill>
        <p:spPr bwMode="auto">
          <a:xfrm>
            <a:off x="571504" y="1857364"/>
            <a:ext cx="8001024" cy="4476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3" name="Picture 5" descr="http://norberto3d.files.wordpress.com/2008/03/ms_overview.jpg"/>
          <p:cNvPicPr>
            <a:picLocks noChangeAspect="1" noChangeArrowheads="1"/>
          </p:cNvPicPr>
          <p:nvPr/>
        </p:nvPicPr>
        <p:blipFill>
          <a:blip r:embed="rId4" cstate="email"/>
          <a:srcRect/>
          <a:stretch>
            <a:fillRect/>
          </a:stretch>
        </p:blipFill>
        <p:spPr bwMode="auto">
          <a:xfrm rot="21169217">
            <a:off x="585700" y="1746107"/>
            <a:ext cx="4181399" cy="3919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1" name="Picture 3" descr="C:\Users\Victor\Desktop\RA\ardesk1.jpg"/>
          <p:cNvPicPr>
            <a:picLocks noChangeAspect="1" noChangeArrowheads="1"/>
          </p:cNvPicPr>
          <p:nvPr/>
        </p:nvPicPr>
        <p:blipFill>
          <a:blip r:embed="rId5" cstate="email"/>
          <a:srcRect/>
          <a:stretch>
            <a:fillRect/>
          </a:stretch>
        </p:blipFill>
        <p:spPr bwMode="auto">
          <a:xfrm rot="610243">
            <a:off x="4044673" y="2079443"/>
            <a:ext cx="4429156" cy="3321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anim calcmode="lin" valueType="num">
                                      <p:cBhvr>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3490"/>
                                        </p:tgtEl>
                                        <p:attrNameLst>
                                          <p:attrName>style.visibility</p:attrName>
                                        </p:attrNameLst>
                                      </p:cBhvr>
                                      <p:to>
                                        <p:strVal val="visible"/>
                                      </p:to>
                                    </p:set>
                                    <p:anim calcmode="lin" valueType="num">
                                      <p:cBhvr>
                                        <p:cTn id="21" dur="500" fill="hold"/>
                                        <p:tgtEl>
                                          <p:spTgt spid="63490"/>
                                        </p:tgtEl>
                                        <p:attrNameLst>
                                          <p:attrName>ppt_w</p:attrName>
                                        </p:attrNameLst>
                                      </p:cBhvr>
                                      <p:tavLst>
                                        <p:tav tm="0">
                                          <p:val>
                                            <p:fltVal val="0"/>
                                          </p:val>
                                        </p:tav>
                                        <p:tav tm="100000">
                                          <p:val>
                                            <p:strVal val="#ppt_w"/>
                                          </p:val>
                                        </p:tav>
                                      </p:tavLst>
                                    </p:anim>
                                    <p:anim calcmode="lin" valueType="num">
                                      <p:cBhvr>
                                        <p:cTn id="22" dur="500" fill="hold"/>
                                        <p:tgtEl>
                                          <p:spTgt spid="63490"/>
                                        </p:tgtEl>
                                        <p:attrNameLst>
                                          <p:attrName>ppt_h</p:attrName>
                                        </p:attrNameLst>
                                      </p:cBhvr>
                                      <p:tavLst>
                                        <p:tav tm="0">
                                          <p:val>
                                            <p:fltVal val="0"/>
                                          </p:val>
                                        </p:tav>
                                        <p:tav tm="100000">
                                          <p:val>
                                            <p:strVal val="#ppt_h"/>
                                          </p:val>
                                        </p:tav>
                                      </p:tavLst>
                                    </p:anim>
                                    <p:animEffect transition="in" filter="fade">
                                      <p:cBhvr>
                                        <p:cTn id="23" dur="500"/>
                                        <p:tgtEl>
                                          <p:spTgt spid="6349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3493"/>
                                        </p:tgtEl>
                                        <p:attrNameLst>
                                          <p:attrName>style.visibility</p:attrName>
                                        </p:attrNameLst>
                                      </p:cBhvr>
                                      <p:to>
                                        <p:strVal val="visible"/>
                                      </p:to>
                                    </p:set>
                                    <p:anim calcmode="lin" valueType="num">
                                      <p:cBhvr>
                                        <p:cTn id="28" dur="500" fill="hold"/>
                                        <p:tgtEl>
                                          <p:spTgt spid="63493"/>
                                        </p:tgtEl>
                                        <p:attrNameLst>
                                          <p:attrName>ppt_w</p:attrName>
                                        </p:attrNameLst>
                                      </p:cBhvr>
                                      <p:tavLst>
                                        <p:tav tm="0">
                                          <p:val>
                                            <p:fltVal val="0"/>
                                          </p:val>
                                        </p:tav>
                                        <p:tav tm="100000">
                                          <p:val>
                                            <p:strVal val="#ppt_w"/>
                                          </p:val>
                                        </p:tav>
                                      </p:tavLst>
                                    </p:anim>
                                    <p:anim calcmode="lin" valueType="num">
                                      <p:cBhvr>
                                        <p:cTn id="29" dur="500" fill="hold"/>
                                        <p:tgtEl>
                                          <p:spTgt spid="63493"/>
                                        </p:tgtEl>
                                        <p:attrNameLst>
                                          <p:attrName>ppt_h</p:attrName>
                                        </p:attrNameLst>
                                      </p:cBhvr>
                                      <p:tavLst>
                                        <p:tav tm="0">
                                          <p:val>
                                            <p:fltVal val="0"/>
                                          </p:val>
                                        </p:tav>
                                        <p:tav tm="100000">
                                          <p:val>
                                            <p:strVal val="#ppt_h"/>
                                          </p:val>
                                        </p:tav>
                                      </p:tavLst>
                                    </p:anim>
                                    <p:animEffect transition="in" filter="fade">
                                      <p:cBhvr>
                                        <p:cTn id="30" dur="500"/>
                                        <p:tgtEl>
                                          <p:spTgt spid="6349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3491"/>
                                        </p:tgtEl>
                                        <p:attrNameLst>
                                          <p:attrName>style.visibility</p:attrName>
                                        </p:attrNameLst>
                                      </p:cBhvr>
                                      <p:to>
                                        <p:strVal val="visible"/>
                                      </p:to>
                                    </p:set>
                                    <p:anim calcmode="lin" valueType="num">
                                      <p:cBhvr>
                                        <p:cTn id="35" dur="500" fill="hold"/>
                                        <p:tgtEl>
                                          <p:spTgt spid="63491"/>
                                        </p:tgtEl>
                                        <p:attrNameLst>
                                          <p:attrName>ppt_w</p:attrName>
                                        </p:attrNameLst>
                                      </p:cBhvr>
                                      <p:tavLst>
                                        <p:tav tm="0">
                                          <p:val>
                                            <p:fltVal val="0"/>
                                          </p:val>
                                        </p:tav>
                                        <p:tav tm="100000">
                                          <p:val>
                                            <p:strVal val="#ppt_w"/>
                                          </p:val>
                                        </p:tav>
                                      </p:tavLst>
                                    </p:anim>
                                    <p:anim calcmode="lin" valueType="num">
                                      <p:cBhvr>
                                        <p:cTn id="36" dur="500" fill="hold"/>
                                        <p:tgtEl>
                                          <p:spTgt spid="63491"/>
                                        </p:tgtEl>
                                        <p:attrNameLst>
                                          <p:attrName>ppt_h</p:attrName>
                                        </p:attrNameLst>
                                      </p:cBhvr>
                                      <p:tavLst>
                                        <p:tav tm="0">
                                          <p:val>
                                            <p:fltVal val="0"/>
                                          </p:val>
                                        </p:tav>
                                        <p:tav tm="100000">
                                          <p:val>
                                            <p:strVal val="#ppt_h"/>
                                          </p:val>
                                        </p:tav>
                                      </p:tavLst>
                                    </p:anim>
                                    <p:animEffect transition="in" filter="fade">
                                      <p:cBhvr>
                                        <p:cTn id="37" dur="500"/>
                                        <p:tgtEl>
                                          <p:spTgt spid="6349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0" fill="hold" nodeType="clickEffect">
                                  <p:stCondLst>
                                    <p:cond delay="0"/>
                                  </p:stCondLst>
                                  <p:childTnLst>
                                    <p:anim calcmode="lin" valueType="num">
                                      <p:cBhvr>
                                        <p:cTn id="41" dur="500"/>
                                        <p:tgtEl>
                                          <p:spTgt spid="63490"/>
                                        </p:tgtEl>
                                        <p:attrNameLst>
                                          <p:attrName>ppt_w</p:attrName>
                                        </p:attrNameLst>
                                      </p:cBhvr>
                                      <p:tavLst>
                                        <p:tav tm="0">
                                          <p:val>
                                            <p:strVal val="ppt_w"/>
                                          </p:val>
                                        </p:tav>
                                        <p:tav tm="100000">
                                          <p:val>
                                            <p:fltVal val="0"/>
                                          </p:val>
                                        </p:tav>
                                      </p:tavLst>
                                    </p:anim>
                                    <p:anim calcmode="lin" valueType="num">
                                      <p:cBhvr>
                                        <p:cTn id="42" dur="500"/>
                                        <p:tgtEl>
                                          <p:spTgt spid="63490"/>
                                        </p:tgtEl>
                                        <p:attrNameLst>
                                          <p:attrName>ppt_h</p:attrName>
                                        </p:attrNameLst>
                                      </p:cBhvr>
                                      <p:tavLst>
                                        <p:tav tm="0">
                                          <p:val>
                                            <p:strVal val="ppt_h"/>
                                          </p:val>
                                        </p:tav>
                                        <p:tav tm="100000">
                                          <p:val>
                                            <p:fltVal val="0"/>
                                          </p:val>
                                        </p:tav>
                                      </p:tavLst>
                                    </p:anim>
                                    <p:animEffect transition="out" filter="fade">
                                      <p:cBhvr>
                                        <p:cTn id="43" dur="500"/>
                                        <p:tgtEl>
                                          <p:spTgt spid="63490"/>
                                        </p:tgtEl>
                                      </p:cBhvr>
                                    </p:animEffect>
                                    <p:set>
                                      <p:cBhvr>
                                        <p:cTn id="44" dur="1" fill="hold">
                                          <p:stCondLst>
                                            <p:cond delay="499"/>
                                          </p:stCondLst>
                                        </p:cTn>
                                        <p:tgtEl>
                                          <p:spTgt spid="63490"/>
                                        </p:tgtEl>
                                        <p:attrNameLst>
                                          <p:attrName>style.visibility</p:attrName>
                                        </p:attrNameLst>
                                      </p:cBhvr>
                                      <p:to>
                                        <p:strVal val="hidden"/>
                                      </p:to>
                                    </p:set>
                                  </p:childTnLst>
                                </p:cTn>
                              </p:par>
                              <p:par>
                                <p:cTn id="45" presetID="53" presetClass="exit" presetSubtype="0" fill="hold" nodeType="withEffect">
                                  <p:stCondLst>
                                    <p:cond delay="0"/>
                                  </p:stCondLst>
                                  <p:childTnLst>
                                    <p:anim calcmode="lin" valueType="num">
                                      <p:cBhvr>
                                        <p:cTn id="46" dur="500"/>
                                        <p:tgtEl>
                                          <p:spTgt spid="63493"/>
                                        </p:tgtEl>
                                        <p:attrNameLst>
                                          <p:attrName>ppt_w</p:attrName>
                                        </p:attrNameLst>
                                      </p:cBhvr>
                                      <p:tavLst>
                                        <p:tav tm="0">
                                          <p:val>
                                            <p:strVal val="ppt_w"/>
                                          </p:val>
                                        </p:tav>
                                        <p:tav tm="100000">
                                          <p:val>
                                            <p:fltVal val="0"/>
                                          </p:val>
                                        </p:tav>
                                      </p:tavLst>
                                    </p:anim>
                                    <p:anim calcmode="lin" valueType="num">
                                      <p:cBhvr>
                                        <p:cTn id="47" dur="500"/>
                                        <p:tgtEl>
                                          <p:spTgt spid="63493"/>
                                        </p:tgtEl>
                                        <p:attrNameLst>
                                          <p:attrName>ppt_h</p:attrName>
                                        </p:attrNameLst>
                                      </p:cBhvr>
                                      <p:tavLst>
                                        <p:tav tm="0">
                                          <p:val>
                                            <p:strVal val="ppt_h"/>
                                          </p:val>
                                        </p:tav>
                                        <p:tav tm="100000">
                                          <p:val>
                                            <p:fltVal val="0"/>
                                          </p:val>
                                        </p:tav>
                                      </p:tavLst>
                                    </p:anim>
                                    <p:animEffect transition="out" filter="fade">
                                      <p:cBhvr>
                                        <p:cTn id="48" dur="500"/>
                                        <p:tgtEl>
                                          <p:spTgt spid="63493"/>
                                        </p:tgtEl>
                                      </p:cBhvr>
                                    </p:animEffect>
                                    <p:set>
                                      <p:cBhvr>
                                        <p:cTn id="49" dur="1" fill="hold">
                                          <p:stCondLst>
                                            <p:cond delay="499"/>
                                          </p:stCondLst>
                                        </p:cTn>
                                        <p:tgtEl>
                                          <p:spTgt spid="63493"/>
                                        </p:tgtEl>
                                        <p:attrNameLst>
                                          <p:attrName>style.visibility</p:attrName>
                                        </p:attrNameLst>
                                      </p:cBhvr>
                                      <p:to>
                                        <p:strVal val="hidden"/>
                                      </p:to>
                                    </p:set>
                                  </p:childTnLst>
                                </p:cTn>
                              </p:par>
                              <p:par>
                                <p:cTn id="50" presetID="53" presetClass="exit" presetSubtype="0" fill="hold" nodeType="withEffect">
                                  <p:stCondLst>
                                    <p:cond delay="0"/>
                                  </p:stCondLst>
                                  <p:childTnLst>
                                    <p:anim calcmode="lin" valueType="num">
                                      <p:cBhvr>
                                        <p:cTn id="51" dur="500"/>
                                        <p:tgtEl>
                                          <p:spTgt spid="63491"/>
                                        </p:tgtEl>
                                        <p:attrNameLst>
                                          <p:attrName>ppt_w</p:attrName>
                                        </p:attrNameLst>
                                      </p:cBhvr>
                                      <p:tavLst>
                                        <p:tav tm="0">
                                          <p:val>
                                            <p:strVal val="ppt_w"/>
                                          </p:val>
                                        </p:tav>
                                        <p:tav tm="100000">
                                          <p:val>
                                            <p:fltVal val="0"/>
                                          </p:val>
                                        </p:tav>
                                      </p:tavLst>
                                    </p:anim>
                                    <p:anim calcmode="lin" valueType="num">
                                      <p:cBhvr>
                                        <p:cTn id="52" dur="500"/>
                                        <p:tgtEl>
                                          <p:spTgt spid="63491"/>
                                        </p:tgtEl>
                                        <p:attrNameLst>
                                          <p:attrName>ppt_h</p:attrName>
                                        </p:attrNameLst>
                                      </p:cBhvr>
                                      <p:tavLst>
                                        <p:tav tm="0">
                                          <p:val>
                                            <p:strVal val="ppt_h"/>
                                          </p:val>
                                        </p:tav>
                                        <p:tav tm="100000">
                                          <p:val>
                                            <p:fltVal val="0"/>
                                          </p:val>
                                        </p:tav>
                                      </p:tavLst>
                                    </p:anim>
                                    <p:animEffect transition="out" filter="fade">
                                      <p:cBhvr>
                                        <p:cTn id="53" dur="500"/>
                                        <p:tgtEl>
                                          <p:spTgt spid="63491"/>
                                        </p:tgtEl>
                                      </p:cBhvr>
                                    </p:animEffect>
                                    <p:set>
                                      <p:cBhvr>
                                        <p:cTn id="54" dur="1" fill="hold">
                                          <p:stCondLst>
                                            <p:cond delay="499"/>
                                          </p:stCondLst>
                                        </p:cTn>
                                        <p:tgtEl>
                                          <p:spTgt spid="63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auto">
              <a:spcAft>
                <a:spcPts val="0"/>
              </a:spcAft>
              <a:defRPr/>
            </a:pPr>
            <a:r>
              <a:rPr lang="pt-BR" dirty="0" smtClean="0"/>
              <a:t>Conceitos básicos de Realidade Aumentada</a:t>
            </a:r>
            <a:endParaRPr lang="pt-BR" dirty="0"/>
          </a:p>
        </p:txBody>
      </p:sp>
      <p:sp>
        <p:nvSpPr>
          <p:cNvPr id="5" name="Espaço Reservado para Conteúdo 2"/>
          <p:cNvSpPr>
            <a:spLocks noGrp="1"/>
          </p:cNvSpPr>
          <p:nvPr>
            <p:ph idx="1"/>
          </p:nvPr>
        </p:nvSpPr>
        <p:spPr>
          <a:xfrm>
            <a:off x="457200" y="1935163"/>
            <a:ext cx="8229600" cy="4389437"/>
          </a:xfrm>
        </p:spPr>
        <p:txBody>
          <a:bodyPr/>
          <a:lstStyle/>
          <a:p>
            <a:r>
              <a:rPr lang="pt-BR" dirty="0" smtClean="0"/>
              <a:t>Sistema de </a:t>
            </a:r>
            <a:r>
              <a:rPr lang="pt-BR" dirty="0" err="1" smtClean="0"/>
              <a:t>tracking</a:t>
            </a:r>
            <a:endParaRPr lang="pt-BR" dirty="0" smtClean="0"/>
          </a:p>
          <a:p>
            <a:pPr lvl="1"/>
            <a:r>
              <a:rPr lang="pt-BR" dirty="0" smtClean="0"/>
              <a:t>Alinhando objetos reais e virtuais, uso de marcadores</a:t>
            </a:r>
          </a:p>
          <a:p>
            <a:r>
              <a:rPr lang="pt-BR" dirty="0" smtClean="0"/>
              <a:t>Modos de apresentação</a:t>
            </a:r>
          </a:p>
          <a:p>
            <a:pPr lvl="1"/>
            <a:r>
              <a:rPr lang="pt-BR" dirty="0" smtClean="0"/>
              <a:t>Baseadas em monitor</a:t>
            </a:r>
          </a:p>
          <a:p>
            <a:pPr lvl="1"/>
            <a:r>
              <a:rPr lang="pt-BR" dirty="0" err="1" smtClean="0"/>
              <a:t>Video</a:t>
            </a:r>
            <a:r>
              <a:rPr lang="pt-BR" dirty="0" smtClean="0"/>
              <a:t> </a:t>
            </a:r>
            <a:r>
              <a:rPr lang="pt-BR" dirty="0" err="1" smtClean="0"/>
              <a:t>see</a:t>
            </a:r>
            <a:r>
              <a:rPr lang="pt-BR" dirty="0" smtClean="0"/>
              <a:t> </a:t>
            </a:r>
            <a:r>
              <a:rPr lang="pt-BR" dirty="0" err="1" smtClean="0"/>
              <a:t>through</a:t>
            </a:r>
            <a:endParaRPr lang="pt-BR" dirty="0"/>
          </a:p>
        </p:txBody>
      </p:sp>
      <p:pic>
        <p:nvPicPr>
          <p:cNvPr id="67586" name="Picture 2"/>
          <p:cNvPicPr>
            <a:picLocks noChangeAspect="1" noChangeArrowheads="1"/>
          </p:cNvPicPr>
          <p:nvPr/>
        </p:nvPicPr>
        <p:blipFill>
          <a:blip r:embed="rId3" cstate="print"/>
          <a:srcRect/>
          <a:stretch>
            <a:fillRect/>
          </a:stretch>
        </p:blipFill>
        <p:spPr bwMode="auto">
          <a:xfrm>
            <a:off x="500034" y="1928802"/>
            <a:ext cx="7985147" cy="4286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7587" name="Picture 3" descr="C:\Users\Victor\Desktop\RA\apple-video-glasses.jpg"/>
          <p:cNvPicPr>
            <a:picLocks noChangeAspect="1" noChangeArrowheads="1"/>
          </p:cNvPicPr>
          <p:nvPr/>
        </p:nvPicPr>
        <p:blipFill>
          <a:blip r:embed="rId4" cstate="print"/>
          <a:srcRect/>
          <a:stretch>
            <a:fillRect/>
          </a:stretch>
        </p:blipFill>
        <p:spPr bwMode="auto">
          <a:xfrm rot="542502">
            <a:off x="3696763" y="1424118"/>
            <a:ext cx="4786347" cy="3786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anim calcmode="lin" valueType="num">
                                      <p:cBhvr>
                                        <p:cTn id="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7586"/>
                                        </p:tgtEl>
                                        <p:attrNameLst>
                                          <p:attrName>style.visibility</p:attrName>
                                        </p:attrNameLst>
                                      </p:cBhvr>
                                      <p:to>
                                        <p:strVal val="visible"/>
                                      </p:to>
                                    </p:set>
                                    <p:anim calcmode="lin" valueType="num">
                                      <p:cBhvr>
                                        <p:cTn id="14" dur="500" fill="hold"/>
                                        <p:tgtEl>
                                          <p:spTgt spid="67586"/>
                                        </p:tgtEl>
                                        <p:attrNameLst>
                                          <p:attrName>ppt_w</p:attrName>
                                        </p:attrNameLst>
                                      </p:cBhvr>
                                      <p:tavLst>
                                        <p:tav tm="0">
                                          <p:val>
                                            <p:fltVal val="0"/>
                                          </p:val>
                                        </p:tav>
                                        <p:tav tm="100000">
                                          <p:val>
                                            <p:strVal val="#ppt_w"/>
                                          </p:val>
                                        </p:tav>
                                      </p:tavLst>
                                    </p:anim>
                                    <p:anim calcmode="lin" valueType="num">
                                      <p:cBhvr>
                                        <p:cTn id="15" dur="500" fill="hold"/>
                                        <p:tgtEl>
                                          <p:spTgt spid="67586"/>
                                        </p:tgtEl>
                                        <p:attrNameLst>
                                          <p:attrName>ppt_h</p:attrName>
                                        </p:attrNameLst>
                                      </p:cBhvr>
                                      <p:tavLst>
                                        <p:tav tm="0">
                                          <p:val>
                                            <p:fltVal val="0"/>
                                          </p:val>
                                        </p:tav>
                                        <p:tav tm="100000">
                                          <p:val>
                                            <p:strVal val="#ppt_h"/>
                                          </p:val>
                                        </p:tav>
                                      </p:tavLst>
                                    </p:anim>
                                    <p:animEffect transition="in" filter="fade">
                                      <p:cBhvr>
                                        <p:cTn id="16" dur="500"/>
                                        <p:tgtEl>
                                          <p:spTgt spid="6758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7587"/>
                                        </p:tgtEl>
                                        <p:attrNameLst>
                                          <p:attrName>style.visibility</p:attrName>
                                        </p:attrNameLst>
                                      </p:cBhvr>
                                      <p:to>
                                        <p:strVal val="visible"/>
                                      </p:to>
                                    </p:set>
                                    <p:anim calcmode="lin" valueType="num">
                                      <p:cBhvr>
                                        <p:cTn id="21" dur="500" fill="hold"/>
                                        <p:tgtEl>
                                          <p:spTgt spid="67587"/>
                                        </p:tgtEl>
                                        <p:attrNameLst>
                                          <p:attrName>ppt_w</p:attrName>
                                        </p:attrNameLst>
                                      </p:cBhvr>
                                      <p:tavLst>
                                        <p:tav tm="0">
                                          <p:val>
                                            <p:fltVal val="0"/>
                                          </p:val>
                                        </p:tav>
                                        <p:tav tm="100000">
                                          <p:val>
                                            <p:strVal val="#ppt_w"/>
                                          </p:val>
                                        </p:tav>
                                      </p:tavLst>
                                    </p:anim>
                                    <p:anim calcmode="lin" valueType="num">
                                      <p:cBhvr>
                                        <p:cTn id="22" dur="500" fill="hold"/>
                                        <p:tgtEl>
                                          <p:spTgt spid="67587"/>
                                        </p:tgtEl>
                                        <p:attrNameLst>
                                          <p:attrName>ppt_h</p:attrName>
                                        </p:attrNameLst>
                                      </p:cBhvr>
                                      <p:tavLst>
                                        <p:tav tm="0">
                                          <p:val>
                                            <p:fltVal val="0"/>
                                          </p:val>
                                        </p:tav>
                                        <p:tav tm="100000">
                                          <p:val>
                                            <p:strVal val="#ppt_h"/>
                                          </p:val>
                                        </p:tav>
                                      </p:tavLst>
                                    </p:anim>
                                    <p:animEffect transition="in" filter="fade">
                                      <p:cBhvr>
                                        <p:cTn id="23" dur="500"/>
                                        <p:tgtEl>
                                          <p:spTgt spid="6758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nodeType="clickEffect">
                                  <p:stCondLst>
                                    <p:cond delay="0"/>
                                  </p:stCondLst>
                                  <p:childTnLst>
                                    <p:anim calcmode="lin" valueType="num">
                                      <p:cBhvr>
                                        <p:cTn id="27" dur="500"/>
                                        <p:tgtEl>
                                          <p:spTgt spid="67587"/>
                                        </p:tgtEl>
                                        <p:attrNameLst>
                                          <p:attrName>ppt_w</p:attrName>
                                        </p:attrNameLst>
                                      </p:cBhvr>
                                      <p:tavLst>
                                        <p:tav tm="0">
                                          <p:val>
                                            <p:strVal val="ppt_w"/>
                                          </p:val>
                                        </p:tav>
                                        <p:tav tm="100000">
                                          <p:val>
                                            <p:fltVal val="0"/>
                                          </p:val>
                                        </p:tav>
                                      </p:tavLst>
                                    </p:anim>
                                    <p:anim calcmode="lin" valueType="num">
                                      <p:cBhvr>
                                        <p:cTn id="28" dur="500"/>
                                        <p:tgtEl>
                                          <p:spTgt spid="67587"/>
                                        </p:tgtEl>
                                        <p:attrNameLst>
                                          <p:attrName>ppt_h</p:attrName>
                                        </p:attrNameLst>
                                      </p:cBhvr>
                                      <p:tavLst>
                                        <p:tav tm="0">
                                          <p:val>
                                            <p:strVal val="ppt_h"/>
                                          </p:val>
                                        </p:tav>
                                        <p:tav tm="100000">
                                          <p:val>
                                            <p:fltVal val="0"/>
                                          </p:val>
                                        </p:tav>
                                      </p:tavLst>
                                    </p:anim>
                                    <p:animEffect transition="out" filter="fade">
                                      <p:cBhvr>
                                        <p:cTn id="29" dur="500"/>
                                        <p:tgtEl>
                                          <p:spTgt spid="67587"/>
                                        </p:tgtEl>
                                      </p:cBhvr>
                                    </p:animEffect>
                                    <p:set>
                                      <p:cBhvr>
                                        <p:cTn id="30" dur="1" fill="hold">
                                          <p:stCondLst>
                                            <p:cond delay="499"/>
                                          </p:stCondLst>
                                        </p:cTn>
                                        <p:tgtEl>
                                          <p:spTgt spid="67587"/>
                                        </p:tgtEl>
                                        <p:attrNameLst>
                                          <p:attrName>style.visibility</p:attrName>
                                        </p:attrNameLst>
                                      </p:cBhvr>
                                      <p:to>
                                        <p:strVal val="hidden"/>
                                      </p:to>
                                    </p:set>
                                  </p:childTnLst>
                                </p:cTn>
                              </p:par>
                              <p:par>
                                <p:cTn id="31" presetID="53" presetClass="exit" presetSubtype="0" fill="hold" nodeType="withEffect">
                                  <p:stCondLst>
                                    <p:cond delay="0"/>
                                  </p:stCondLst>
                                  <p:childTnLst>
                                    <p:anim calcmode="lin" valueType="num">
                                      <p:cBhvr>
                                        <p:cTn id="32" dur="500"/>
                                        <p:tgtEl>
                                          <p:spTgt spid="67586"/>
                                        </p:tgtEl>
                                        <p:attrNameLst>
                                          <p:attrName>ppt_w</p:attrName>
                                        </p:attrNameLst>
                                      </p:cBhvr>
                                      <p:tavLst>
                                        <p:tav tm="0">
                                          <p:val>
                                            <p:strVal val="ppt_w"/>
                                          </p:val>
                                        </p:tav>
                                        <p:tav tm="100000">
                                          <p:val>
                                            <p:fltVal val="0"/>
                                          </p:val>
                                        </p:tav>
                                      </p:tavLst>
                                    </p:anim>
                                    <p:anim calcmode="lin" valueType="num">
                                      <p:cBhvr>
                                        <p:cTn id="33" dur="500"/>
                                        <p:tgtEl>
                                          <p:spTgt spid="67586"/>
                                        </p:tgtEl>
                                        <p:attrNameLst>
                                          <p:attrName>ppt_h</p:attrName>
                                        </p:attrNameLst>
                                      </p:cBhvr>
                                      <p:tavLst>
                                        <p:tav tm="0">
                                          <p:val>
                                            <p:strVal val="ppt_h"/>
                                          </p:val>
                                        </p:tav>
                                        <p:tav tm="100000">
                                          <p:val>
                                            <p:fltVal val="0"/>
                                          </p:val>
                                        </p:tav>
                                      </p:tavLst>
                                    </p:anim>
                                    <p:animEffect transition="out" filter="fade">
                                      <p:cBhvr>
                                        <p:cTn id="34" dur="500"/>
                                        <p:tgtEl>
                                          <p:spTgt spid="67586"/>
                                        </p:tgtEl>
                                      </p:cBhvr>
                                    </p:animEffect>
                                    <p:set>
                                      <p:cBhvr>
                                        <p:cTn id="35" dur="1" fill="hold">
                                          <p:stCondLst>
                                            <p:cond delay="499"/>
                                          </p:stCondLst>
                                        </p:cTn>
                                        <p:tgtEl>
                                          <p:spTgt spid="675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auto">
              <a:spcAft>
                <a:spcPts val="0"/>
              </a:spcAft>
              <a:defRPr/>
            </a:pPr>
            <a:r>
              <a:rPr lang="pt-BR" dirty="0" smtClean="0"/>
              <a:t>Conceitos básicos de Realidade Aumentada</a:t>
            </a:r>
            <a:endParaRPr lang="pt-BR" dirty="0"/>
          </a:p>
        </p:txBody>
      </p:sp>
      <p:sp>
        <p:nvSpPr>
          <p:cNvPr id="5" name="Espaço Reservado para Conteúdo 2"/>
          <p:cNvSpPr>
            <a:spLocks noGrp="1"/>
          </p:cNvSpPr>
          <p:nvPr>
            <p:ph idx="1"/>
          </p:nvPr>
        </p:nvSpPr>
        <p:spPr>
          <a:xfrm>
            <a:off x="457200" y="1935163"/>
            <a:ext cx="8229600" cy="4389437"/>
          </a:xfrm>
        </p:spPr>
        <p:txBody>
          <a:bodyPr/>
          <a:lstStyle/>
          <a:p>
            <a:r>
              <a:rPr lang="pt-BR" dirty="0" smtClean="0"/>
              <a:t>Sistema de </a:t>
            </a:r>
            <a:r>
              <a:rPr lang="pt-BR" dirty="0" err="1" smtClean="0"/>
              <a:t>tracking</a:t>
            </a:r>
            <a:endParaRPr lang="pt-BR" dirty="0" smtClean="0"/>
          </a:p>
          <a:p>
            <a:pPr lvl="1"/>
            <a:r>
              <a:rPr lang="pt-BR" dirty="0" smtClean="0"/>
              <a:t>Alinhando objetos reais e virtuais, uso de marcadores</a:t>
            </a:r>
          </a:p>
          <a:p>
            <a:r>
              <a:rPr lang="pt-BR" dirty="0" smtClean="0"/>
              <a:t>Modos de apresentação</a:t>
            </a:r>
          </a:p>
          <a:p>
            <a:pPr lvl="1"/>
            <a:r>
              <a:rPr lang="pt-BR" dirty="0" smtClean="0"/>
              <a:t>Baseadas em monitor</a:t>
            </a:r>
          </a:p>
          <a:p>
            <a:pPr lvl="1"/>
            <a:r>
              <a:rPr lang="pt-BR" dirty="0" err="1" smtClean="0"/>
              <a:t>Video</a:t>
            </a:r>
            <a:r>
              <a:rPr lang="pt-BR" dirty="0" smtClean="0"/>
              <a:t> </a:t>
            </a:r>
            <a:r>
              <a:rPr lang="pt-BR" dirty="0" err="1" smtClean="0"/>
              <a:t>see</a:t>
            </a:r>
            <a:r>
              <a:rPr lang="pt-BR" dirty="0" smtClean="0"/>
              <a:t> </a:t>
            </a:r>
            <a:r>
              <a:rPr lang="pt-BR" dirty="0" err="1" smtClean="0"/>
              <a:t>through</a:t>
            </a:r>
            <a:endParaRPr lang="pt-BR" dirty="0" smtClean="0"/>
          </a:p>
          <a:p>
            <a:pPr lvl="1"/>
            <a:r>
              <a:rPr lang="pt-BR" dirty="0" err="1" smtClean="0"/>
              <a:t>Optical</a:t>
            </a:r>
            <a:r>
              <a:rPr lang="pt-BR" dirty="0" smtClean="0"/>
              <a:t> </a:t>
            </a:r>
            <a:r>
              <a:rPr lang="pt-BR" dirty="0" err="1" smtClean="0"/>
              <a:t>see</a:t>
            </a:r>
            <a:r>
              <a:rPr lang="pt-BR" dirty="0" smtClean="0"/>
              <a:t> </a:t>
            </a:r>
            <a:r>
              <a:rPr lang="pt-BR" dirty="0" err="1" smtClean="0"/>
              <a:t>through</a:t>
            </a:r>
            <a:endParaRPr lang="pt-BR" dirty="0"/>
          </a:p>
        </p:txBody>
      </p:sp>
      <p:pic>
        <p:nvPicPr>
          <p:cNvPr id="68610" name="Picture 2"/>
          <p:cNvPicPr>
            <a:picLocks noChangeAspect="1" noChangeArrowheads="1"/>
          </p:cNvPicPr>
          <p:nvPr/>
        </p:nvPicPr>
        <p:blipFill>
          <a:blip r:embed="rId3" cstate="print"/>
          <a:srcRect/>
          <a:stretch>
            <a:fillRect/>
          </a:stretch>
        </p:blipFill>
        <p:spPr bwMode="auto">
          <a:xfrm>
            <a:off x="500034" y="1886970"/>
            <a:ext cx="8143932" cy="4256674"/>
          </a:xfrm>
          <a:prstGeom prst="rect">
            <a:avLst/>
          </a:prstGeom>
          <a:noFill/>
          <a:ln w="9525">
            <a:noFill/>
            <a:miter lim="800000"/>
            <a:headEnd/>
            <a:tailEnd/>
          </a:ln>
          <a:effectLst/>
        </p:spPr>
      </p:pic>
      <p:pic>
        <p:nvPicPr>
          <p:cNvPr id="68611" name="Picture 3" descr="C:\Users\Victor\Desktop\RA\figure2.jpg"/>
          <p:cNvPicPr>
            <a:picLocks noChangeAspect="1" noChangeArrowheads="1"/>
          </p:cNvPicPr>
          <p:nvPr/>
        </p:nvPicPr>
        <p:blipFill>
          <a:blip r:embed="rId4" cstate="print"/>
          <a:srcRect/>
          <a:stretch>
            <a:fillRect/>
          </a:stretch>
        </p:blipFill>
        <p:spPr bwMode="auto">
          <a:xfrm rot="510385">
            <a:off x="3826052" y="1474367"/>
            <a:ext cx="4762501" cy="3790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8612" name="Picture 4"/>
          <p:cNvPicPr>
            <a:picLocks noChangeAspect="1" noChangeArrowheads="1"/>
          </p:cNvPicPr>
          <p:nvPr/>
        </p:nvPicPr>
        <p:blipFill>
          <a:blip r:embed="rId5" cstate="print"/>
          <a:srcRect/>
          <a:stretch>
            <a:fillRect/>
          </a:stretch>
        </p:blipFill>
        <p:spPr bwMode="auto">
          <a:xfrm rot="21048843">
            <a:off x="548009" y="1861038"/>
            <a:ext cx="3842890" cy="2699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anim calcmode="lin" valueType="num">
                                      <p:cBhvr>
                                        <p:cTn id="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8610"/>
                                        </p:tgtEl>
                                        <p:attrNameLst>
                                          <p:attrName>style.visibility</p:attrName>
                                        </p:attrNameLst>
                                      </p:cBhvr>
                                      <p:to>
                                        <p:strVal val="visible"/>
                                      </p:to>
                                    </p:set>
                                    <p:anim calcmode="lin" valueType="num">
                                      <p:cBhvr>
                                        <p:cTn id="14" dur="500" fill="hold"/>
                                        <p:tgtEl>
                                          <p:spTgt spid="68610"/>
                                        </p:tgtEl>
                                        <p:attrNameLst>
                                          <p:attrName>ppt_w</p:attrName>
                                        </p:attrNameLst>
                                      </p:cBhvr>
                                      <p:tavLst>
                                        <p:tav tm="0">
                                          <p:val>
                                            <p:fltVal val="0"/>
                                          </p:val>
                                        </p:tav>
                                        <p:tav tm="100000">
                                          <p:val>
                                            <p:strVal val="#ppt_w"/>
                                          </p:val>
                                        </p:tav>
                                      </p:tavLst>
                                    </p:anim>
                                    <p:anim calcmode="lin" valueType="num">
                                      <p:cBhvr>
                                        <p:cTn id="15" dur="500" fill="hold"/>
                                        <p:tgtEl>
                                          <p:spTgt spid="68610"/>
                                        </p:tgtEl>
                                        <p:attrNameLst>
                                          <p:attrName>ppt_h</p:attrName>
                                        </p:attrNameLst>
                                      </p:cBhvr>
                                      <p:tavLst>
                                        <p:tav tm="0">
                                          <p:val>
                                            <p:fltVal val="0"/>
                                          </p:val>
                                        </p:tav>
                                        <p:tav tm="100000">
                                          <p:val>
                                            <p:strVal val="#ppt_h"/>
                                          </p:val>
                                        </p:tav>
                                      </p:tavLst>
                                    </p:anim>
                                    <p:animEffect transition="in" filter="fade">
                                      <p:cBhvr>
                                        <p:cTn id="16" dur="500"/>
                                        <p:tgtEl>
                                          <p:spTgt spid="686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8611"/>
                                        </p:tgtEl>
                                        <p:attrNameLst>
                                          <p:attrName>style.visibility</p:attrName>
                                        </p:attrNameLst>
                                      </p:cBhvr>
                                      <p:to>
                                        <p:strVal val="visible"/>
                                      </p:to>
                                    </p:set>
                                    <p:anim calcmode="lin" valueType="num">
                                      <p:cBhvr>
                                        <p:cTn id="21" dur="500" fill="hold"/>
                                        <p:tgtEl>
                                          <p:spTgt spid="68611"/>
                                        </p:tgtEl>
                                        <p:attrNameLst>
                                          <p:attrName>ppt_w</p:attrName>
                                        </p:attrNameLst>
                                      </p:cBhvr>
                                      <p:tavLst>
                                        <p:tav tm="0">
                                          <p:val>
                                            <p:fltVal val="0"/>
                                          </p:val>
                                        </p:tav>
                                        <p:tav tm="100000">
                                          <p:val>
                                            <p:strVal val="#ppt_w"/>
                                          </p:val>
                                        </p:tav>
                                      </p:tavLst>
                                    </p:anim>
                                    <p:anim calcmode="lin" valueType="num">
                                      <p:cBhvr>
                                        <p:cTn id="22" dur="500" fill="hold"/>
                                        <p:tgtEl>
                                          <p:spTgt spid="68611"/>
                                        </p:tgtEl>
                                        <p:attrNameLst>
                                          <p:attrName>ppt_h</p:attrName>
                                        </p:attrNameLst>
                                      </p:cBhvr>
                                      <p:tavLst>
                                        <p:tav tm="0">
                                          <p:val>
                                            <p:fltVal val="0"/>
                                          </p:val>
                                        </p:tav>
                                        <p:tav tm="100000">
                                          <p:val>
                                            <p:strVal val="#ppt_h"/>
                                          </p:val>
                                        </p:tav>
                                      </p:tavLst>
                                    </p:anim>
                                    <p:animEffect transition="in" filter="fade">
                                      <p:cBhvr>
                                        <p:cTn id="23" dur="500"/>
                                        <p:tgtEl>
                                          <p:spTgt spid="68611"/>
                                        </p:tgtEl>
                                      </p:cBhvr>
                                    </p:animEffect>
                                  </p:childTnLst>
                                </p:cTn>
                              </p:par>
                              <p:par>
                                <p:cTn id="24" presetID="53" presetClass="entr" presetSubtype="0" fill="hold" nodeType="withEffect">
                                  <p:stCondLst>
                                    <p:cond delay="0"/>
                                  </p:stCondLst>
                                  <p:childTnLst>
                                    <p:set>
                                      <p:cBhvr>
                                        <p:cTn id="25" dur="1" fill="hold">
                                          <p:stCondLst>
                                            <p:cond delay="0"/>
                                          </p:stCondLst>
                                        </p:cTn>
                                        <p:tgtEl>
                                          <p:spTgt spid="68612"/>
                                        </p:tgtEl>
                                        <p:attrNameLst>
                                          <p:attrName>style.visibility</p:attrName>
                                        </p:attrNameLst>
                                      </p:cBhvr>
                                      <p:to>
                                        <p:strVal val="visible"/>
                                      </p:to>
                                    </p:set>
                                    <p:anim calcmode="lin" valueType="num">
                                      <p:cBhvr>
                                        <p:cTn id="26" dur="500" fill="hold"/>
                                        <p:tgtEl>
                                          <p:spTgt spid="68612"/>
                                        </p:tgtEl>
                                        <p:attrNameLst>
                                          <p:attrName>ppt_w</p:attrName>
                                        </p:attrNameLst>
                                      </p:cBhvr>
                                      <p:tavLst>
                                        <p:tav tm="0">
                                          <p:val>
                                            <p:fltVal val="0"/>
                                          </p:val>
                                        </p:tav>
                                        <p:tav tm="100000">
                                          <p:val>
                                            <p:strVal val="#ppt_w"/>
                                          </p:val>
                                        </p:tav>
                                      </p:tavLst>
                                    </p:anim>
                                    <p:anim calcmode="lin" valueType="num">
                                      <p:cBhvr>
                                        <p:cTn id="27" dur="500" fill="hold"/>
                                        <p:tgtEl>
                                          <p:spTgt spid="68612"/>
                                        </p:tgtEl>
                                        <p:attrNameLst>
                                          <p:attrName>ppt_h</p:attrName>
                                        </p:attrNameLst>
                                      </p:cBhvr>
                                      <p:tavLst>
                                        <p:tav tm="0">
                                          <p:val>
                                            <p:fltVal val="0"/>
                                          </p:val>
                                        </p:tav>
                                        <p:tav tm="100000">
                                          <p:val>
                                            <p:strVal val="#ppt_h"/>
                                          </p:val>
                                        </p:tav>
                                      </p:tavLst>
                                    </p:anim>
                                    <p:animEffect transition="in" filter="fade">
                                      <p:cBhvr>
                                        <p:cTn id="28" dur="500"/>
                                        <p:tgtEl>
                                          <p:spTgt spid="686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0" fill="hold" nodeType="clickEffect">
                                  <p:stCondLst>
                                    <p:cond delay="0"/>
                                  </p:stCondLst>
                                  <p:childTnLst>
                                    <p:anim calcmode="lin" valueType="num">
                                      <p:cBhvr>
                                        <p:cTn id="32" dur="500"/>
                                        <p:tgtEl>
                                          <p:spTgt spid="68611"/>
                                        </p:tgtEl>
                                        <p:attrNameLst>
                                          <p:attrName>ppt_w</p:attrName>
                                        </p:attrNameLst>
                                      </p:cBhvr>
                                      <p:tavLst>
                                        <p:tav tm="0">
                                          <p:val>
                                            <p:strVal val="ppt_w"/>
                                          </p:val>
                                        </p:tav>
                                        <p:tav tm="100000">
                                          <p:val>
                                            <p:fltVal val="0"/>
                                          </p:val>
                                        </p:tav>
                                      </p:tavLst>
                                    </p:anim>
                                    <p:anim calcmode="lin" valueType="num">
                                      <p:cBhvr>
                                        <p:cTn id="33" dur="500"/>
                                        <p:tgtEl>
                                          <p:spTgt spid="68611"/>
                                        </p:tgtEl>
                                        <p:attrNameLst>
                                          <p:attrName>ppt_h</p:attrName>
                                        </p:attrNameLst>
                                      </p:cBhvr>
                                      <p:tavLst>
                                        <p:tav tm="0">
                                          <p:val>
                                            <p:strVal val="ppt_h"/>
                                          </p:val>
                                        </p:tav>
                                        <p:tav tm="100000">
                                          <p:val>
                                            <p:fltVal val="0"/>
                                          </p:val>
                                        </p:tav>
                                      </p:tavLst>
                                    </p:anim>
                                    <p:animEffect transition="out" filter="fade">
                                      <p:cBhvr>
                                        <p:cTn id="34" dur="500"/>
                                        <p:tgtEl>
                                          <p:spTgt spid="68611"/>
                                        </p:tgtEl>
                                      </p:cBhvr>
                                    </p:animEffect>
                                    <p:set>
                                      <p:cBhvr>
                                        <p:cTn id="35" dur="1" fill="hold">
                                          <p:stCondLst>
                                            <p:cond delay="499"/>
                                          </p:stCondLst>
                                        </p:cTn>
                                        <p:tgtEl>
                                          <p:spTgt spid="68611"/>
                                        </p:tgtEl>
                                        <p:attrNameLst>
                                          <p:attrName>style.visibility</p:attrName>
                                        </p:attrNameLst>
                                      </p:cBhvr>
                                      <p:to>
                                        <p:strVal val="hidden"/>
                                      </p:to>
                                    </p:set>
                                  </p:childTnLst>
                                </p:cTn>
                              </p:par>
                              <p:par>
                                <p:cTn id="36" presetID="53" presetClass="exit" presetSubtype="0" fill="hold" nodeType="withEffect">
                                  <p:stCondLst>
                                    <p:cond delay="0"/>
                                  </p:stCondLst>
                                  <p:childTnLst>
                                    <p:anim calcmode="lin" valueType="num">
                                      <p:cBhvr>
                                        <p:cTn id="37" dur="500"/>
                                        <p:tgtEl>
                                          <p:spTgt spid="68610"/>
                                        </p:tgtEl>
                                        <p:attrNameLst>
                                          <p:attrName>ppt_w</p:attrName>
                                        </p:attrNameLst>
                                      </p:cBhvr>
                                      <p:tavLst>
                                        <p:tav tm="0">
                                          <p:val>
                                            <p:strVal val="ppt_w"/>
                                          </p:val>
                                        </p:tav>
                                        <p:tav tm="100000">
                                          <p:val>
                                            <p:fltVal val="0"/>
                                          </p:val>
                                        </p:tav>
                                      </p:tavLst>
                                    </p:anim>
                                    <p:anim calcmode="lin" valueType="num">
                                      <p:cBhvr>
                                        <p:cTn id="38" dur="500"/>
                                        <p:tgtEl>
                                          <p:spTgt spid="68610"/>
                                        </p:tgtEl>
                                        <p:attrNameLst>
                                          <p:attrName>ppt_h</p:attrName>
                                        </p:attrNameLst>
                                      </p:cBhvr>
                                      <p:tavLst>
                                        <p:tav tm="0">
                                          <p:val>
                                            <p:strVal val="ppt_h"/>
                                          </p:val>
                                        </p:tav>
                                        <p:tav tm="100000">
                                          <p:val>
                                            <p:fltVal val="0"/>
                                          </p:val>
                                        </p:tav>
                                      </p:tavLst>
                                    </p:anim>
                                    <p:animEffect transition="out" filter="fade">
                                      <p:cBhvr>
                                        <p:cTn id="39" dur="500"/>
                                        <p:tgtEl>
                                          <p:spTgt spid="68610"/>
                                        </p:tgtEl>
                                      </p:cBhvr>
                                    </p:animEffect>
                                    <p:set>
                                      <p:cBhvr>
                                        <p:cTn id="40" dur="1" fill="hold">
                                          <p:stCondLst>
                                            <p:cond delay="499"/>
                                          </p:stCondLst>
                                        </p:cTn>
                                        <p:tgtEl>
                                          <p:spTgt spid="68610"/>
                                        </p:tgtEl>
                                        <p:attrNameLst>
                                          <p:attrName>style.visibility</p:attrName>
                                        </p:attrNameLst>
                                      </p:cBhvr>
                                      <p:to>
                                        <p:strVal val="hidden"/>
                                      </p:to>
                                    </p:set>
                                  </p:childTnLst>
                                </p:cTn>
                              </p:par>
                              <p:par>
                                <p:cTn id="41" presetID="53" presetClass="exit" presetSubtype="0" fill="hold" nodeType="withEffect">
                                  <p:stCondLst>
                                    <p:cond delay="0"/>
                                  </p:stCondLst>
                                  <p:childTnLst>
                                    <p:anim calcmode="lin" valueType="num">
                                      <p:cBhvr>
                                        <p:cTn id="42" dur="500"/>
                                        <p:tgtEl>
                                          <p:spTgt spid="68612"/>
                                        </p:tgtEl>
                                        <p:attrNameLst>
                                          <p:attrName>ppt_w</p:attrName>
                                        </p:attrNameLst>
                                      </p:cBhvr>
                                      <p:tavLst>
                                        <p:tav tm="0">
                                          <p:val>
                                            <p:strVal val="ppt_w"/>
                                          </p:val>
                                        </p:tav>
                                        <p:tav tm="100000">
                                          <p:val>
                                            <p:fltVal val="0"/>
                                          </p:val>
                                        </p:tav>
                                      </p:tavLst>
                                    </p:anim>
                                    <p:anim calcmode="lin" valueType="num">
                                      <p:cBhvr>
                                        <p:cTn id="43" dur="500"/>
                                        <p:tgtEl>
                                          <p:spTgt spid="68612"/>
                                        </p:tgtEl>
                                        <p:attrNameLst>
                                          <p:attrName>ppt_h</p:attrName>
                                        </p:attrNameLst>
                                      </p:cBhvr>
                                      <p:tavLst>
                                        <p:tav tm="0">
                                          <p:val>
                                            <p:strVal val="ppt_h"/>
                                          </p:val>
                                        </p:tav>
                                        <p:tav tm="100000">
                                          <p:val>
                                            <p:fltVal val="0"/>
                                          </p:val>
                                        </p:tav>
                                      </p:tavLst>
                                    </p:anim>
                                    <p:animEffect transition="out" filter="fade">
                                      <p:cBhvr>
                                        <p:cTn id="44" dur="500"/>
                                        <p:tgtEl>
                                          <p:spTgt spid="68612"/>
                                        </p:tgtEl>
                                      </p:cBhvr>
                                    </p:animEffect>
                                    <p:set>
                                      <p:cBhvr>
                                        <p:cTn id="45" dur="1" fill="hold">
                                          <p:stCondLst>
                                            <p:cond delay="499"/>
                                          </p:stCondLst>
                                        </p:cTn>
                                        <p:tgtEl>
                                          <p:spTgt spid="68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auto">
              <a:spcAft>
                <a:spcPts val="0"/>
              </a:spcAft>
              <a:defRPr/>
            </a:pPr>
            <a:r>
              <a:rPr lang="pt-BR" dirty="0" smtClean="0"/>
              <a:t>Conceitos básicos de Realidade Aumentada</a:t>
            </a:r>
            <a:endParaRPr lang="pt-BR" dirty="0"/>
          </a:p>
        </p:txBody>
      </p:sp>
      <p:sp>
        <p:nvSpPr>
          <p:cNvPr id="5" name="Espaço Reservado para Conteúdo 2"/>
          <p:cNvSpPr>
            <a:spLocks noGrp="1"/>
          </p:cNvSpPr>
          <p:nvPr>
            <p:ph idx="1"/>
          </p:nvPr>
        </p:nvSpPr>
        <p:spPr>
          <a:xfrm>
            <a:off x="457200" y="1935163"/>
            <a:ext cx="8229600" cy="4389437"/>
          </a:xfrm>
        </p:spPr>
        <p:txBody>
          <a:bodyPr/>
          <a:lstStyle/>
          <a:p>
            <a:r>
              <a:rPr lang="pt-BR" dirty="0" smtClean="0"/>
              <a:t>Sistema de </a:t>
            </a:r>
            <a:r>
              <a:rPr lang="pt-BR" dirty="0" err="1" smtClean="0"/>
              <a:t>tracking</a:t>
            </a:r>
            <a:endParaRPr lang="pt-BR" dirty="0" smtClean="0"/>
          </a:p>
          <a:p>
            <a:pPr lvl="1"/>
            <a:r>
              <a:rPr lang="pt-BR" dirty="0" smtClean="0"/>
              <a:t>Alinhando objetos reais e virtuais, uso de marcadores</a:t>
            </a:r>
          </a:p>
          <a:p>
            <a:r>
              <a:rPr lang="pt-BR" dirty="0" smtClean="0"/>
              <a:t>Modos de apresentação</a:t>
            </a:r>
          </a:p>
          <a:p>
            <a:pPr lvl="1"/>
            <a:r>
              <a:rPr lang="pt-BR" dirty="0" smtClean="0"/>
              <a:t>Baseadas em monitor</a:t>
            </a:r>
          </a:p>
          <a:p>
            <a:pPr lvl="1"/>
            <a:r>
              <a:rPr lang="pt-BR" dirty="0" err="1" smtClean="0"/>
              <a:t>Video</a:t>
            </a:r>
            <a:r>
              <a:rPr lang="pt-BR" dirty="0" smtClean="0"/>
              <a:t> </a:t>
            </a:r>
            <a:r>
              <a:rPr lang="pt-BR" dirty="0" err="1" smtClean="0"/>
              <a:t>see</a:t>
            </a:r>
            <a:r>
              <a:rPr lang="pt-BR" dirty="0" smtClean="0"/>
              <a:t> </a:t>
            </a:r>
            <a:r>
              <a:rPr lang="pt-BR" dirty="0" err="1" smtClean="0"/>
              <a:t>through</a:t>
            </a:r>
            <a:endParaRPr lang="pt-BR" dirty="0" smtClean="0"/>
          </a:p>
          <a:p>
            <a:pPr lvl="1"/>
            <a:r>
              <a:rPr lang="pt-BR" dirty="0" err="1" smtClean="0"/>
              <a:t>Optical</a:t>
            </a:r>
            <a:r>
              <a:rPr lang="pt-BR" dirty="0" smtClean="0"/>
              <a:t> </a:t>
            </a:r>
            <a:r>
              <a:rPr lang="pt-BR" dirty="0" err="1" smtClean="0"/>
              <a:t>see</a:t>
            </a:r>
            <a:r>
              <a:rPr lang="pt-BR" dirty="0" smtClean="0"/>
              <a:t> </a:t>
            </a:r>
            <a:r>
              <a:rPr lang="pt-BR" dirty="0" err="1" smtClean="0"/>
              <a:t>through</a:t>
            </a:r>
            <a:endParaRPr lang="pt-BR" dirty="0" smtClean="0"/>
          </a:p>
          <a:p>
            <a:r>
              <a:rPr lang="pt-BR" dirty="0" smtClean="0"/>
              <a:t>Bibliotecas: </a:t>
            </a:r>
            <a:r>
              <a:rPr lang="pt-BR" dirty="0" err="1" smtClean="0"/>
              <a:t>ARToolKit</a:t>
            </a:r>
            <a:endParaRPr lang="pt-BR" dirty="0"/>
          </a:p>
        </p:txBody>
      </p:sp>
      <p:pic>
        <p:nvPicPr>
          <p:cNvPr id="70659" name="Picture 3"/>
          <p:cNvPicPr>
            <a:picLocks noChangeAspect="1" noChangeArrowheads="1"/>
          </p:cNvPicPr>
          <p:nvPr/>
        </p:nvPicPr>
        <p:blipFill>
          <a:blip r:embed="rId3" cstate="print"/>
          <a:srcRect/>
          <a:stretch>
            <a:fillRect/>
          </a:stretch>
        </p:blipFill>
        <p:spPr bwMode="auto">
          <a:xfrm rot="20795805">
            <a:off x="543664" y="1910574"/>
            <a:ext cx="3304126" cy="3230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0658" name="Picture 2" descr="C:\Users\Victor\Desktop\RA\AR_miku.png"/>
          <p:cNvPicPr>
            <a:picLocks noChangeAspect="1" noChangeArrowheads="1"/>
          </p:cNvPicPr>
          <p:nvPr/>
        </p:nvPicPr>
        <p:blipFill>
          <a:blip r:embed="rId4" cstate="print"/>
          <a:srcRect/>
          <a:stretch>
            <a:fillRect/>
          </a:stretch>
        </p:blipFill>
        <p:spPr bwMode="auto">
          <a:xfrm rot="641634">
            <a:off x="3795752" y="1848730"/>
            <a:ext cx="4867275" cy="3638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anim calcmode="lin" valueType="num">
                                      <p:cBhvr>
                                        <p:cTn id="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0659"/>
                                        </p:tgtEl>
                                        <p:attrNameLst>
                                          <p:attrName>style.visibility</p:attrName>
                                        </p:attrNameLst>
                                      </p:cBhvr>
                                      <p:to>
                                        <p:strVal val="visible"/>
                                      </p:to>
                                    </p:set>
                                    <p:anim calcmode="lin" valueType="num">
                                      <p:cBhvr>
                                        <p:cTn id="14" dur="500" fill="hold"/>
                                        <p:tgtEl>
                                          <p:spTgt spid="70659"/>
                                        </p:tgtEl>
                                        <p:attrNameLst>
                                          <p:attrName>ppt_w</p:attrName>
                                        </p:attrNameLst>
                                      </p:cBhvr>
                                      <p:tavLst>
                                        <p:tav tm="0">
                                          <p:val>
                                            <p:fltVal val="0"/>
                                          </p:val>
                                        </p:tav>
                                        <p:tav tm="100000">
                                          <p:val>
                                            <p:strVal val="#ppt_w"/>
                                          </p:val>
                                        </p:tav>
                                      </p:tavLst>
                                    </p:anim>
                                    <p:anim calcmode="lin" valueType="num">
                                      <p:cBhvr>
                                        <p:cTn id="15" dur="500" fill="hold"/>
                                        <p:tgtEl>
                                          <p:spTgt spid="70659"/>
                                        </p:tgtEl>
                                        <p:attrNameLst>
                                          <p:attrName>ppt_h</p:attrName>
                                        </p:attrNameLst>
                                      </p:cBhvr>
                                      <p:tavLst>
                                        <p:tav tm="0">
                                          <p:val>
                                            <p:fltVal val="0"/>
                                          </p:val>
                                        </p:tav>
                                        <p:tav tm="100000">
                                          <p:val>
                                            <p:strVal val="#ppt_h"/>
                                          </p:val>
                                        </p:tav>
                                      </p:tavLst>
                                    </p:anim>
                                    <p:animEffect transition="in" filter="fade">
                                      <p:cBhvr>
                                        <p:cTn id="16" dur="500"/>
                                        <p:tgtEl>
                                          <p:spTgt spid="70659"/>
                                        </p:tgtEl>
                                      </p:cBhvr>
                                    </p:animEffect>
                                  </p:childTnLst>
                                </p:cTn>
                              </p:par>
                              <p:par>
                                <p:cTn id="17" presetID="53" presetClass="entr" presetSubtype="0" fill="hold" nodeType="withEffect">
                                  <p:stCondLst>
                                    <p:cond delay="0"/>
                                  </p:stCondLst>
                                  <p:childTnLst>
                                    <p:set>
                                      <p:cBhvr>
                                        <p:cTn id="18" dur="1" fill="hold">
                                          <p:stCondLst>
                                            <p:cond delay="0"/>
                                          </p:stCondLst>
                                        </p:cTn>
                                        <p:tgtEl>
                                          <p:spTgt spid="70658"/>
                                        </p:tgtEl>
                                        <p:attrNameLst>
                                          <p:attrName>style.visibility</p:attrName>
                                        </p:attrNameLst>
                                      </p:cBhvr>
                                      <p:to>
                                        <p:strVal val="visible"/>
                                      </p:to>
                                    </p:set>
                                    <p:anim calcmode="lin" valueType="num">
                                      <p:cBhvr>
                                        <p:cTn id="19" dur="500" fill="hold"/>
                                        <p:tgtEl>
                                          <p:spTgt spid="70658"/>
                                        </p:tgtEl>
                                        <p:attrNameLst>
                                          <p:attrName>ppt_w</p:attrName>
                                        </p:attrNameLst>
                                      </p:cBhvr>
                                      <p:tavLst>
                                        <p:tav tm="0">
                                          <p:val>
                                            <p:fltVal val="0"/>
                                          </p:val>
                                        </p:tav>
                                        <p:tav tm="100000">
                                          <p:val>
                                            <p:strVal val="#ppt_w"/>
                                          </p:val>
                                        </p:tav>
                                      </p:tavLst>
                                    </p:anim>
                                    <p:anim calcmode="lin" valueType="num">
                                      <p:cBhvr>
                                        <p:cTn id="20" dur="500" fill="hold"/>
                                        <p:tgtEl>
                                          <p:spTgt spid="70658"/>
                                        </p:tgtEl>
                                        <p:attrNameLst>
                                          <p:attrName>ppt_h</p:attrName>
                                        </p:attrNameLst>
                                      </p:cBhvr>
                                      <p:tavLst>
                                        <p:tav tm="0">
                                          <p:val>
                                            <p:fltVal val="0"/>
                                          </p:val>
                                        </p:tav>
                                        <p:tav tm="100000">
                                          <p:val>
                                            <p:strVal val="#ppt_h"/>
                                          </p:val>
                                        </p:tav>
                                      </p:tavLst>
                                    </p:anim>
                                    <p:animEffect transition="in" filter="fade">
                                      <p:cBhvr>
                                        <p:cTn id="21" dur="500"/>
                                        <p:tgtEl>
                                          <p:spTgt spid="7065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70659"/>
                                        </p:tgtEl>
                                        <p:attrNameLst>
                                          <p:attrName>ppt_w</p:attrName>
                                        </p:attrNameLst>
                                      </p:cBhvr>
                                      <p:tavLst>
                                        <p:tav tm="0">
                                          <p:val>
                                            <p:strVal val="ppt_w"/>
                                          </p:val>
                                        </p:tav>
                                        <p:tav tm="100000">
                                          <p:val>
                                            <p:fltVal val="0"/>
                                          </p:val>
                                        </p:tav>
                                      </p:tavLst>
                                    </p:anim>
                                    <p:anim calcmode="lin" valueType="num">
                                      <p:cBhvr>
                                        <p:cTn id="26" dur="500"/>
                                        <p:tgtEl>
                                          <p:spTgt spid="70659"/>
                                        </p:tgtEl>
                                        <p:attrNameLst>
                                          <p:attrName>ppt_h</p:attrName>
                                        </p:attrNameLst>
                                      </p:cBhvr>
                                      <p:tavLst>
                                        <p:tav tm="0">
                                          <p:val>
                                            <p:strVal val="ppt_h"/>
                                          </p:val>
                                        </p:tav>
                                        <p:tav tm="100000">
                                          <p:val>
                                            <p:fltVal val="0"/>
                                          </p:val>
                                        </p:tav>
                                      </p:tavLst>
                                    </p:anim>
                                    <p:animEffect transition="out" filter="fade">
                                      <p:cBhvr>
                                        <p:cTn id="27" dur="500"/>
                                        <p:tgtEl>
                                          <p:spTgt spid="70659"/>
                                        </p:tgtEl>
                                      </p:cBhvr>
                                    </p:animEffect>
                                    <p:set>
                                      <p:cBhvr>
                                        <p:cTn id="28" dur="1" fill="hold">
                                          <p:stCondLst>
                                            <p:cond delay="499"/>
                                          </p:stCondLst>
                                        </p:cTn>
                                        <p:tgtEl>
                                          <p:spTgt spid="70659"/>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70658"/>
                                        </p:tgtEl>
                                        <p:attrNameLst>
                                          <p:attrName>ppt_w</p:attrName>
                                        </p:attrNameLst>
                                      </p:cBhvr>
                                      <p:tavLst>
                                        <p:tav tm="0">
                                          <p:val>
                                            <p:strVal val="ppt_w"/>
                                          </p:val>
                                        </p:tav>
                                        <p:tav tm="100000">
                                          <p:val>
                                            <p:fltVal val="0"/>
                                          </p:val>
                                        </p:tav>
                                      </p:tavLst>
                                    </p:anim>
                                    <p:anim calcmode="lin" valueType="num">
                                      <p:cBhvr>
                                        <p:cTn id="31" dur="500"/>
                                        <p:tgtEl>
                                          <p:spTgt spid="70658"/>
                                        </p:tgtEl>
                                        <p:attrNameLst>
                                          <p:attrName>ppt_h</p:attrName>
                                        </p:attrNameLst>
                                      </p:cBhvr>
                                      <p:tavLst>
                                        <p:tav tm="0">
                                          <p:val>
                                            <p:strVal val="ppt_h"/>
                                          </p:val>
                                        </p:tav>
                                        <p:tav tm="100000">
                                          <p:val>
                                            <p:fltVal val="0"/>
                                          </p:val>
                                        </p:tav>
                                      </p:tavLst>
                                    </p:anim>
                                    <p:animEffect transition="out" filter="fade">
                                      <p:cBhvr>
                                        <p:cTn id="32" dur="500"/>
                                        <p:tgtEl>
                                          <p:spTgt spid="70658"/>
                                        </p:tgtEl>
                                      </p:cBhvr>
                                    </p:animEffect>
                                    <p:set>
                                      <p:cBhvr>
                                        <p:cTn id="33" dur="1" fill="hold">
                                          <p:stCondLst>
                                            <p:cond delay="499"/>
                                          </p:stCondLst>
                                        </p:cTn>
                                        <p:tgtEl>
                                          <p:spTgt spid="706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Tipos de RAP</a:t>
            </a:r>
            <a:endParaRPr lang="pt-BR" dirty="0"/>
          </a:p>
        </p:txBody>
      </p:sp>
      <p:sp>
        <p:nvSpPr>
          <p:cNvPr id="3" name="Espaço Reservado para Conteúdo 2"/>
          <p:cNvSpPr>
            <a:spLocks noGrp="1"/>
          </p:cNvSpPr>
          <p:nvPr>
            <p:ph idx="1"/>
          </p:nvPr>
        </p:nvSpPr>
        <p:spPr/>
        <p:txBody>
          <a:bodyPr>
            <a:normAutofit/>
          </a:bodyPr>
          <a:lstStyle/>
          <a:p>
            <a:r>
              <a:rPr lang="pt-BR" dirty="0" smtClean="0"/>
              <a:t>Anteparo</a:t>
            </a:r>
          </a:p>
          <a:p>
            <a:endParaRPr lang="pt-BR" dirty="0" smtClean="0"/>
          </a:p>
          <a:p>
            <a:r>
              <a:rPr lang="pt-BR" dirty="0" smtClean="0"/>
              <a:t>Projeção direta</a:t>
            </a:r>
          </a:p>
          <a:p>
            <a:pPr lvl="1"/>
            <a:r>
              <a:rPr lang="pt-BR" dirty="0" smtClean="0"/>
              <a:t>Único projetor</a:t>
            </a:r>
          </a:p>
          <a:p>
            <a:pPr lvl="1"/>
            <a:r>
              <a:rPr lang="pt-BR" dirty="0" smtClean="0"/>
              <a:t>Múltiplos projetores</a:t>
            </a:r>
            <a:endParaRPr lang="pt-BR" dirty="0"/>
          </a:p>
        </p:txBody>
      </p:sp>
      <p:pic>
        <p:nvPicPr>
          <p:cNvPr id="4098" name="Picture 2"/>
          <p:cNvPicPr>
            <a:picLocks noChangeAspect="1" noChangeArrowheads="1"/>
          </p:cNvPicPr>
          <p:nvPr/>
        </p:nvPicPr>
        <p:blipFill>
          <a:blip r:embed="rId3" cstate="print"/>
          <a:srcRect/>
          <a:stretch>
            <a:fillRect/>
          </a:stretch>
        </p:blipFill>
        <p:spPr bwMode="auto">
          <a:xfrm>
            <a:off x="4495800" y="4038600"/>
            <a:ext cx="421767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normAutofit/>
          </a:bodyPr>
          <a:lstStyle/>
          <a:p>
            <a:r>
              <a:rPr lang="pt-BR" dirty="0" smtClean="0"/>
              <a:t>Sombras</a:t>
            </a:r>
          </a:p>
          <a:p>
            <a:r>
              <a:rPr lang="pt-BR" dirty="0" smtClean="0"/>
              <a:t>Região de contorno</a:t>
            </a:r>
            <a:endParaRPr lang="pt-BR" dirty="0" smtClean="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2400" y="761999"/>
            <a:ext cx="5127186" cy="6015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normAutofit/>
          </a:bodyPr>
          <a:lstStyle/>
          <a:p>
            <a:r>
              <a:rPr lang="pt-BR" dirty="0" smtClean="0"/>
              <a:t>Correção de </a:t>
            </a:r>
          </a:p>
          <a:p>
            <a:pPr>
              <a:buNone/>
            </a:pPr>
            <a:r>
              <a:rPr lang="pt-BR" dirty="0" smtClean="0"/>
              <a:t>	</a:t>
            </a:r>
            <a:r>
              <a:rPr lang="pt-BR" dirty="0" smtClean="0"/>
              <a:t>defasagem da luz</a:t>
            </a:r>
          </a:p>
        </p:txBody>
      </p:sp>
      <p:pic>
        <p:nvPicPr>
          <p:cNvPr id="3074" name="Picture 2"/>
          <p:cNvPicPr>
            <a:picLocks noChangeAspect="1" noChangeArrowheads="1"/>
          </p:cNvPicPr>
          <p:nvPr/>
        </p:nvPicPr>
        <p:blipFill>
          <a:blip r:embed="rId3" cstate="print"/>
          <a:srcRect/>
          <a:stretch>
            <a:fillRect/>
          </a:stretch>
        </p:blipFill>
        <p:spPr bwMode="auto">
          <a:xfrm>
            <a:off x="4191000" y="914400"/>
            <a:ext cx="4724400" cy="5069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normAutofit/>
          </a:bodyPr>
          <a:lstStyle/>
          <a:p>
            <a:r>
              <a:rPr lang="pt-BR" dirty="0" smtClean="0"/>
              <a:t>Projeção inclinada</a:t>
            </a:r>
          </a:p>
          <a:p>
            <a:pPr lvl="1"/>
            <a:r>
              <a:rPr lang="pt-BR" dirty="0" err="1" smtClean="0"/>
              <a:t>Tracking</a:t>
            </a:r>
            <a:endParaRPr lang="pt-BR" dirty="0" smtClean="0"/>
          </a:p>
          <a:p>
            <a:pPr lvl="2"/>
            <a:r>
              <a:rPr lang="pt-BR" dirty="0" smtClean="0"/>
              <a:t>Sombra (diferença de imagem)</a:t>
            </a:r>
          </a:p>
          <a:p>
            <a:pPr lvl="2"/>
            <a:r>
              <a:rPr lang="pt-BR" dirty="0" err="1" smtClean="0"/>
              <a:t>Tracking</a:t>
            </a:r>
            <a:endParaRPr lang="pt-BR" dirty="0" smtClean="0"/>
          </a:p>
          <a:p>
            <a:pPr lvl="3"/>
            <a:r>
              <a:rPr lang="pt-BR" dirty="0" smtClean="0"/>
              <a:t>Marcadores</a:t>
            </a:r>
          </a:p>
          <a:p>
            <a:pPr lvl="3"/>
            <a:r>
              <a:rPr lang="pt-BR" dirty="0" smtClean="0"/>
              <a:t>Sem marcadores</a:t>
            </a:r>
            <a:endParaRPr lang="pt-BR" dirty="0"/>
          </a:p>
        </p:txBody>
      </p:sp>
      <p:pic>
        <p:nvPicPr>
          <p:cNvPr id="5" name="Imagem 4" descr="200px-Geom_zobrazeni_afinni.svg.png"/>
          <p:cNvPicPr>
            <a:picLocks noChangeAspect="1"/>
          </p:cNvPicPr>
          <p:nvPr/>
        </p:nvPicPr>
        <p:blipFill>
          <a:blip r:embed="rId3" cstate="print"/>
          <a:stretch>
            <a:fillRect/>
          </a:stretch>
        </p:blipFill>
        <p:spPr>
          <a:xfrm>
            <a:off x="4038600" y="3733800"/>
            <a:ext cx="4542692" cy="2362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normAutofit/>
          </a:bodyPr>
          <a:lstStyle/>
          <a:p>
            <a:r>
              <a:rPr lang="pt-BR" dirty="0" smtClean="0"/>
              <a:t>Projeção inclinada</a:t>
            </a:r>
          </a:p>
          <a:p>
            <a:pPr lvl="1"/>
            <a:r>
              <a:rPr lang="pt-BR" dirty="0" smtClean="0"/>
              <a:t>http://www.youtube.com/watch?v=</a:t>
            </a:r>
            <a:r>
              <a:rPr lang="pt-BR" dirty="0" err="1" smtClean="0"/>
              <a:t>liMcMmaewig&amp;feature</a:t>
            </a:r>
            <a:r>
              <a:rPr lang="pt-BR" dirty="0" smtClean="0"/>
              <a:t>=</a:t>
            </a:r>
            <a:r>
              <a:rPr lang="pt-BR" dirty="0" err="1" smtClean="0"/>
              <a:t>player_embedded</a:t>
            </a:r>
            <a:endParaRPr lang="pt-BR" dirty="0" smtClean="0"/>
          </a:p>
        </p:txBody>
      </p:sp>
      <p:pic>
        <p:nvPicPr>
          <p:cNvPr id="5125" name="Picture 5"/>
          <p:cNvPicPr>
            <a:picLocks noChangeAspect="1" noChangeArrowheads="1"/>
          </p:cNvPicPr>
          <p:nvPr/>
        </p:nvPicPr>
        <p:blipFill>
          <a:blip r:embed="rId3" cstate="print"/>
          <a:srcRect/>
          <a:stretch>
            <a:fillRect/>
          </a:stretch>
        </p:blipFill>
        <p:spPr bwMode="auto">
          <a:xfrm>
            <a:off x="2362200" y="3733800"/>
            <a:ext cx="4233382"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a:bodyPr>
          <a:lstStyle/>
          <a:p>
            <a:r>
              <a:rPr lang="pt-BR" dirty="0" smtClean="0"/>
              <a:t>Software</a:t>
            </a:r>
          </a:p>
          <a:p>
            <a:pPr lvl="1"/>
            <a:r>
              <a:rPr lang="pt-BR" dirty="0" err="1" smtClean="0"/>
              <a:t>Artoolkit</a:t>
            </a:r>
            <a:r>
              <a:rPr lang="pt-BR" dirty="0" smtClean="0"/>
              <a:t> (RA com marcadores)</a:t>
            </a:r>
          </a:p>
          <a:p>
            <a:pPr lvl="1"/>
            <a:r>
              <a:rPr lang="pt-BR" dirty="0" err="1" smtClean="0"/>
              <a:t>OpenCV</a:t>
            </a:r>
            <a:r>
              <a:rPr lang="pt-BR" dirty="0" smtClean="0"/>
              <a:t> (Visão sem marcadores)</a:t>
            </a:r>
            <a:endParaRPr lang="pt-BR" dirty="0" smtClean="0"/>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Roteiro</a:t>
            </a:r>
            <a:endParaRPr lang="pt-BR" dirty="0"/>
          </a:p>
        </p:txBody>
      </p:sp>
      <p:sp>
        <p:nvSpPr>
          <p:cNvPr id="3" name="Espaço Reservado para Conteúdo 2"/>
          <p:cNvSpPr>
            <a:spLocks noGrp="1"/>
          </p:cNvSpPr>
          <p:nvPr>
            <p:ph idx="1"/>
          </p:nvPr>
        </p:nvSpPr>
        <p:spPr/>
        <p:txBody>
          <a:bodyPr/>
          <a:lstStyle/>
          <a:p>
            <a:r>
              <a:rPr lang="pt-BR" dirty="0" smtClean="0"/>
              <a:t>Apresentação</a:t>
            </a:r>
          </a:p>
          <a:p>
            <a:pPr lvl="1"/>
            <a:r>
              <a:rPr lang="pt-BR" dirty="0" smtClean="0"/>
              <a:t>Motivação e benefícios</a:t>
            </a:r>
          </a:p>
          <a:p>
            <a:pPr lvl="1"/>
            <a:r>
              <a:rPr lang="pt-BR" dirty="0" smtClean="0"/>
              <a:t>Histórico</a:t>
            </a:r>
          </a:p>
          <a:p>
            <a:pPr lvl="1"/>
            <a:r>
              <a:rPr lang="pt-BR" dirty="0" smtClean="0"/>
              <a:t>Elementos básicos</a:t>
            </a:r>
          </a:p>
          <a:p>
            <a:pPr lvl="1"/>
            <a:r>
              <a:rPr lang="pt-BR" dirty="0" smtClean="0"/>
              <a:t>Funcionamento</a:t>
            </a:r>
            <a:endParaRPr lang="pt-BR" dirty="0"/>
          </a:p>
          <a:p>
            <a:r>
              <a:rPr lang="pt-BR" dirty="0" smtClean="0"/>
              <a:t>Aplicações</a:t>
            </a:r>
          </a:p>
          <a:p>
            <a:pPr lvl="1"/>
            <a:r>
              <a:rPr lang="pt-BR" dirty="0" smtClean="0"/>
              <a:t>Marketing</a:t>
            </a:r>
          </a:p>
          <a:p>
            <a:pPr lvl="1"/>
            <a:r>
              <a:rPr lang="pt-BR" dirty="0" smtClean="0"/>
              <a:t>Entretenimento</a:t>
            </a:r>
          </a:p>
          <a:p>
            <a:pPr lvl="1"/>
            <a:r>
              <a:rPr lang="pt-BR" dirty="0" smtClean="0"/>
              <a:t>Medicina</a:t>
            </a:r>
            <a:endParaRPr lang="pt-B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Aplicações</a:t>
            </a:r>
            <a:endParaRPr lang="pt-BR" dirty="0"/>
          </a:p>
        </p:txBody>
      </p:sp>
      <p:sp>
        <p:nvSpPr>
          <p:cNvPr id="7" name="Content Placeholder 6"/>
          <p:cNvSpPr>
            <a:spLocks noGrp="1"/>
          </p:cNvSpPr>
          <p:nvPr>
            <p:ph idx="1"/>
          </p:nvPr>
        </p:nvSpPr>
        <p:spPr/>
        <p:txBody>
          <a:bodyPr/>
          <a:lstStyle/>
          <a:p>
            <a:r>
              <a:rPr lang="pt-BR" dirty="0" smtClean="0"/>
              <a:t>RAP no Shopping</a:t>
            </a:r>
          </a:p>
          <a:p>
            <a:pPr lvl="1"/>
            <a:r>
              <a:rPr lang="pt-BR" dirty="0" smtClean="0"/>
              <a:t>Entretenimento</a:t>
            </a:r>
          </a:p>
          <a:p>
            <a:pPr lvl="1"/>
            <a:r>
              <a:rPr lang="pt-BR" dirty="0" smtClean="0"/>
              <a:t>No corredor de um shopping nos EUA.</a:t>
            </a:r>
          </a:p>
          <a:p>
            <a:pPr lvl="1"/>
            <a:r>
              <a:rPr lang="pt-BR" dirty="0" smtClean="0"/>
              <a:t>Simples jogo</a:t>
            </a:r>
          </a:p>
          <a:p>
            <a:pPr lvl="1"/>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Aplicações</a:t>
            </a:r>
            <a:endParaRPr lang="pt-BR" dirty="0"/>
          </a:p>
        </p:txBody>
      </p:sp>
      <p:sp>
        <p:nvSpPr>
          <p:cNvPr id="3" name="Content Placeholder 2"/>
          <p:cNvSpPr>
            <a:spLocks noGrp="1"/>
          </p:cNvSpPr>
          <p:nvPr>
            <p:ph idx="1"/>
          </p:nvPr>
        </p:nvSpPr>
        <p:spPr/>
        <p:txBody>
          <a:bodyPr/>
          <a:lstStyle/>
          <a:p>
            <a:r>
              <a:rPr lang="pt-BR" dirty="0" smtClean="0"/>
              <a:t>Projeção Interativa em Carros</a:t>
            </a:r>
          </a:p>
          <a:p>
            <a:pPr lvl="1"/>
            <a:r>
              <a:rPr lang="pt-BR" dirty="0" smtClean="0"/>
              <a:t>Marketing</a:t>
            </a:r>
          </a:p>
          <a:p>
            <a:pPr lvl="1"/>
            <a:r>
              <a:rPr lang="pt-BR" dirty="0" smtClean="0"/>
              <a:t>Feito por uma empresa de Marketing dos EUA</a:t>
            </a:r>
          </a:p>
          <a:p>
            <a:pPr lvl="1"/>
            <a:r>
              <a:rPr lang="pt-BR" dirty="0" smtClean="0"/>
              <a:t>Feito com tecnologias </a:t>
            </a:r>
            <a:r>
              <a:rPr dirty="0" smtClean="0"/>
              <a:t>MultiSell</a:t>
            </a:r>
            <a:endParaRPr lang="pt-BR" b="1" dirty="0" smtClean="0"/>
          </a:p>
          <a:p>
            <a:pPr lvl="2"/>
            <a:r>
              <a:rPr dirty="0" smtClean="0"/>
              <a:t>MultiFX WALL </a:t>
            </a:r>
            <a:r>
              <a:rPr lang="pt-BR" dirty="0" smtClean="0"/>
              <a:t>com</a:t>
            </a:r>
            <a:r>
              <a:rPr dirty="0" smtClean="0"/>
              <a:t> MultiMapping CAR</a:t>
            </a:r>
            <a:endParaRPr lang="pt-BR" dirty="0" smtClean="0"/>
          </a:p>
        </p:txBody>
      </p:sp>
      <p:pic>
        <p:nvPicPr>
          <p:cNvPr id="4" name="Picture 3" descr="Imagem1.png"/>
          <p:cNvPicPr>
            <a:picLocks noChangeAspect="1"/>
          </p:cNvPicPr>
          <p:nvPr/>
        </p:nvPicPr>
        <p:blipFill>
          <a:blip r:embed="rId3" cstate="print"/>
          <a:stretch>
            <a:fillRect/>
          </a:stretch>
        </p:blipFill>
        <p:spPr>
          <a:xfrm>
            <a:off x="2743200" y="5029200"/>
            <a:ext cx="2717460" cy="6222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Aplicações</a:t>
            </a:r>
            <a:endParaRPr lang="pt-BR" dirty="0"/>
          </a:p>
        </p:txBody>
      </p:sp>
      <p:sp>
        <p:nvSpPr>
          <p:cNvPr id="3" name="Content Placeholder 2"/>
          <p:cNvSpPr>
            <a:spLocks noGrp="1"/>
          </p:cNvSpPr>
          <p:nvPr>
            <p:ph idx="1"/>
          </p:nvPr>
        </p:nvSpPr>
        <p:spPr/>
        <p:txBody>
          <a:bodyPr>
            <a:normAutofit/>
          </a:bodyPr>
          <a:lstStyle/>
          <a:p>
            <a:r>
              <a:rPr dirty="0" smtClean="0"/>
              <a:t>Funky Forest</a:t>
            </a:r>
            <a:endParaRPr lang="pt-BR" dirty="0" smtClean="0"/>
          </a:p>
          <a:p>
            <a:pPr lvl="1"/>
            <a:r>
              <a:rPr lang="pt-BR" dirty="0" smtClean="0"/>
              <a:t>Entretenimento e Educação</a:t>
            </a:r>
          </a:p>
          <a:p>
            <a:pPr lvl="1"/>
            <a:r>
              <a:rPr lang="pt-BR" dirty="0" smtClean="0"/>
              <a:t>Estreou no Festival </a:t>
            </a:r>
            <a:r>
              <a:rPr lang="pt-BR" dirty="0" err="1" smtClean="0"/>
              <a:t>Cinekid</a:t>
            </a:r>
            <a:r>
              <a:rPr lang="pt-BR" dirty="0" smtClean="0"/>
              <a:t> 2007</a:t>
            </a:r>
          </a:p>
          <a:p>
            <a:pPr lvl="1"/>
            <a:r>
              <a:rPr lang="pt-BR" dirty="0" smtClean="0"/>
              <a:t>Ecossistema Interativo</a:t>
            </a:r>
          </a:p>
          <a:p>
            <a:pPr lvl="1"/>
            <a:r>
              <a:rPr lang="pt-BR" dirty="0" smtClean="0"/>
              <a:t>Feito com </a:t>
            </a:r>
            <a:r>
              <a:rPr dirty="0" smtClean="0"/>
              <a:t>openFrameworks</a:t>
            </a:r>
          </a:p>
          <a:p>
            <a:pPr lvl="2"/>
            <a:r>
              <a:rPr lang="pt-BR" dirty="0" smtClean="0"/>
              <a:t>Toolkit </a:t>
            </a:r>
            <a:r>
              <a:rPr dirty="0" smtClean="0"/>
              <a:t>open source C++</a:t>
            </a:r>
          </a:p>
          <a:p>
            <a:pPr lvl="2"/>
            <a:endParaRPr lang="pt-BR" dirty="0"/>
          </a:p>
        </p:txBody>
      </p:sp>
      <p:pic>
        <p:nvPicPr>
          <p:cNvPr id="6" name="Picture 5" descr="Imagem4.png"/>
          <p:cNvPicPr>
            <a:picLocks noChangeAspect="1"/>
          </p:cNvPicPr>
          <p:nvPr/>
        </p:nvPicPr>
        <p:blipFill>
          <a:blip r:embed="rId3" cstate="print"/>
          <a:stretch>
            <a:fillRect/>
          </a:stretch>
        </p:blipFill>
        <p:spPr>
          <a:xfrm>
            <a:off x="5334000" y="3886200"/>
            <a:ext cx="1536508" cy="83809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Aplicações</a:t>
            </a:r>
            <a:endParaRPr lang="pt-BR" dirty="0"/>
          </a:p>
        </p:txBody>
      </p:sp>
      <p:sp>
        <p:nvSpPr>
          <p:cNvPr id="5" name="Content Placeholder 4"/>
          <p:cNvSpPr>
            <a:spLocks noGrp="1"/>
          </p:cNvSpPr>
          <p:nvPr>
            <p:ph idx="1"/>
          </p:nvPr>
        </p:nvSpPr>
        <p:spPr/>
        <p:txBody>
          <a:bodyPr/>
          <a:lstStyle/>
          <a:p>
            <a:r>
              <a:rPr lang="en-US" dirty="0" err="1" smtClean="0"/>
              <a:t>Ferramentas</a:t>
            </a:r>
            <a:r>
              <a:rPr lang="en-US" dirty="0" smtClean="0"/>
              <a:t> </a:t>
            </a:r>
            <a:r>
              <a:rPr lang="en-US" dirty="0" err="1" smtClean="0"/>
              <a:t>para</a:t>
            </a:r>
            <a:r>
              <a:rPr lang="en-US" dirty="0" smtClean="0"/>
              <a:t> </a:t>
            </a:r>
            <a:r>
              <a:rPr lang="en-US" dirty="0" err="1" smtClean="0"/>
              <a:t>realidade</a:t>
            </a:r>
            <a:r>
              <a:rPr lang="en-US" dirty="0" smtClean="0"/>
              <a:t> </a:t>
            </a:r>
            <a:r>
              <a:rPr lang="en-US" dirty="0" err="1" smtClean="0"/>
              <a:t>aumentada</a:t>
            </a:r>
            <a:r>
              <a:rPr lang="en-US" dirty="0" smtClean="0"/>
              <a:t> </a:t>
            </a:r>
            <a:r>
              <a:rPr lang="en-US" dirty="0" err="1" smtClean="0"/>
              <a:t>espacial</a:t>
            </a:r>
            <a:endParaRPr lang="en-US" dirty="0" smtClean="0"/>
          </a:p>
          <a:p>
            <a:pPr lvl="1"/>
            <a:r>
              <a:rPr lang="pt-BR" dirty="0" smtClean="0"/>
              <a:t>Utiliza sensores.</a:t>
            </a:r>
          </a:p>
          <a:p>
            <a:pPr lvl="1"/>
            <a:r>
              <a:rPr lang="pt-BR" dirty="0" smtClean="0"/>
              <a:t>Vários projetores.</a:t>
            </a:r>
          </a:p>
          <a:p>
            <a:pPr lvl="1"/>
            <a:r>
              <a:rPr lang="pt-BR" dirty="0" smtClean="0"/>
              <a:t>Objetos 3D.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Ferramentas</a:t>
            </a:r>
            <a:r>
              <a:rPr lang="en-US" dirty="0" smtClean="0"/>
              <a:t> </a:t>
            </a:r>
            <a:r>
              <a:rPr lang="en-US" dirty="0" err="1" smtClean="0"/>
              <a:t>para</a:t>
            </a:r>
            <a:r>
              <a:rPr lang="en-US" dirty="0" smtClean="0"/>
              <a:t> </a:t>
            </a:r>
            <a:r>
              <a:rPr lang="en-US" dirty="0" err="1" smtClean="0"/>
              <a:t>realidade</a:t>
            </a:r>
            <a:r>
              <a:rPr lang="en-US" dirty="0" smtClean="0"/>
              <a:t> </a:t>
            </a:r>
            <a:r>
              <a:rPr lang="en-US" dirty="0" err="1" smtClean="0"/>
              <a:t>aumentada</a:t>
            </a:r>
            <a:r>
              <a:rPr lang="en-US" dirty="0" smtClean="0"/>
              <a:t> </a:t>
            </a:r>
            <a:r>
              <a:rPr lang="en-US" dirty="0" err="1" smtClean="0"/>
              <a:t>espacial</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hlinkClick r:id="rId3"/>
              </a:rPr>
              <a:t>http://www.youtube.com/watch?v=67pzdxhRbrM&amp;feature=player_embedded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Aplicações</a:t>
            </a:r>
            <a:endParaRPr lang="en-US" dirty="0"/>
          </a:p>
        </p:txBody>
      </p:sp>
      <p:sp>
        <p:nvSpPr>
          <p:cNvPr id="3" name="Content Placeholder 2"/>
          <p:cNvSpPr>
            <a:spLocks noGrp="1"/>
          </p:cNvSpPr>
          <p:nvPr>
            <p:ph idx="1"/>
          </p:nvPr>
        </p:nvSpPr>
        <p:spPr/>
        <p:txBody>
          <a:bodyPr/>
          <a:lstStyle/>
          <a:p>
            <a:r>
              <a:rPr lang="pt-BR" dirty="0" smtClean="0"/>
              <a:t>VeinViewer</a:t>
            </a:r>
          </a:p>
          <a:p>
            <a:pPr lvl="1"/>
            <a:r>
              <a:rPr lang="pt-BR" dirty="0" smtClean="0"/>
              <a:t>Considerada a melhor invenção do ano de 2004 pela revista Time Magazine</a:t>
            </a:r>
          </a:p>
          <a:p>
            <a:pPr lvl="1"/>
            <a:r>
              <a:rPr lang="pt-BR" dirty="0" smtClean="0"/>
              <a:t>Utiliza-se do projetor para mostrar em tempo real a vasculatura do paciente</a:t>
            </a:r>
          </a:p>
          <a:p>
            <a:pPr lvl="1"/>
            <a:endParaRPr lang="en-US" dirty="0"/>
          </a:p>
        </p:txBody>
      </p:sp>
      <p:pic>
        <p:nvPicPr>
          <p:cNvPr id="4" name="Picture 3" descr="topbar_home.gif"/>
          <p:cNvPicPr>
            <a:picLocks noChangeAspect="1"/>
          </p:cNvPicPr>
          <p:nvPr/>
        </p:nvPicPr>
        <p:blipFill>
          <a:blip r:embed="rId3" cstate="print"/>
          <a:srcRect r="68000"/>
          <a:stretch>
            <a:fillRect/>
          </a:stretch>
        </p:blipFill>
        <p:spPr>
          <a:xfrm>
            <a:off x="4267200" y="4343400"/>
            <a:ext cx="2286000" cy="9048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Aplicações</a:t>
            </a:r>
            <a:endParaRPr lang="en-US" dirty="0"/>
          </a:p>
        </p:txBody>
      </p:sp>
      <p:sp>
        <p:nvSpPr>
          <p:cNvPr id="3" name="Content Placeholder 2"/>
          <p:cNvSpPr>
            <a:spLocks noGrp="1"/>
          </p:cNvSpPr>
          <p:nvPr>
            <p:ph idx="1"/>
          </p:nvPr>
        </p:nvSpPr>
        <p:spPr/>
        <p:txBody>
          <a:bodyPr/>
          <a:lstStyle/>
          <a:p>
            <a:r>
              <a:rPr lang="pt-BR" dirty="0" smtClean="0"/>
              <a:t>Projeção Interativa de um Campo de Futebol</a:t>
            </a:r>
          </a:p>
          <a:p>
            <a:pPr lvl="1"/>
            <a:r>
              <a:rPr lang="pt-BR" dirty="0" smtClean="0"/>
              <a:t>Entretenimento</a:t>
            </a:r>
          </a:p>
          <a:p>
            <a:pPr lvl="1"/>
            <a:r>
              <a:rPr lang="pt-BR" dirty="0" smtClean="0"/>
              <a:t>Utiliza-se de uma câmera e um projetor</a:t>
            </a:r>
          </a:p>
          <a:p>
            <a:pPr lvl="1"/>
            <a:r>
              <a:rPr lang="pt-BR" dirty="0" smtClean="0"/>
              <a:t>Simples iteração com usuário</a:t>
            </a:r>
          </a:p>
          <a:p>
            <a:pPr lvl="1"/>
            <a:endParaRPr lang="pt-BR" dirty="0" smtClean="0"/>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Aplicações</a:t>
            </a:r>
            <a:endParaRPr lang="en-US" dirty="0"/>
          </a:p>
        </p:txBody>
      </p:sp>
      <p:sp>
        <p:nvSpPr>
          <p:cNvPr id="3" name="Content Placeholder 2"/>
          <p:cNvSpPr>
            <a:spLocks noGrp="1"/>
          </p:cNvSpPr>
          <p:nvPr>
            <p:ph idx="1"/>
          </p:nvPr>
        </p:nvSpPr>
        <p:spPr/>
        <p:txBody>
          <a:bodyPr/>
          <a:lstStyle/>
          <a:p>
            <a:r>
              <a:rPr lang="pt-BR" dirty="0" smtClean="0"/>
              <a:t>Escalada Interativa (</a:t>
            </a:r>
            <a:r>
              <a:rPr lang="pt-BR" dirty="0" err="1" smtClean="0"/>
              <a:t>iOO</a:t>
            </a:r>
            <a:r>
              <a:rPr lang="pt-BR" dirty="0" smtClean="0"/>
              <a:t> </a:t>
            </a:r>
            <a:r>
              <a:rPr lang="pt-BR" dirty="0" err="1" smtClean="0"/>
              <a:t>Climb</a:t>
            </a:r>
            <a:r>
              <a:rPr lang="pt-BR" dirty="0" smtClean="0"/>
              <a:t>)</a:t>
            </a:r>
          </a:p>
          <a:p>
            <a:pPr lvl="1"/>
            <a:r>
              <a:rPr lang="pt-BR" dirty="0" smtClean="0"/>
              <a:t>http://www.youtube.com/watch?v=kg2uRGf_04g&amp;</a:t>
            </a:r>
            <a:r>
              <a:rPr lang="pt-BR" dirty="0" err="1" smtClean="0"/>
              <a:t>feature</a:t>
            </a:r>
            <a:r>
              <a:rPr lang="pt-BR" dirty="0" smtClean="0"/>
              <a:t>=</a:t>
            </a:r>
            <a:r>
              <a:rPr lang="pt-BR" dirty="0" err="1" smtClean="0"/>
              <a:t>player_embedded</a:t>
            </a:r>
            <a:endParaRPr lang="pt-BR" dirty="0" smtClean="0"/>
          </a:p>
          <a:p>
            <a:pPr lvl="1"/>
            <a:endParaRPr lang="pt-BR" dirty="0" smtClean="0"/>
          </a:p>
          <a:p>
            <a:pPr lvl="1"/>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362200" y="3657600"/>
            <a:ext cx="3624262" cy="2907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Referências</a:t>
            </a:r>
            <a:endParaRPr lang="pt-BR" dirty="0"/>
          </a:p>
        </p:txBody>
      </p:sp>
      <p:sp>
        <p:nvSpPr>
          <p:cNvPr id="3" name="Espaço Reservado para Conteúdo 2"/>
          <p:cNvSpPr>
            <a:spLocks noGrp="1"/>
          </p:cNvSpPr>
          <p:nvPr>
            <p:ph idx="1"/>
          </p:nvPr>
        </p:nvSpPr>
        <p:spPr/>
        <p:txBody>
          <a:bodyPr>
            <a:normAutofit/>
          </a:bodyPr>
          <a:lstStyle/>
          <a:p>
            <a:r>
              <a:rPr lang="pt-BR" dirty="0" smtClean="0">
                <a:hlinkClick r:id="rId3"/>
              </a:rPr>
              <a:t>ISMAR09 </a:t>
            </a:r>
            <a:r>
              <a:rPr lang="pt-BR" dirty="0" smtClean="0">
                <a:hlinkClick r:id="rId3"/>
              </a:rPr>
              <a:t>HMD </a:t>
            </a:r>
            <a:r>
              <a:rPr lang="pt-BR" dirty="0" err="1" smtClean="0">
                <a:hlinkClick r:id="rId3"/>
              </a:rPr>
              <a:t>Review</a:t>
            </a:r>
            <a:endParaRPr lang="pt-BR" dirty="0" smtClean="0"/>
          </a:p>
          <a:p>
            <a:r>
              <a:rPr lang="en-US" dirty="0" smtClean="0">
                <a:hlinkClick r:id="rId4"/>
              </a:rPr>
              <a:t>Augmented Reality: The Same Old?</a:t>
            </a:r>
            <a:endParaRPr lang="pt-BR" dirty="0" smtClean="0"/>
          </a:p>
          <a:p>
            <a:r>
              <a:rPr lang="en-US" dirty="0" smtClean="0">
                <a:hlinkClick r:id="rId5"/>
              </a:rPr>
              <a:t>An Augmented Reality Laser Projector using Marker-less Tracking</a:t>
            </a:r>
            <a:endParaRPr lang="pt-BR" dirty="0" smtClean="0"/>
          </a:p>
          <a:p>
            <a:r>
              <a:rPr lang="pt-BR" dirty="0" err="1" smtClean="0">
                <a:hlinkClick r:id="rId6"/>
              </a:rPr>
              <a:t>Rivaliry</a:t>
            </a:r>
            <a:r>
              <a:rPr lang="pt-BR" dirty="0" smtClean="0">
                <a:hlinkClick r:id="rId6"/>
              </a:rPr>
              <a:t> </a:t>
            </a:r>
            <a:r>
              <a:rPr lang="pt-BR" dirty="0" err="1" smtClean="0">
                <a:hlinkClick r:id="rId6"/>
              </a:rPr>
              <a:t>and</a:t>
            </a:r>
            <a:r>
              <a:rPr lang="pt-BR" dirty="0" smtClean="0">
                <a:hlinkClick r:id="rId6"/>
              </a:rPr>
              <a:t> </a:t>
            </a:r>
            <a:r>
              <a:rPr lang="pt-BR" dirty="0" err="1" smtClean="0">
                <a:hlinkClick r:id="rId6"/>
              </a:rPr>
              <a:t>Interference</a:t>
            </a:r>
            <a:r>
              <a:rPr lang="pt-BR" dirty="0" smtClean="0">
                <a:hlinkClick r:id="rId6"/>
              </a:rPr>
              <a:t> </a:t>
            </a:r>
            <a:r>
              <a:rPr lang="pt-BR" dirty="0" err="1" smtClean="0">
                <a:hlinkClick r:id="rId6"/>
              </a:rPr>
              <a:t>with</a:t>
            </a:r>
            <a:r>
              <a:rPr lang="pt-BR" dirty="0" smtClean="0">
                <a:hlinkClick r:id="rId6"/>
              </a:rPr>
              <a:t> a HMD</a:t>
            </a:r>
            <a:endParaRPr lang="pt-BR" dirty="0" smtClean="0"/>
          </a:p>
          <a:p>
            <a:r>
              <a:rPr lang="en-US" dirty="0" smtClean="0">
                <a:hlinkClick r:id="rId7"/>
              </a:rPr>
              <a:t>Using Laser Projectors for Augmented </a:t>
            </a:r>
            <a:r>
              <a:rPr lang="en-US" dirty="0" smtClean="0">
                <a:hlinkClick r:id="rId7"/>
              </a:rPr>
              <a:t>Reality</a:t>
            </a:r>
            <a:endParaRPr lang="en-US" dirty="0" smtClean="0"/>
          </a:p>
          <a:p>
            <a:r>
              <a:rPr lang="en-US" u="sng" dirty="0" smtClean="0">
                <a:solidFill>
                  <a:schemeClr val="accent2">
                    <a:lumMod val="60000"/>
                    <a:lumOff val="40000"/>
                  </a:schemeClr>
                </a:solidFill>
              </a:rPr>
              <a:t>http://ltodi.est.ips.pt/jbraz/ficheiros/Olhares.ppt</a:t>
            </a:r>
            <a:r>
              <a:rPr lang="en-US" b="1" dirty="0" smtClean="0"/>
              <a:t/>
            </a:r>
            <a:br>
              <a:rPr lang="en-US" b="1" dirty="0" smtClean="0"/>
            </a:br>
            <a:endParaRPr lang="pt-BR" dirty="0" smtClean="0"/>
          </a:p>
          <a:p>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Motivação: HMD</a:t>
            </a:r>
            <a:endParaRPr lang="pt-BR" dirty="0"/>
          </a:p>
        </p:txBody>
      </p:sp>
      <p:sp>
        <p:nvSpPr>
          <p:cNvPr id="3" name="Espaço Reservado para Conteúdo 2"/>
          <p:cNvSpPr>
            <a:spLocks noGrp="1"/>
          </p:cNvSpPr>
          <p:nvPr>
            <p:ph idx="1"/>
          </p:nvPr>
        </p:nvSpPr>
        <p:spPr/>
        <p:txBody>
          <a:bodyPr/>
          <a:lstStyle/>
          <a:p>
            <a:r>
              <a:rPr lang="pt-BR" dirty="0" smtClean="0"/>
              <a:t>HMD – </a:t>
            </a:r>
            <a:r>
              <a:rPr lang="pt-BR" dirty="0" err="1" smtClean="0"/>
              <a:t>Head</a:t>
            </a:r>
            <a:r>
              <a:rPr lang="pt-BR" dirty="0" smtClean="0"/>
              <a:t> </a:t>
            </a:r>
            <a:r>
              <a:rPr lang="pt-BR" dirty="0" err="1" smtClean="0"/>
              <a:t>mounted</a:t>
            </a:r>
            <a:r>
              <a:rPr lang="pt-BR" dirty="0" smtClean="0"/>
              <a:t> display</a:t>
            </a:r>
            <a:endParaRPr lang="pt-BR" i="1" dirty="0" smtClean="0"/>
          </a:p>
          <a:p>
            <a:pPr lvl="1"/>
            <a:r>
              <a:rPr lang="pt-BR" dirty="0" smtClean="0"/>
              <a:t>Display de alta definição “com as mãos livres”</a:t>
            </a:r>
          </a:p>
          <a:p>
            <a:pPr lvl="1"/>
            <a:r>
              <a:rPr lang="pt-BR" dirty="0" smtClean="0"/>
              <a:t>Uso na industria</a:t>
            </a:r>
          </a:p>
        </p:txBody>
      </p:sp>
      <p:pic>
        <p:nvPicPr>
          <p:cNvPr id="13316" name="Picture 4" descr="http://i.imagehost.org/0630/f-35-hmd.jpg"/>
          <p:cNvPicPr>
            <a:picLocks noChangeAspect="1" noChangeArrowheads="1"/>
          </p:cNvPicPr>
          <p:nvPr/>
        </p:nvPicPr>
        <p:blipFill>
          <a:blip r:embed="rId3" cstate="print"/>
          <a:srcRect/>
          <a:stretch>
            <a:fillRect/>
          </a:stretch>
        </p:blipFill>
        <p:spPr bwMode="auto">
          <a:xfrm>
            <a:off x="1371600" y="3733800"/>
            <a:ext cx="2072640"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8" name="Picture 6" descr="http://parkservice.linus.oxi.net/indigofolder/visualcues/HMD"/>
          <p:cNvPicPr>
            <a:picLocks noChangeAspect="1" noChangeArrowheads="1"/>
          </p:cNvPicPr>
          <p:nvPr/>
        </p:nvPicPr>
        <p:blipFill>
          <a:blip r:embed="rId4" cstate="print"/>
          <a:srcRect t="2899"/>
          <a:stretch>
            <a:fillRect/>
          </a:stretch>
        </p:blipFill>
        <p:spPr bwMode="auto">
          <a:xfrm>
            <a:off x="4419600" y="3657600"/>
            <a:ext cx="3505200" cy="2552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Motivação: HMD</a:t>
            </a:r>
            <a:endParaRPr lang="pt-BR" dirty="0"/>
          </a:p>
        </p:txBody>
      </p:sp>
      <p:sp>
        <p:nvSpPr>
          <p:cNvPr id="6" name="Espaço Reservado para Texto 5"/>
          <p:cNvSpPr>
            <a:spLocks noGrp="1"/>
          </p:cNvSpPr>
          <p:nvPr>
            <p:ph type="body" idx="1"/>
          </p:nvPr>
        </p:nvSpPr>
        <p:spPr/>
        <p:txBody>
          <a:bodyPr/>
          <a:lstStyle/>
          <a:p>
            <a:r>
              <a:rPr lang="pt-BR" dirty="0" smtClean="0"/>
              <a:t>Binocular Opaco</a:t>
            </a:r>
          </a:p>
        </p:txBody>
      </p:sp>
      <p:sp>
        <p:nvSpPr>
          <p:cNvPr id="7" name="Espaço Reservado para Texto 6"/>
          <p:cNvSpPr>
            <a:spLocks noGrp="1"/>
          </p:cNvSpPr>
          <p:nvPr>
            <p:ph type="body" sz="half" idx="3"/>
          </p:nvPr>
        </p:nvSpPr>
        <p:spPr/>
        <p:txBody>
          <a:bodyPr/>
          <a:lstStyle/>
          <a:p>
            <a:r>
              <a:rPr lang="pt-BR" dirty="0" smtClean="0"/>
              <a:t>Monocular Transparente</a:t>
            </a:r>
          </a:p>
        </p:txBody>
      </p:sp>
      <p:sp>
        <p:nvSpPr>
          <p:cNvPr id="3" name="Espaço Reservado para Conteúdo 2"/>
          <p:cNvSpPr>
            <a:spLocks noGrp="1"/>
          </p:cNvSpPr>
          <p:nvPr>
            <p:ph sz="quarter" idx="2"/>
          </p:nvPr>
        </p:nvSpPr>
        <p:spPr/>
        <p:txBody>
          <a:bodyPr/>
          <a:lstStyle/>
          <a:p>
            <a:r>
              <a:rPr lang="pt-BR" dirty="0" smtClean="0"/>
              <a:t>Necessidade de imersão</a:t>
            </a:r>
          </a:p>
          <a:p>
            <a:r>
              <a:rPr lang="pt-BR" dirty="0" smtClean="0"/>
              <a:t>Realidade virtual</a:t>
            </a:r>
          </a:p>
        </p:txBody>
      </p:sp>
      <p:sp>
        <p:nvSpPr>
          <p:cNvPr id="8" name="Espaço Reservado para Conteúdo 7"/>
          <p:cNvSpPr>
            <a:spLocks noGrp="1"/>
          </p:cNvSpPr>
          <p:nvPr>
            <p:ph sz="quarter" idx="4"/>
          </p:nvPr>
        </p:nvSpPr>
        <p:spPr>
          <a:xfrm>
            <a:off x="4419601" y="2174875"/>
            <a:ext cx="4267200" cy="3951288"/>
          </a:xfrm>
        </p:spPr>
        <p:txBody>
          <a:bodyPr/>
          <a:lstStyle/>
          <a:p>
            <a:r>
              <a:rPr lang="pt-BR" dirty="0" smtClean="0"/>
              <a:t>Necessidade de interação</a:t>
            </a:r>
            <a:br>
              <a:rPr lang="pt-BR" dirty="0" smtClean="0"/>
            </a:br>
            <a:r>
              <a:rPr lang="pt-BR" dirty="0" smtClean="0"/>
              <a:t>com o mundo real</a:t>
            </a:r>
          </a:p>
          <a:p>
            <a:r>
              <a:rPr lang="pt-BR" dirty="0" err="1" smtClean="0"/>
              <a:t>Optical</a:t>
            </a:r>
            <a:r>
              <a:rPr lang="pt-BR" dirty="0" smtClean="0"/>
              <a:t> </a:t>
            </a:r>
            <a:r>
              <a:rPr lang="pt-BR" dirty="0" err="1" smtClean="0"/>
              <a:t>see</a:t>
            </a:r>
            <a:r>
              <a:rPr lang="pt-BR" dirty="0" smtClean="0"/>
              <a:t> </a:t>
            </a:r>
            <a:r>
              <a:rPr lang="pt-BR" dirty="0" err="1" smtClean="0"/>
              <a:t>Through</a:t>
            </a:r>
            <a:endParaRPr lang="pt-BR" dirty="0" smtClean="0"/>
          </a:p>
          <a:p>
            <a:endParaRPr lang="pt-BR" dirty="0"/>
          </a:p>
        </p:txBody>
      </p:sp>
      <p:pic>
        <p:nvPicPr>
          <p:cNvPr id="74754" name="Picture 2" descr="hw_hmd_002.jpg"/>
          <p:cNvPicPr>
            <a:picLocks noChangeAspect="1" noChangeArrowheads="1"/>
          </p:cNvPicPr>
          <p:nvPr/>
        </p:nvPicPr>
        <p:blipFill>
          <a:blip r:embed="rId3" cstate="print"/>
          <a:srcRect l="19186" t="4651" r="7558" b="4651"/>
          <a:stretch>
            <a:fillRect/>
          </a:stretch>
        </p:blipFill>
        <p:spPr bwMode="auto">
          <a:xfrm>
            <a:off x="838200" y="3429000"/>
            <a:ext cx="2872154" cy="2667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4756" name="Picture 4" descr="http://techon.nikkeibp.co.jp/english/NEWS_EN/20070522/132925/HMD1.jpg"/>
          <p:cNvPicPr>
            <a:picLocks noChangeAspect="1" noChangeArrowheads="1"/>
          </p:cNvPicPr>
          <p:nvPr/>
        </p:nvPicPr>
        <p:blipFill>
          <a:blip r:embed="rId4" cstate="print"/>
          <a:srcRect t="3493" r="56571" b="7424"/>
          <a:stretch>
            <a:fillRect/>
          </a:stretch>
        </p:blipFill>
        <p:spPr bwMode="auto">
          <a:xfrm>
            <a:off x="5562600" y="3886200"/>
            <a:ext cx="1987176"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Problemas</a:t>
            </a:r>
            <a:endParaRPr lang="pt-BR" dirty="0"/>
          </a:p>
        </p:txBody>
      </p:sp>
      <p:sp>
        <p:nvSpPr>
          <p:cNvPr id="3" name="Espaço Reservado para Conteúdo 2"/>
          <p:cNvSpPr>
            <a:spLocks noGrp="1"/>
          </p:cNvSpPr>
          <p:nvPr>
            <p:ph idx="1"/>
          </p:nvPr>
        </p:nvSpPr>
        <p:spPr/>
        <p:txBody>
          <a:bodyPr/>
          <a:lstStyle/>
          <a:p>
            <a:r>
              <a:rPr lang="pt-BR" dirty="0" smtClean="0"/>
              <a:t>Percepção</a:t>
            </a:r>
          </a:p>
          <a:p>
            <a:pPr lvl="1"/>
            <a:r>
              <a:rPr lang="pt-BR" dirty="0" smtClean="0"/>
              <a:t>Rivalidade Binocular</a:t>
            </a:r>
          </a:p>
          <a:p>
            <a:pPr lvl="1"/>
            <a:r>
              <a:rPr lang="pt-BR" dirty="0" smtClean="0"/>
              <a:t>Profundidade de Foco</a:t>
            </a:r>
          </a:p>
          <a:p>
            <a:r>
              <a:rPr lang="pt-BR" dirty="0" smtClean="0"/>
              <a:t>Mercado</a:t>
            </a:r>
          </a:p>
          <a:p>
            <a:pPr lvl="1"/>
            <a:r>
              <a:rPr lang="pt-BR" dirty="0" smtClean="0"/>
              <a:t>Necessidade do dispositivo</a:t>
            </a:r>
          </a:p>
          <a:p>
            <a:pPr lvl="1"/>
            <a:r>
              <a:rPr lang="pt-BR" dirty="0" smtClean="0"/>
              <a:t>Problemas de comunicação</a:t>
            </a:r>
          </a:p>
        </p:txBody>
      </p:sp>
      <p:pic>
        <p:nvPicPr>
          <p:cNvPr id="4" name="Picture 4" descr="http://techon.nikkeibp.co.jp/english/NEWS_EN/20070522/132925/HMD1.jpg"/>
          <p:cNvPicPr>
            <a:picLocks noChangeAspect="1" noChangeArrowheads="1"/>
          </p:cNvPicPr>
          <p:nvPr/>
        </p:nvPicPr>
        <p:blipFill>
          <a:blip r:embed="rId3" cstate="print"/>
          <a:srcRect t="3493" r="56571" b="7424"/>
          <a:stretch>
            <a:fillRect/>
          </a:stretch>
        </p:blipFill>
        <p:spPr bwMode="auto">
          <a:xfrm>
            <a:off x="6116918" y="1828800"/>
            <a:ext cx="2271058"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Realidade Aumentada Projetiva</a:t>
            </a:r>
            <a:endParaRPr lang="pt-BR" dirty="0"/>
          </a:p>
        </p:txBody>
      </p:sp>
      <p:sp>
        <p:nvSpPr>
          <p:cNvPr id="3" name="Espaço Reservado para Conteúdo 2"/>
          <p:cNvSpPr>
            <a:spLocks noGrp="1"/>
          </p:cNvSpPr>
          <p:nvPr>
            <p:ph idx="1"/>
          </p:nvPr>
        </p:nvSpPr>
        <p:spPr/>
        <p:txBody>
          <a:bodyPr/>
          <a:lstStyle/>
          <a:p>
            <a:r>
              <a:rPr lang="pt-BR" dirty="0" smtClean="0"/>
              <a:t>Benefícios</a:t>
            </a:r>
          </a:p>
          <a:p>
            <a:pPr lvl="1"/>
            <a:r>
              <a:rPr lang="pt-BR" dirty="0" smtClean="0"/>
              <a:t>Mãos livres</a:t>
            </a:r>
          </a:p>
          <a:p>
            <a:pPr lvl="1"/>
            <a:r>
              <a:rPr lang="pt-BR" dirty="0" smtClean="0"/>
              <a:t>Não necessidade de uso do dispositivo</a:t>
            </a:r>
          </a:p>
          <a:p>
            <a:pPr lvl="1"/>
            <a:r>
              <a:rPr lang="pt-BR" dirty="0" smtClean="0"/>
              <a:t>Multiusuário</a:t>
            </a:r>
          </a:p>
          <a:p>
            <a:pPr lvl="2"/>
            <a:r>
              <a:rPr lang="pt-BR" dirty="0" smtClean="0"/>
              <a:t>Marketing</a:t>
            </a:r>
          </a:p>
          <a:p>
            <a:pPr lvl="2"/>
            <a:r>
              <a:rPr lang="pt-BR" dirty="0" smtClean="0"/>
              <a:t>Entretenimento</a:t>
            </a:r>
          </a:p>
          <a:p>
            <a:pPr lvl="1"/>
            <a:r>
              <a:rPr lang="pt-BR" dirty="0" smtClean="0"/>
              <a:t>Quase sempre mais barato</a:t>
            </a:r>
          </a:p>
          <a:p>
            <a:pPr lvl="1"/>
            <a:endParaRPr lang="pt-BR" dirty="0" smtClean="0"/>
          </a:p>
          <a:p>
            <a:pPr lvl="1"/>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Histórico</a:t>
            </a:r>
            <a:endParaRPr lang="pt-BR" dirty="0"/>
          </a:p>
        </p:txBody>
      </p:sp>
      <p:sp>
        <p:nvSpPr>
          <p:cNvPr id="3" name="Espaço Reservado para Conteúdo 2"/>
          <p:cNvSpPr>
            <a:spLocks noGrp="1"/>
          </p:cNvSpPr>
          <p:nvPr>
            <p:ph idx="1"/>
          </p:nvPr>
        </p:nvSpPr>
        <p:spPr/>
        <p:txBody>
          <a:bodyPr/>
          <a:lstStyle/>
          <a:p>
            <a:r>
              <a:rPr lang="pt-BR" dirty="0" smtClean="0"/>
              <a:t>1990  - Primeiro registro do termo</a:t>
            </a:r>
          </a:p>
          <a:p>
            <a:pPr lvl="1"/>
            <a:r>
              <a:rPr lang="pt-BR" dirty="0" smtClean="0"/>
              <a:t>Thomas </a:t>
            </a:r>
            <a:r>
              <a:rPr lang="pt-BR" dirty="0" err="1" smtClean="0"/>
              <a:t>Caudell</a:t>
            </a:r>
            <a:r>
              <a:rPr lang="pt-BR" dirty="0" smtClean="0"/>
              <a:t>, Boeing</a:t>
            </a:r>
          </a:p>
          <a:p>
            <a:r>
              <a:rPr lang="pt-BR" dirty="0" smtClean="0"/>
              <a:t>1999 - Desenvolvimento do </a:t>
            </a:r>
            <a:r>
              <a:rPr lang="pt-BR" dirty="0" err="1" smtClean="0"/>
              <a:t>ARToolkit</a:t>
            </a:r>
            <a:endParaRPr lang="pt-BR" dirty="0" smtClean="0"/>
          </a:p>
          <a:p>
            <a:r>
              <a:rPr lang="pt-BR" dirty="0" smtClean="0"/>
              <a:t>2000 - Desenvolvimento do </a:t>
            </a:r>
            <a:r>
              <a:rPr lang="pt-BR" dirty="0" err="1" smtClean="0"/>
              <a:t>ARQuake</a:t>
            </a:r>
            <a:endParaRPr lang="pt-BR" dirty="0" smtClean="0"/>
          </a:p>
          <a:p>
            <a:pPr lvl="1"/>
            <a:r>
              <a:rPr lang="pt-BR" dirty="0" smtClean="0"/>
              <a:t>Mobile AR Game</a:t>
            </a:r>
          </a:p>
          <a:p>
            <a:r>
              <a:rPr lang="pt-BR" dirty="0" smtClean="0"/>
              <a:t>2008 – </a:t>
            </a:r>
            <a:r>
              <a:rPr lang="pt-BR" dirty="0" err="1" smtClean="0"/>
              <a:t>Wikitude</a:t>
            </a:r>
            <a:r>
              <a:rPr lang="pt-BR" dirty="0" smtClean="0"/>
              <a:t> AR </a:t>
            </a:r>
            <a:r>
              <a:rPr lang="pt-BR" dirty="0" err="1" smtClean="0"/>
              <a:t>Travel</a:t>
            </a:r>
            <a:r>
              <a:rPr lang="pt-BR" dirty="0" smtClean="0"/>
              <a:t> </a:t>
            </a:r>
            <a:r>
              <a:rPr lang="pt-BR" dirty="0" err="1" smtClean="0"/>
              <a:t>Guide</a:t>
            </a:r>
            <a:endParaRPr lang="pt-BR" dirty="0" smtClean="0"/>
          </a:p>
          <a:p>
            <a:pPr lvl="1"/>
            <a:r>
              <a:rPr lang="pt-BR" dirty="0" err="1" smtClean="0"/>
              <a:t>Android</a:t>
            </a:r>
            <a:endParaRPr lang="pt-BR" dirty="0" smtClean="0"/>
          </a:p>
          <a:p>
            <a:r>
              <a:rPr lang="pt-BR" dirty="0" smtClean="0"/>
              <a:t>2009 – </a:t>
            </a:r>
            <a:r>
              <a:rPr lang="pt-BR" dirty="0" err="1" smtClean="0"/>
              <a:t>ARToolkit</a:t>
            </a:r>
            <a:r>
              <a:rPr lang="pt-BR" dirty="0" smtClean="0"/>
              <a:t> portado para Flash</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Definição</a:t>
            </a:r>
            <a:endParaRPr lang="pt-BR" dirty="0"/>
          </a:p>
        </p:txBody>
      </p:sp>
      <p:sp>
        <p:nvSpPr>
          <p:cNvPr id="3" name="Espaço Reservado para Conteúdo 2"/>
          <p:cNvSpPr>
            <a:spLocks noGrp="1"/>
          </p:cNvSpPr>
          <p:nvPr>
            <p:ph idx="1"/>
          </p:nvPr>
        </p:nvSpPr>
        <p:spPr/>
        <p:txBody>
          <a:bodyPr/>
          <a:lstStyle/>
          <a:p>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fontAlgn="auto">
              <a:spcAft>
                <a:spcPts val="0"/>
              </a:spcAft>
              <a:defRPr/>
            </a:pPr>
            <a:r>
              <a:rPr lang="pt-BR" dirty="0" smtClean="0"/>
              <a:t>Conceitos básicos de Realidade Aumentada</a:t>
            </a:r>
            <a:endParaRPr lang="pt-BR" dirty="0"/>
          </a:p>
        </p:txBody>
      </p:sp>
      <p:sp>
        <p:nvSpPr>
          <p:cNvPr id="5" name="Espaço Reservado para Conteúdo 2"/>
          <p:cNvSpPr>
            <a:spLocks noGrp="1"/>
          </p:cNvSpPr>
          <p:nvPr>
            <p:ph idx="1"/>
          </p:nvPr>
        </p:nvSpPr>
        <p:spPr>
          <a:xfrm>
            <a:off x="457200" y="1935163"/>
            <a:ext cx="8229600" cy="4389437"/>
          </a:xfrm>
        </p:spPr>
        <p:txBody>
          <a:bodyPr/>
          <a:lstStyle/>
          <a:p>
            <a:r>
              <a:rPr lang="pt-BR" dirty="0" smtClean="0"/>
              <a:t>Sistema de </a:t>
            </a:r>
            <a:r>
              <a:rPr lang="pt-BR" dirty="0" err="1" smtClean="0"/>
              <a:t>tracking</a:t>
            </a:r>
            <a:endParaRPr lang="pt-BR" dirty="0" smtClean="0"/>
          </a:p>
          <a:p>
            <a:pPr lvl="1"/>
            <a:r>
              <a:rPr lang="pt-BR" dirty="0" smtClean="0"/>
              <a:t>Alinhando objetos reais e virtuais, uso de marcadores</a:t>
            </a:r>
            <a:endParaRPr lang="pt-BR" dirty="0"/>
          </a:p>
        </p:txBody>
      </p:sp>
      <p:pic>
        <p:nvPicPr>
          <p:cNvPr id="1028" name="Picture 4" descr="topps11"/>
          <p:cNvPicPr>
            <a:picLocks noChangeAspect="1" noChangeArrowheads="1"/>
          </p:cNvPicPr>
          <p:nvPr/>
        </p:nvPicPr>
        <p:blipFill>
          <a:blip r:embed="rId3" cstate="email"/>
          <a:srcRect/>
          <a:stretch>
            <a:fillRect/>
          </a:stretch>
        </p:blipFill>
        <p:spPr bwMode="auto">
          <a:xfrm>
            <a:off x="2571736" y="3000372"/>
            <a:ext cx="4000528" cy="3051359"/>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928662" y="1785926"/>
            <a:ext cx="7257209" cy="4571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p:cNvPicPr>
            <a:picLocks noChangeAspect="1" noChangeArrowheads="1"/>
          </p:cNvPicPr>
          <p:nvPr/>
        </p:nvPicPr>
        <p:blipFill>
          <a:blip r:embed="rId5" cstate="print"/>
          <a:srcRect/>
          <a:stretch>
            <a:fillRect/>
          </a:stretch>
        </p:blipFill>
        <p:spPr bwMode="auto">
          <a:xfrm rot="21216567">
            <a:off x="513354" y="2201010"/>
            <a:ext cx="3357586" cy="3995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53" presetClass="exit" presetSubtype="0" fill="hold" nodeType="withEffect">
                                  <p:stCondLst>
                                    <p:cond delay="0"/>
                                  </p:stCondLst>
                                  <p:childTnLst>
                                    <p:anim calcmode="lin" valueType="num">
                                      <p:cBhvr>
                                        <p:cTn id="37" dur="500"/>
                                        <p:tgtEl>
                                          <p:spTgt spid="1028"/>
                                        </p:tgtEl>
                                        <p:attrNameLst>
                                          <p:attrName>ppt_w</p:attrName>
                                        </p:attrNameLst>
                                      </p:cBhvr>
                                      <p:tavLst>
                                        <p:tav tm="0">
                                          <p:val>
                                            <p:strVal val="ppt_w"/>
                                          </p:val>
                                        </p:tav>
                                        <p:tav tm="100000">
                                          <p:val>
                                            <p:fltVal val="0"/>
                                          </p:val>
                                        </p:tav>
                                      </p:tavLst>
                                    </p:anim>
                                    <p:anim calcmode="lin" valueType="num">
                                      <p:cBhvr>
                                        <p:cTn id="38" dur="500"/>
                                        <p:tgtEl>
                                          <p:spTgt spid="1028"/>
                                        </p:tgtEl>
                                        <p:attrNameLst>
                                          <p:attrName>ppt_h</p:attrName>
                                        </p:attrNameLst>
                                      </p:cBhvr>
                                      <p:tavLst>
                                        <p:tav tm="0">
                                          <p:val>
                                            <p:strVal val="ppt_h"/>
                                          </p:val>
                                        </p:tav>
                                        <p:tav tm="100000">
                                          <p:val>
                                            <p:fltVal val="0"/>
                                          </p:val>
                                        </p:tav>
                                      </p:tavLst>
                                    </p:anim>
                                    <p:animEffect transition="out" filter="fade">
                                      <p:cBhvr>
                                        <p:cTn id="39" dur="500"/>
                                        <p:tgtEl>
                                          <p:spTgt spid="1028"/>
                                        </p:tgtEl>
                                      </p:cBhvr>
                                    </p:animEffect>
                                    <p:set>
                                      <p:cBhvr>
                                        <p:cTn id="40" dur="1" fill="hold">
                                          <p:stCondLst>
                                            <p:cond delay="499"/>
                                          </p:stCondLst>
                                        </p:cTn>
                                        <p:tgtEl>
                                          <p:spTgt spid="102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xit" presetSubtype="0" fill="hold" nodeType="clickEffect">
                                  <p:stCondLst>
                                    <p:cond delay="0"/>
                                  </p:stCondLst>
                                  <p:childTnLst>
                                    <p:anim calcmode="lin" valueType="num">
                                      <p:cBhvr>
                                        <p:cTn id="44" dur="500"/>
                                        <p:tgtEl>
                                          <p:spTgt spid="7"/>
                                        </p:tgtEl>
                                        <p:attrNameLst>
                                          <p:attrName>ppt_w</p:attrName>
                                        </p:attrNameLst>
                                      </p:cBhvr>
                                      <p:tavLst>
                                        <p:tav tm="0">
                                          <p:val>
                                            <p:strVal val="ppt_w"/>
                                          </p:val>
                                        </p:tav>
                                        <p:tav tm="100000">
                                          <p:val>
                                            <p:fltVal val="0"/>
                                          </p:val>
                                        </p:tav>
                                      </p:tavLst>
                                    </p:anim>
                                    <p:anim calcmode="lin" valueType="num">
                                      <p:cBhvr>
                                        <p:cTn id="45" dur="500"/>
                                        <p:tgtEl>
                                          <p:spTgt spid="7"/>
                                        </p:tgtEl>
                                        <p:attrNameLst>
                                          <p:attrName>ppt_h</p:attrName>
                                        </p:attrNameLst>
                                      </p:cBhvr>
                                      <p:tavLst>
                                        <p:tav tm="0">
                                          <p:val>
                                            <p:strVal val="ppt_h"/>
                                          </p:val>
                                        </p:tav>
                                        <p:tav tm="100000">
                                          <p:val>
                                            <p:fltVal val="0"/>
                                          </p:val>
                                        </p:tav>
                                      </p:tavLst>
                                    </p:anim>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53" presetClass="exit" presetSubtype="0" fill="hold" nodeType="with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1257</TotalTime>
  <Words>1165</Words>
  <Application>Microsoft Office PowerPoint</Application>
  <PresentationFormat>Apresentação na tela (4:3)</PresentationFormat>
  <Paragraphs>206</Paragraphs>
  <Slides>28</Slides>
  <Notes>28</Notes>
  <HiddenSlides>0</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Urbano</vt:lpstr>
      <vt:lpstr>Realidade Aumentada Projetiva</vt:lpstr>
      <vt:lpstr>Roteiro</vt:lpstr>
      <vt:lpstr>Motivação: HMD</vt:lpstr>
      <vt:lpstr>Motivação: HMD</vt:lpstr>
      <vt:lpstr>Problemas</vt:lpstr>
      <vt:lpstr>Realidade Aumentada Projetiva</vt:lpstr>
      <vt:lpstr>Histórico</vt:lpstr>
      <vt:lpstr>Definição</vt:lpstr>
      <vt:lpstr>Conceitos básicos de Realidade Aumentada</vt:lpstr>
      <vt:lpstr>Conceitos básicos de Realidade Aumentada</vt:lpstr>
      <vt:lpstr>Conceitos básicos de Realidade Aumentada</vt:lpstr>
      <vt:lpstr>Conceitos básicos de Realidade Aumentada</vt:lpstr>
      <vt:lpstr>Conceitos básicos de Realidade Aumentada</vt:lpstr>
      <vt:lpstr>Tipos de RAP</vt:lpstr>
      <vt:lpstr>Problemas</vt:lpstr>
      <vt:lpstr>Problemas</vt:lpstr>
      <vt:lpstr>Problemas</vt:lpstr>
      <vt:lpstr>Problemas</vt:lpstr>
      <vt:lpstr>Slide 19</vt:lpstr>
      <vt:lpstr>Aplicações</vt:lpstr>
      <vt:lpstr>Aplicações</vt:lpstr>
      <vt:lpstr>Aplicações</vt:lpstr>
      <vt:lpstr>Aplicações</vt:lpstr>
      <vt:lpstr>Ferramentas para realidade aumentada espacial </vt:lpstr>
      <vt:lpstr>Aplicações</vt:lpstr>
      <vt:lpstr>Aplicações</vt:lpstr>
      <vt:lpstr>Aplicações</vt:lpstr>
      <vt:lpstr>Referências</vt:lpstr>
    </vt:vector>
  </TitlesOfParts>
  <Company>Change preferred organization in ~/.wine/system.reg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Realidade Aumentada Projetiva</dc:title>
  <dc:creator>Change preferred owner in ~/.wine/system.reg</dc:creator>
  <cp:lastModifiedBy>citi</cp:lastModifiedBy>
  <cp:revision>62</cp:revision>
  <dcterms:created xsi:type="dcterms:W3CDTF">2009-11-03T13:54:01Z</dcterms:created>
  <dcterms:modified xsi:type="dcterms:W3CDTF">2009-11-04T11:13:26Z</dcterms:modified>
</cp:coreProperties>
</file>