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80" r:id="rId8"/>
    <p:sldId id="279" r:id="rId9"/>
    <p:sldId id="273" r:id="rId10"/>
    <p:sldId id="274" r:id="rId11"/>
    <p:sldId id="275" r:id="rId12"/>
    <p:sldId id="276" r:id="rId13"/>
    <p:sldId id="277" r:id="rId14"/>
    <p:sldId id="278" r:id="rId15"/>
    <p:sldId id="262" r:id="rId16"/>
    <p:sldId id="263" r:id="rId17"/>
    <p:sldId id="264" r:id="rId18"/>
    <p:sldId id="265" r:id="rId19"/>
    <p:sldId id="266" r:id="rId20"/>
    <p:sldId id="267" r:id="rId21"/>
    <p:sldId id="270" r:id="rId22"/>
    <p:sldId id="281" r:id="rId23"/>
    <p:sldId id="282" r:id="rId24"/>
    <p:sldId id="268" r:id="rId25"/>
    <p:sldId id="26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8" autoAdjust="0"/>
    <p:restoredTop sz="94660"/>
  </p:normalViewPr>
  <p:slideViewPr>
    <p:cSldViewPr>
      <p:cViewPr varScale="1">
        <p:scale>
          <a:sx n="104" d="100"/>
          <a:sy n="104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11/25/2009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11/25/2009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‹nº›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d7QcAgCtWE" TargetMode="External"/><Relationship Id="rId2" Type="http://schemas.openxmlformats.org/officeDocument/2006/relationships/hyperlink" Target="http://www.youtube.com/watch?v=ohu4ecd5IW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s4VvT1kPFHo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EZzDB8YWvQ" TargetMode="External"/><Relationship Id="rId2" Type="http://schemas.openxmlformats.org/officeDocument/2006/relationships/hyperlink" Target="http://www.youtube.com/watch?v=cNu4CluFOc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v0srY37kkMw" TargetMode="External"/><Relationship Id="rId5" Type="http://schemas.openxmlformats.org/officeDocument/2006/relationships/hyperlink" Target="http://www.youtube.com/watch?v=aPENA1Bpm68" TargetMode="External"/><Relationship Id="rId4" Type="http://schemas.openxmlformats.org/officeDocument/2006/relationships/hyperlink" Target="http://www.youtube.com/watch?v=dsb76pva4s4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haznew.com/" TargetMode="External"/><Relationship Id="rId2" Type="http://schemas.openxmlformats.org/officeDocument/2006/relationships/hyperlink" Target="http://www.realidadeaumentada.com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stadao.com.br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zmodo.com.br/conteudo/jogo-de-realidade-aumentada-assombra-o-dsi-e-sua-camera%20-%20acessado%20em%2005/09/2009" TargetMode="External"/><Relationship Id="rId2" Type="http://schemas.openxmlformats.org/officeDocument/2006/relationships/hyperlink" Target="http://www.augmentedenvironments.org/lab/research/handheld-ar/arhrrr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rberto3d.wordpress.com/2008/09/09/ideia-legal-12-levelhead-jogo-em-realidade-aumentada/" TargetMode="External"/><Relationship Id="rId4" Type="http://schemas.openxmlformats.org/officeDocument/2006/relationships/hyperlink" Target="http://blog.marcolino.com.br/wordpress/2008/09/19/jogo-de-realidade-aumentada-open-sourc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1604" y="857232"/>
            <a:ext cx="6480048" cy="4286280"/>
          </a:xfrm>
        </p:spPr>
        <p:txBody>
          <a:bodyPr>
            <a:noAutofit/>
          </a:bodyPr>
          <a:lstStyle/>
          <a:p>
            <a:pPr algn="ctr"/>
            <a:r>
              <a:rPr lang="pt-BR" sz="6000" dirty="0" smtClean="0"/>
              <a:t>REALIDADE AUMENTADA PARA JOGOS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10" y="4643446"/>
            <a:ext cx="6480048" cy="1752600"/>
          </a:xfrm>
        </p:spPr>
        <p:txBody>
          <a:bodyPr/>
          <a:lstStyle/>
          <a:p>
            <a:pPr algn="l"/>
            <a:r>
              <a:rPr lang="pt-BR" u="sng" dirty="0" smtClean="0"/>
              <a:t>ALUNOS</a:t>
            </a:r>
            <a:r>
              <a:rPr lang="pt-BR" dirty="0" smtClean="0"/>
              <a:t>: </a:t>
            </a:r>
            <a:r>
              <a:rPr lang="pt-BR" dirty="0" smtClean="0"/>
              <a:t>PEDRO </a:t>
            </a:r>
            <a:r>
              <a:rPr lang="pt-BR" dirty="0" smtClean="0"/>
              <a:t>AUGUSTO, LUIZ ANTÔNIO, RODRIGO PAULINO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4 – Sistema de visão ótica por projeção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3116"/>
            <a:ext cx="7467600" cy="3983047"/>
          </a:xfrm>
        </p:spPr>
        <p:txBody>
          <a:bodyPr/>
          <a:lstStyle/>
          <a:p>
            <a:r>
              <a:rPr lang="pt-BR" dirty="0" smtClean="0"/>
              <a:t>http://www.youtube.com/watch?v=s4VvT1kPFHo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7786742" cy="415449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DISPOSITIVOS DE INTERAÇÃO EM REALIDADE AUMENTADA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Playstation </a:t>
            </a:r>
            <a:r>
              <a:rPr lang="pt-BR" dirty="0" err="1" smtClean="0"/>
              <a:t>Eye</a:t>
            </a:r>
            <a:endParaRPr lang="pt-BR" dirty="0"/>
          </a:p>
        </p:txBody>
      </p:sp>
      <p:pic>
        <p:nvPicPr>
          <p:cNvPr id="4" name="Espaço Reservado para Conteúdo 3" descr="PSEye_image00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1736" y="2000240"/>
            <a:ext cx="4075103" cy="39549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Zerkin</a:t>
            </a:r>
            <a:r>
              <a:rPr lang="pt-BR" dirty="0" smtClean="0"/>
              <a:t> </a:t>
            </a:r>
            <a:r>
              <a:rPr lang="pt-BR" dirty="0" err="1" smtClean="0"/>
              <a:t>Glove</a:t>
            </a:r>
            <a:endParaRPr lang="pt-BR" dirty="0"/>
          </a:p>
        </p:txBody>
      </p:sp>
      <p:pic>
        <p:nvPicPr>
          <p:cNvPr id="4" name="Espaço Reservado para Conteúdo 3" descr="noah-and-glove-on-terra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1928802"/>
            <a:ext cx="4113655" cy="39830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Virtual 3D </a:t>
            </a:r>
            <a:r>
              <a:rPr lang="pt-BR" dirty="0" err="1" smtClean="0"/>
              <a:t>Tactile</a:t>
            </a:r>
            <a:r>
              <a:rPr lang="pt-BR" dirty="0" smtClean="0"/>
              <a:t> </a:t>
            </a:r>
            <a:r>
              <a:rPr lang="pt-BR" dirty="0" err="1" smtClean="0"/>
              <a:t>Touch</a:t>
            </a:r>
            <a:endParaRPr lang="pt-BR" dirty="0"/>
          </a:p>
        </p:txBody>
      </p:sp>
      <p:pic>
        <p:nvPicPr>
          <p:cNvPr id="7" name="Espaço Reservado para Conteúdo 6" descr="t3d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071678"/>
            <a:ext cx="4876800" cy="3571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642918"/>
            <a:ext cx="7043758" cy="415449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REALIDADE AUMENTADA EM JOGOS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ESTADO DA ARTE - </a:t>
            </a:r>
            <a:r>
              <a:rPr lang="pt-BR" dirty="0" err="1" smtClean="0"/>
              <a:t>ARhrrrr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FPS</a:t>
            </a:r>
          </a:p>
          <a:p>
            <a:r>
              <a:rPr lang="pt-BR" dirty="0" smtClean="0"/>
              <a:t>Dispositivos móveis com câmera</a:t>
            </a:r>
          </a:p>
          <a:p>
            <a:r>
              <a:rPr lang="pt-BR" dirty="0" smtClean="0"/>
              <a:t>Mapa planar com marcadores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ESTADO DA ARTE - </a:t>
            </a:r>
            <a:r>
              <a:rPr lang="pt-BR" dirty="0" err="1" smtClean="0"/>
              <a:t>GhostWire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3116"/>
            <a:ext cx="7467600" cy="3983047"/>
          </a:xfrm>
        </p:spPr>
        <p:txBody>
          <a:bodyPr/>
          <a:lstStyle/>
          <a:p>
            <a:r>
              <a:rPr lang="pt-BR" dirty="0" err="1" smtClean="0"/>
              <a:t>Nitendo</a:t>
            </a:r>
            <a:r>
              <a:rPr lang="pt-BR" dirty="0" smtClean="0"/>
              <a:t> DSI</a:t>
            </a:r>
          </a:p>
          <a:p>
            <a:r>
              <a:rPr lang="pt-BR" dirty="0" smtClean="0"/>
              <a:t>Uso de Câmera + Microfone</a:t>
            </a:r>
          </a:p>
          <a:p>
            <a:r>
              <a:rPr lang="pt-BR" dirty="0" smtClean="0"/>
              <a:t>Interação com o jogo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ESTADO DA ARTE - </a:t>
            </a:r>
            <a:r>
              <a:rPr lang="pt-BR" dirty="0" err="1" smtClean="0"/>
              <a:t>LevelHead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3116"/>
            <a:ext cx="7467600" cy="3983047"/>
          </a:xfrm>
        </p:spPr>
        <p:txBody>
          <a:bodyPr/>
          <a:lstStyle/>
          <a:p>
            <a:r>
              <a:rPr lang="pt-BR" dirty="0" smtClean="0"/>
              <a:t>Baseado na </a:t>
            </a:r>
            <a:r>
              <a:rPr lang="pt-BR" dirty="0" err="1" smtClean="0"/>
              <a:t>manipulção</a:t>
            </a:r>
            <a:r>
              <a:rPr lang="pt-BR" dirty="0" smtClean="0"/>
              <a:t> de objetos reais com marcadores</a:t>
            </a:r>
          </a:p>
          <a:p>
            <a:r>
              <a:rPr lang="pt-BR" dirty="0" err="1" smtClean="0"/>
              <a:t>Quebra-cabeça</a:t>
            </a:r>
            <a:r>
              <a:rPr lang="pt-BR" dirty="0" smtClean="0"/>
              <a:t> em 3D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POSSÍVEIS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57430"/>
            <a:ext cx="7467600" cy="3768733"/>
          </a:xfrm>
        </p:spPr>
        <p:txBody>
          <a:bodyPr/>
          <a:lstStyle/>
          <a:p>
            <a:r>
              <a:rPr lang="pt-BR" dirty="0" smtClean="0"/>
              <a:t>Treinamento militar</a:t>
            </a:r>
          </a:p>
          <a:p>
            <a:r>
              <a:rPr lang="pt-BR" dirty="0" smtClean="0"/>
              <a:t>Auxílio didático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t-BR" sz="3200" dirty="0" smtClean="0"/>
              <a:t>Introdução</a:t>
            </a:r>
          </a:p>
          <a:p>
            <a:pPr lvl="0"/>
            <a:r>
              <a:rPr lang="pt-BR" sz="3200" dirty="0" smtClean="0"/>
              <a:t>Realidade Aumentada</a:t>
            </a:r>
          </a:p>
          <a:p>
            <a:pPr lvl="1"/>
            <a:r>
              <a:rPr lang="pt-BR" sz="2800" dirty="0" smtClean="0"/>
              <a:t>Definição e Conceitos Básicos</a:t>
            </a:r>
          </a:p>
          <a:p>
            <a:pPr lvl="1"/>
            <a:r>
              <a:rPr lang="pt-BR" sz="2800" dirty="0" smtClean="0"/>
              <a:t> Tipos de Sistemas com RA </a:t>
            </a:r>
          </a:p>
          <a:p>
            <a:pPr lvl="0"/>
            <a:r>
              <a:rPr lang="pt-BR" sz="3200" dirty="0" smtClean="0"/>
              <a:t>Realidade Aumentada para Jogos</a:t>
            </a:r>
          </a:p>
          <a:p>
            <a:pPr lvl="1"/>
            <a:r>
              <a:rPr lang="pt-BR" sz="2800" dirty="0" smtClean="0"/>
              <a:t>Estado da Arte</a:t>
            </a:r>
          </a:p>
          <a:p>
            <a:pPr lvl="1"/>
            <a:r>
              <a:rPr lang="pt-BR" sz="2800" dirty="0" smtClean="0"/>
              <a:t> Possíveis Aplicações  </a:t>
            </a:r>
          </a:p>
          <a:p>
            <a:pPr lvl="0"/>
            <a:r>
              <a:rPr lang="pt-BR" sz="3200" dirty="0" smtClean="0"/>
              <a:t>Conclusão</a:t>
            </a:r>
          </a:p>
          <a:p>
            <a:pPr lvl="0"/>
            <a:r>
              <a:rPr lang="pt-BR" sz="3200" dirty="0" smtClean="0"/>
              <a:t>Referências Bibliográficas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Diversas possibilidades de aplicação</a:t>
            </a:r>
          </a:p>
          <a:p>
            <a:pPr algn="ctr">
              <a:buNone/>
            </a:pPr>
            <a:r>
              <a:rPr lang="pt-BR" dirty="0" smtClean="0"/>
              <a:t>+</a:t>
            </a:r>
          </a:p>
          <a:p>
            <a:pPr algn="ctr">
              <a:buNone/>
            </a:pPr>
            <a:r>
              <a:rPr lang="pt-BR" dirty="0" smtClean="0"/>
              <a:t>Conceitos e idéias à frente do que a maioria da população entende por jogos</a:t>
            </a:r>
          </a:p>
          <a:p>
            <a:pPr algn="ctr">
              <a:buNone/>
            </a:pPr>
            <a:r>
              <a:rPr lang="pt-BR" dirty="0" smtClean="0"/>
              <a:t>=</a:t>
            </a:r>
          </a:p>
          <a:p>
            <a:pPr algn="ctr">
              <a:buNone/>
            </a:pPr>
            <a:r>
              <a:rPr lang="pt-BR" dirty="0" smtClean="0"/>
              <a:t>Grande potencial para revolucionar o mercado e influenciar diversas áreas de aplicação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5852" y="285728"/>
            <a:ext cx="6480048" cy="4286280"/>
          </a:xfrm>
        </p:spPr>
        <p:txBody>
          <a:bodyPr>
            <a:noAutofit/>
          </a:bodyPr>
          <a:lstStyle/>
          <a:p>
            <a:pPr algn="ctr"/>
            <a:r>
              <a:rPr lang="pt-BR" sz="40000" dirty="0" smtClean="0"/>
              <a:t>?</a:t>
            </a:r>
            <a:endParaRPr lang="pt-BR" sz="4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Vídeos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Zerkin</a:t>
            </a:r>
            <a:r>
              <a:rPr lang="pt-BR" dirty="0" smtClean="0"/>
              <a:t> </a:t>
            </a:r>
            <a:r>
              <a:rPr lang="pt-BR" dirty="0" err="1" smtClean="0"/>
              <a:t>Glove</a:t>
            </a:r>
            <a:r>
              <a:rPr lang="pt-BR" dirty="0" smtClean="0"/>
              <a:t> : </a:t>
            </a:r>
            <a:r>
              <a:rPr lang="pt-BR" dirty="0" smtClean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www.youtube.com/watch?v=ohu4ecd5IWo</a:t>
            </a:r>
            <a:endParaRPr lang="pt-BR" dirty="0" smtClean="0"/>
          </a:p>
          <a:p>
            <a:r>
              <a:rPr lang="pt-BR" dirty="0" smtClean="0"/>
              <a:t>Virtual 3D </a:t>
            </a:r>
            <a:r>
              <a:rPr lang="pt-BR" dirty="0" err="1" smtClean="0"/>
              <a:t>Tactile</a:t>
            </a:r>
            <a:r>
              <a:rPr lang="pt-BR" dirty="0" smtClean="0"/>
              <a:t> </a:t>
            </a:r>
            <a:r>
              <a:rPr lang="pt-BR" dirty="0" err="1" smtClean="0"/>
              <a:t>Touch</a:t>
            </a:r>
            <a:r>
              <a:rPr lang="pt-BR" dirty="0" smtClean="0"/>
              <a:t>: </a:t>
            </a:r>
            <a:r>
              <a:rPr lang="pt-BR" dirty="0" smtClean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www.youtube.com/watch?v=Td7QcAgCtWE</a:t>
            </a:r>
            <a:endParaRPr lang="pt-BR" dirty="0" smtClean="0"/>
          </a:p>
          <a:p>
            <a:r>
              <a:rPr lang="pt-BR" dirty="0" err="1" smtClean="0"/>
              <a:t>Funky</a:t>
            </a:r>
            <a:r>
              <a:rPr lang="pt-BR" dirty="0" smtClean="0"/>
              <a:t> Forest </a:t>
            </a:r>
            <a:r>
              <a:rPr lang="pt-BR" dirty="0" smtClean="0"/>
              <a:t>(RA Projetiva): </a:t>
            </a:r>
            <a:r>
              <a:rPr lang="pt-BR" dirty="0" smtClean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www.youtube.com/watch?v=s4VvT1kPFHo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Vídeos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err="1" smtClean="0"/>
              <a:t>ARhrrrr</a:t>
            </a:r>
            <a:r>
              <a:rPr lang="pt-BR" dirty="0" smtClean="0"/>
              <a:t>: </a:t>
            </a:r>
            <a:r>
              <a:rPr lang="pt-BR" dirty="0" smtClean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www.youtube.com/watch?v=cNu4CluFOcw</a:t>
            </a:r>
            <a:endParaRPr lang="pt-BR" dirty="0" smtClean="0"/>
          </a:p>
          <a:p>
            <a:r>
              <a:rPr lang="pt-BR" dirty="0" err="1" smtClean="0"/>
              <a:t>Ghostwire</a:t>
            </a:r>
            <a:r>
              <a:rPr lang="pt-BR" dirty="0" smtClean="0"/>
              <a:t>: </a:t>
            </a:r>
            <a:r>
              <a:rPr lang="pt-BR" dirty="0" smtClean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www.youtube.com/watch?v=kEZzDB8YWvQ</a:t>
            </a:r>
            <a:endParaRPr lang="pt-BR" dirty="0" smtClean="0"/>
          </a:p>
          <a:p>
            <a:r>
              <a:rPr lang="pt-BR" dirty="0" err="1" smtClean="0"/>
              <a:t>LevelHead</a:t>
            </a:r>
            <a:r>
              <a:rPr lang="pt-BR" dirty="0" smtClean="0"/>
              <a:t>: </a:t>
            </a:r>
            <a:r>
              <a:rPr lang="pt-BR" dirty="0" smtClean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www.youtube.com/watch?v=dsb76pva4s4</a:t>
            </a:r>
            <a:endParaRPr lang="pt-BR" dirty="0" smtClean="0"/>
          </a:p>
          <a:p>
            <a:r>
              <a:rPr lang="pt-BR" dirty="0" err="1" smtClean="0"/>
              <a:t>EyePet</a:t>
            </a:r>
            <a:r>
              <a:rPr lang="pt-BR" dirty="0" smtClean="0"/>
              <a:t>: </a:t>
            </a:r>
            <a:r>
              <a:rPr lang="pt-BR" dirty="0" smtClean="0">
                <a:hlinkClick r:id="rId5"/>
              </a:rPr>
              <a:t>http://</a:t>
            </a:r>
            <a:r>
              <a:rPr lang="pt-BR" dirty="0" smtClean="0">
                <a:hlinkClick r:id="rId5"/>
              </a:rPr>
              <a:t>www.youtube.com/watch?v=aPENA1Bpm68</a:t>
            </a:r>
            <a:endParaRPr lang="pt-BR" dirty="0" smtClean="0"/>
          </a:p>
          <a:p>
            <a:r>
              <a:rPr lang="pt-BR" dirty="0" err="1" smtClean="0"/>
              <a:t>CamSpace</a:t>
            </a:r>
            <a:r>
              <a:rPr lang="pt-BR" dirty="0" smtClean="0"/>
              <a:t>(aplicativo usado em sala): </a:t>
            </a:r>
            <a:r>
              <a:rPr lang="pt-BR" dirty="0" smtClean="0">
                <a:hlinkClick r:id="rId6"/>
              </a:rPr>
              <a:t>http://</a:t>
            </a:r>
            <a:r>
              <a:rPr lang="pt-BR" dirty="0" smtClean="0">
                <a:hlinkClick r:id="rId6"/>
              </a:rPr>
              <a:t>www.youtube.com/watch?v=v0srY37kkMw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u="sng" dirty="0" smtClean="0">
                <a:hlinkClick r:id="rId2"/>
              </a:rPr>
              <a:t>- http://www.realidadeaumentada.com.br</a:t>
            </a:r>
            <a:r>
              <a:rPr lang="pt-BR" dirty="0" smtClean="0"/>
              <a:t> – acessado em 05/09/2009.</a:t>
            </a:r>
          </a:p>
          <a:p>
            <a:r>
              <a:rPr lang="pt-BR" dirty="0" smtClean="0"/>
              <a:t>- </a:t>
            </a:r>
            <a:r>
              <a:rPr lang="pt-BR" u="sng" dirty="0" smtClean="0">
                <a:hlinkClick r:id="rId3"/>
              </a:rPr>
              <a:t>http://www.fhaznew.com</a:t>
            </a:r>
            <a:r>
              <a:rPr lang="pt-BR" dirty="0" smtClean="0"/>
              <a:t> – acessado em 05/09/2009.</a:t>
            </a:r>
          </a:p>
          <a:p>
            <a:r>
              <a:rPr lang="pt-BR" u="sng" dirty="0" smtClean="0">
                <a:hlinkClick r:id="rId4"/>
              </a:rPr>
              <a:t>- http://www.estadao.com.br</a:t>
            </a:r>
            <a:r>
              <a:rPr lang="pt-BR" dirty="0" smtClean="0"/>
              <a:t> – acessado em 05/09/2009.</a:t>
            </a:r>
          </a:p>
          <a:p>
            <a:r>
              <a:rPr lang="pt-BR" dirty="0" smtClean="0"/>
              <a:t>- </a:t>
            </a:r>
            <a:r>
              <a:rPr lang="pt-BR" b="1" dirty="0" err="1" smtClean="0"/>
              <a:t>Buccioli</a:t>
            </a:r>
            <a:r>
              <a:rPr lang="pt-BR" dirty="0" smtClean="0"/>
              <a:t>, Arthur A. B., Claudio </a:t>
            </a:r>
            <a:r>
              <a:rPr lang="pt-BR" dirty="0" err="1" smtClean="0"/>
              <a:t>Kirner</a:t>
            </a:r>
            <a:r>
              <a:rPr lang="pt-BR" dirty="0" smtClean="0"/>
              <a:t>, e Ezequiel R. </a:t>
            </a:r>
            <a:r>
              <a:rPr lang="pt-BR" dirty="0" err="1" smtClean="0"/>
              <a:t>Zorzal</a:t>
            </a:r>
            <a:r>
              <a:rPr lang="pt-BR" dirty="0" smtClean="0"/>
              <a:t>. "Desenvolvimento de Jogos em Ambiente de Realidade Aumentada." </a:t>
            </a:r>
            <a:r>
              <a:rPr lang="en-US" dirty="0" smtClean="0"/>
              <a:t>Web. 31 Ago. 2009. &lt;http://www.realidadeaumentada.com.br&gt;. </a:t>
            </a:r>
            <a:endParaRPr lang="pt-BR" dirty="0" smtClean="0"/>
          </a:p>
          <a:p>
            <a:r>
              <a:rPr lang="en-US" dirty="0" smtClean="0"/>
              <a:t>- </a:t>
            </a:r>
            <a:r>
              <a:rPr lang="en-US" b="1" dirty="0" err="1" smtClean="0"/>
              <a:t>Buccioli</a:t>
            </a:r>
            <a:r>
              <a:rPr lang="en-US" dirty="0" smtClean="0"/>
              <a:t>, Arthur A. B., Claudio </a:t>
            </a:r>
            <a:r>
              <a:rPr lang="en-US" dirty="0" err="1" smtClean="0"/>
              <a:t>Kirner</a:t>
            </a:r>
            <a:r>
              <a:rPr lang="en-US" dirty="0" smtClean="0"/>
              <a:t>, e </a:t>
            </a:r>
            <a:r>
              <a:rPr lang="en-US" dirty="0" err="1" smtClean="0"/>
              <a:t>Ezequiel</a:t>
            </a:r>
            <a:r>
              <a:rPr lang="en-US" dirty="0" smtClean="0"/>
              <a:t> R. </a:t>
            </a:r>
            <a:r>
              <a:rPr lang="en-US" dirty="0" err="1" smtClean="0"/>
              <a:t>Zorzal</a:t>
            </a:r>
            <a:r>
              <a:rPr lang="en-US" dirty="0" smtClean="0"/>
              <a:t>. </a:t>
            </a:r>
            <a:r>
              <a:rPr lang="pt-BR" dirty="0" smtClean="0"/>
              <a:t>"Usando Realidade Aumentada no Desenvolvimento de </a:t>
            </a:r>
            <a:r>
              <a:rPr lang="pt-BR" dirty="0" err="1" smtClean="0"/>
              <a:t>Quebra-cabeças</a:t>
            </a:r>
            <a:r>
              <a:rPr lang="pt-BR" dirty="0" smtClean="0"/>
              <a:t> Educacionais." Web. 31 Ago. 2009. &lt;http://www.realidadeaumentada.com.br&gt;. </a:t>
            </a:r>
          </a:p>
          <a:p>
            <a:r>
              <a:rPr lang="pt-BR" dirty="0" smtClean="0"/>
              <a:t>- </a:t>
            </a:r>
            <a:r>
              <a:rPr lang="pt-BR" dirty="0" err="1" smtClean="0"/>
              <a:t>B</a:t>
            </a:r>
            <a:r>
              <a:rPr lang="pt-BR" b="1" dirty="0" err="1" smtClean="0"/>
              <a:t>uccioli</a:t>
            </a:r>
            <a:r>
              <a:rPr lang="pt-BR" dirty="0" smtClean="0"/>
              <a:t>, Arthur A. B., Claudio </a:t>
            </a:r>
            <a:r>
              <a:rPr lang="pt-BR" dirty="0" err="1" smtClean="0"/>
              <a:t>Kirner</a:t>
            </a:r>
            <a:r>
              <a:rPr lang="pt-BR" dirty="0" smtClean="0"/>
              <a:t>, Eduardo A. Queiroz, Ezequiel R. </a:t>
            </a:r>
            <a:r>
              <a:rPr lang="pt-BR" dirty="0" err="1" smtClean="0"/>
              <a:t>Zorzal</a:t>
            </a:r>
            <a:r>
              <a:rPr lang="pt-BR" dirty="0" smtClean="0"/>
              <a:t>, e Marcelo P. Guimarães. "A REALIDADE AUMENTADA NO DESENVOLVIMENTO DE JOGOS EM PRIMEIRA PESSOA." Web. 31 Ago. 2009. &lt;http://www.realidadeaumentada.com.br&gt;. </a:t>
            </a:r>
          </a:p>
          <a:p>
            <a:r>
              <a:rPr lang="pt-BR" b="1" dirty="0" smtClean="0"/>
              <a:t>- Cardoso</a:t>
            </a:r>
            <a:r>
              <a:rPr lang="pt-BR" dirty="0" smtClean="0"/>
              <a:t>, Alexandre, Claudio </a:t>
            </a:r>
            <a:r>
              <a:rPr lang="pt-BR" dirty="0" err="1" smtClean="0"/>
              <a:t>Kirner</a:t>
            </a:r>
            <a:r>
              <a:rPr lang="pt-BR" dirty="0" smtClean="0"/>
              <a:t>, Edgard </a:t>
            </a:r>
            <a:r>
              <a:rPr lang="pt-BR" dirty="0" err="1" smtClean="0"/>
              <a:t>Lamounier</a:t>
            </a:r>
            <a:r>
              <a:rPr lang="pt-BR" dirty="0" smtClean="0"/>
              <a:t> Júnior, e Ezequiel R. </a:t>
            </a:r>
            <a:r>
              <a:rPr lang="pt-BR" dirty="0" err="1" smtClean="0"/>
              <a:t>Zorzal</a:t>
            </a:r>
            <a:r>
              <a:rPr lang="pt-BR" dirty="0" smtClean="0"/>
              <a:t>. "Realidade Aumentada Aplicada em Jogos Educacionais." Web. 31 Ago. 2009. </a:t>
            </a:r>
            <a:r>
              <a:rPr lang="pt-BR" dirty="0" smtClean="0">
                <a:hlinkClick r:id="rId2"/>
              </a:rPr>
              <a:t>http://www.realidadeaumentada.com.br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b="1" dirty="0" smtClean="0"/>
              <a:t>Cardoso</a:t>
            </a:r>
            <a:r>
              <a:rPr lang="pt-BR" dirty="0" smtClean="0"/>
              <a:t>, Alexandre, Claudio </a:t>
            </a:r>
            <a:r>
              <a:rPr lang="pt-BR" dirty="0" err="1" smtClean="0"/>
              <a:t>Kirner</a:t>
            </a:r>
            <a:r>
              <a:rPr lang="pt-BR" dirty="0" smtClean="0"/>
              <a:t>, Edgard </a:t>
            </a:r>
            <a:r>
              <a:rPr lang="pt-BR" dirty="0" err="1" smtClean="0"/>
              <a:t>Lamounier</a:t>
            </a:r>
            <a:r>
              <a:rPr lang="pt-BR" dirty="0" smtClean="0"/>
              <a:t> Júnior, e Ezequiel R. </a:t>
            </a:r>
            <a:r>
              <a:rPr lang="pt-BR" dirty="0" err="1" smtClean="0"/>
              <a:t>Zorzal</a:t>
            </a:r>
            <a:r>
              <a:rPr lang="pt-BR" dirty="0" smtClean="0"/>
              <a:t>. "Viabilizando o Desenvolvimento de Jogos Espaciais com Realidade Aumentada." Web. 31 Ago. 2009. &lt;http://www.realidadeaumentada.com.br&gt;. </a:t>
            </a:r>
          </a:p>
          <a:p>
            <a:r>
              <a:rPr lang="pt-BR" dirty="0" smtClean="0"/>
              <a:t> - </a:t>
            </a:r>
            <a:r>
              <a:rPr lang="pt-BR" b="1" dirty="0" err="1" smtClean="0"/>
              <a:t>Kirner</a:t>
            </a:r>
            <a:r>
              <a:rPr lang="pt-BR" dirty="0" smtClean="0"/>
              <a:t>, Claudio, Ezequiel R. </a:t>
            </a:r>
            <a:r>
              <a:rPr lang="pt-BR" dirty="0" err="1" smtClean="0"/>
              <a:t>Zorzal</a:t>
            </a:r>
            <a:r>
              <a:rPr lang="pt-BR" dirty="0" smtClean="0"/>
              <a:t>, e Teresa G. </a:t>
            </a:r>
            <a:r>
              <a:rPr lang="pt-BR" dirty="0" err="1" smtClean="0"/>
              <a:t>Kirner</a:t>
            </a:r>
            <a:r>
              <a:rPr lang="pt-BR" dirty="0" smtClean="0"/>
              <a:t>. </a:t>
            </a:r>
            <a:r>
              <a:rPr lang="en-US" dirty="0" smtClean="0"/>
              <a:t>"Case Studies on the Development of Games Using Augmented Reality." </a:t>
            </a:r>
            <a:r>
              <a:rPr lang="pt-BR" dirty="0" smtClean="0"/>
              <a:t>Web. 31 Ago. 2009. &lt;http://www.realidadeaumentada.com.br&gt;. </a:t>
            </a:r>
          </a:p>
          <a:p>
            <a:r>
              <a:rPr lang="pt-BR" dirty="0" smtClean="0"/>
              <a:t>- </a:t>
            </a:r>
            <a:r>
              <a:rPr lang="pt-BR" u="sng" dirty="0" smtClean="0">
                <a:hlinkClick r:id="rId2"/>
              </a:rPr>
              <a:t>http://www.augmentedenvironments.org/lab/research/handheld-ar/arhrrrr/</a:t>
            </a:r>
            <a:r>
              <a:rPr lang="pt-BR" dirty="0" smtClean="0"/>
              <a:t> - acessado em 05/09/2009.</a:t>
            </a:r>
          </a:p>
          <a:p>
            <a:r>
              <a:rPr lang="pt-BR" dirty="0" smtClean="0"/>
              <a:t>- </a:t>
            </a:r>
            <a:r>
              <a:rPr lang="pt-BR" u="sng" dirty="0" smtClean="0">
                <a:hlinkClick r:id="rId3"/>
              </a:rPr>
              <a:t>http://www.gizmodo.com.br/conteudo/jogo-de-realidade-aumentada-assombra-o-dsi-e-sua-camera - acessado em 05/09/2009</a:t>
            </a:r>
            <a:r>
              <a:rPr lang="pt-BR" dirty="0" smtClean="0"/>
              <a:t>.</a:t>
            </a:r>
          </a:p>
          <a:p>
            <a:r>
              <a:rPr lang="pt-BR" dirty="0" smtClean="0"/>
              <a:t>- </a:t>
            </a:r>
            <a:r>
              <a:rPr lang="pt-BR" u="sng" dirty="0" smtClean="0">
                <a:hlinkClick r:id="rId4"/>
              </a:rPr>
              <a:t>http://blog.marcolino.com.br/wordpress/2008/09/19/jogo-de-realidade-aumentada-open-source/</a:t>
            </a:r>
            <a:r>
              <a:rPr lang="pt-BR" dirty="0" smtClean="0"/>
              <a:t> - acessado em 05/09/2009.</a:t>
            </a:r>
          </a:p>
          <a:p>
            <a:r>
              <a:rPr lang="pt-BR" dirty="0" smtClean="0"/>
              <a:t>- </a:t>
            </a:r>
            <a:r>
              <a:rPr lang="pt-BR" u="sng" dirty="0" smtClean="0">
                <a:hlinkClick r:id="rId5"/>
              </a:rPr>
              <a:t>http://norberto3d.wordpress.com/2008/09/09/ideia-legal-12-levelhead-jogo-em-realidade-aumentada/</a:t>
            </a:r>
            <a:r>
              <a:rPr lang="pt-BR" dirty="0" smtClean="0"/>
              <a:t> - acessado em 05/09/2009.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43182"/>
            <a:ext cx="7467600" cy="3482981"/>
          </a:xfrm>
        </p:spPr>
        <p:txBody>
          <a:bodyPr/>
          <a:lstStyle/>
          <a:p>
            <a:r>
              <a:rPr lang="pt-BR" dirty="0" smtClean="0"/>
              <a:t>Origem dos Jogos</a:t>
            </a:r>
          </a:p>
          <a:p>
            <a:r>
              <a:rPr lang="pt-BR" dirty="0" smtClean="0"/>
              <a:t>Jogos de Tabuleiro e suas Limitações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REALIDADE AUMENTADDA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85992"/>
            <a:ext cx="7467600" cy="3840171"/>
          </a:xfrm>
        </p:spPr>
        <p:txBody>
          <a:bodyPr/>
          <a:lstStyle/>
          <a:p>
            <a:r>
              <a:rPr lang="pt-BR" dirty="0" smtClean="0"/>
              <a:t>Início em 1948 com </a:t>
            </a:r>
            <a:r>
              <a:rPr lang="pt-BR" dirty="0" err="1" smtClean="0"/>
              <a:t>Nobert</a:t>
            </a:r>
            <a:r>
              <a:rPr lang="pt-BR" dirty="0" smtClean="0"/>
              <a:t> </a:t>
            </a:r>
            <a:r>
              <a:rPr lang="pt-BR" dirty="0" err="1" smtClean="0"/>
              <a:t>Wierner</a:t>
            </a:r>
            <a:endParaRPr lang="pt-BR" dirty="0" smtClean="0"/>
          </a:p>
          <a:p>
            <a:r>
              <a:rPr lang="pt-BR" dirty="0" smtClean="0"/>
              <a:t>Surgimento de Realidade Virtual (1989)</a:t>
            </a:r>
          </a:p>
          <a:p>
            <a:r>
              <a:rPr lang="pt-BR" dirty="0" smtClean="0"/>
              <a:t>Surgimento de Realidade Aumentada (1990)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Definição de 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14554"/>
            <a:ext cx="7467600" cy="3911609"/>
          </a:xfrm>
        </p:spPr>
        <p:txBody>
          <a:bodyPr/>
          <a:lstStyle/>
          <a:p>
            <a:r>
              <a:rPr lang="pt-BR" dirty="0" smtClean="0"/>
              <a:t>Objetos virtuais</a:t>
            </a:r>
          </a:p>
          <a:p>
            <a:r>
              <a:rPr lang="pt-BR" dirty="0" smtClean="0"/>
              <a:t>Ambiente real</a:t>
            </a:r>
          </a:p>
          <a:p>
            <a:r>
              <a:rPr lang="pt-BR" dirty="0" smtClean="0"/>
              <a:t>Interação entre objetos de ambas as origens em tempo real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Tipos de Sistemas com 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3116"/>
            <a:ext cx="7467600" cy="3983047"/>
          </a:xfrm>
        </p:spPr>
        <p:txBody>
          <a:bodyPr/>
          <a:lstStyle/>
          <a:p>
            <a:r>
              <a:rPr lang="pt-BR" dirty="0" smtClean="0"/>
              <a:t>Sistema de visão direta por vídeo</a:t>
            </a:r>
          </a:p>
          <a:p>
            <a:r>
              <a:rPr lang="pt-BR" dirty="0" smtClean="0"/>
              <a:t>Sistema de visão ótica direta</a:t>
            </a:r>
          </a:p>
          <a:p>
            <a:r>
              <a:rPr lang="pt-BR" dirty="0" smtClean="0"/>
              <a:t>Sistema de visão por vídeo baseado em monitor</a:t>
            </a:r>
          </a:p>
          <a:p>
            <a:r>
              <a:rPr lang="pt-BR" dirty="0" smtClean="0"/>
              <a:t>Sistema de visão ótica por projeção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1 – Sistema de visão direta por vídeo</a:t>
            </a:r>
            <a:endParaRPr lang="pt-BR" dirty="0"/>
          </a:p>
        </p:txBody>
      </p:sp>
      <p:pic>
        <p:nvPicPr>
          <p:cNvPr id="4" name="Espaço Reservado para Conteúdo 3" descr="sistema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2071678"/>
            <a:ext cx="6869235" cy="36254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2 - Sistema de visão ótica direta</a:t>
            </a:r>
            <a:endParaRPr lang="pt-BR" dirty="0"/>
          </a:p>
        </p:txBody>
      </p:sp>
      <p:pic>
        <p:nvPicPr>
          <p:cNvPr id="4" name="Espaço Reservado para Conteúdo 3" descr="sistema0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500174"/>
            <a:ext cx="5087628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Espaço Reservado para Conteúdo 5" descr="sistema0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571736" y="4500570"/>
            <a:ext cx="3684072" cy="14287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3 – Sistema de visão por vídeo baseado em monitor</a:t>
            </a:r>
            <a:endParaRPr lang="pt-BR" dirty="0"/>
          </a:p>
        </p:txBody>
      </p:sp>
      <p:pic>
        <p:nvPicPr>
          <p:cNvPr id="4" name="Espaço Reservado para Conteúdo 3" descr="sistema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2357430"/>
            <a:ext cx="6753851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125</TotalTime>
  <Words>630</Words>
  <Application>Microsoft Office PowerPoint</Application>
  <PresentationFormat>Apresentação na tela (4:3)</PresentationFormat>
  <Paragraphs>84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Technic</vt:lpstr>
      <vt:lpstr>REALIDADE AUMENTADA PARA JOGOS</vt:lpstr>
      <vt:lpstr>ROTEIRO</vt:lpstr>
      <vt:lpstr>INTRODUÇÃO</vt:lpstr>
      <vt:lpstr>REALIDADE AUMENTADDA</vt:lpstr>
      <vt:lpstr>Definição de RA</vt:lpstr>
      <vt:lpstr>Tipos de Sistemas com RA</vt:lpstr>
      <vt:lpstr>1 – Sistema de visão direta por vídeo</vt:lpstr>
      <vt:lpstr>2 - Sistema de visão ótica direta</vt:lpstr>
      <vt:lpstr>3 – Sistema de visão por vídeo baseado em monitor</vt:lpstr>
      <vt:lpstr>4 – Sistema de visão ótica por projeção</vt:lpstr>
      <vt:lpstr>DISPOSITIVOS DE INTERAÇÃO EM REALIDADE AUMENTADA</vt:lpstr>
      <vt:lpstr>Playstation Eye</vt:lpstr>
      <vt:lpstr>The Zerkin Glove</vt:lpstr>
      <vt:lpstr>Virtual 3D Tactile Touch</vt:lpstr>
      <vt:lpstr>REALIDADE AUMENTADA EM JOGOS</vt:lpstr>
      <vt:lpstr>ESTADO DA ARTE - ARhrrrr</vt:lpstr>
      <vt:lpstr>ESTADO DA ARTE - GhostWire</vt:lpstr>
      <vt:lpstr>ESTADO DA ARTE - LevelHead</vt:lpstr>
      <vt:lpstr>POSSÍVEIS APLICAÇÕES</vt:lpstr>
      <vt:lpstr>CONCLUSÃO</vt:lpstr>
      <vt:lpstr>?</vt:lpstr>
      <vt:lpstr>Vídeos</vt:lpstr>
      <vt:lpstr>Vídeos</vt:lpstr>
      <vt:lpstr>REFERÊNCIAS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REALIDADE AUMENTADA PARA JOGOS</dc:title>
  <dc:creator>ClementeDeMelo</dc:creator>
  <cp:lastModifiedBy>rpfs</cp:lastModifiedBy>
  <cp:revision>10</cp:revision>
  <dcterms:created xsi:type="dcterms:W3CDTF">2009-10-27T15:32:49Z</dcterms:created>
  <dcterms:modified xsi:type="dcterms:W3CDTF">2009-11-25T13:16:19Z</dcterms:modified>
</cp:coreProperties>
</file>