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4"/>
  </p:notesMasterIdLst>
  <p:sldIdLst>
    <p:sldId id="256" r:id="rId2"/>
    <p:sldId id="276" r:id="rId3"/>
    <p:sldId id="258" r:id="rId4"/>
    <p:sldId id="259" r:id="rId5"/>
    <p:sldId id="271" r:id="rId6"/>
    <p:sldId id="272" r:id="rId7"/>
    <p:sldId id="273" r:id="rId8"/>
    <p:sldId id="274" r:id="rId9"/>
    <p:sldId id="275" r:id="rId10"/>
    <p:sldId id="324" r:id="rId11"/>
    <p:sldId id="332" r:id="rId12"/>
    <p:sldId id="264" r:id="rId13"/>
    <p:sldId id="265" r:id="rId14"/>
    <p:sldId id="277" r:id="rId15"/>
    <p:sldId id="280" r:id="rId16"/>
    <p:sldId id="317" r:id="rId17"/>
    <p:sldId id="281" r:id="rId18"/>
    <p:sldId id="282" r:id="rId19"/>
    <p:sldId id="283" r:id="rId20"/>
    <p:sldId id="284" r:id="rId21"/>
    <p:sldId id="285" r:id="rId22"/>
    <p:sldId id="323" r:id="rId23"/>
    <p:sldId id="286" r:id="rId24"/>
    <p:sldId id="326" r:id="rId25"/>
    <p:sldId id="287" r:id="rId26"/>
    <p:sldId id="327" r:id="rId27"/>
    <p:sldId id="328" r:id="rId28"/>
    <p:sldId id="329" r:id="rId29"/>
    <p:sldId id="330" r:id="rId30"/>
    <p:sldId id="331" r:id="rId31"/>
    <p:sldId id="288" r:id="rId32"/>
    <p:sldId id="316" r:id="rId33"/>
    <p:sldId id="291" r:id="rId34"/>
    <p:sldId id="292" r:id="rId35"/>
    <p:sldId id="293" r:id="rId36"/>
    <p:sldId id="294" r:id="rId37"/>
    <p:sldId id="295" r:id="rId38"/>
    <p:sldId id="298" r:id="rId39"/>
    <p:sldId id="299" r:id="rId40"/>
    <p:sldId id="300" r:id="rId41"/>
    <p:sldId id="301" r:id="rId42"/>
    <p:sldId id="304" r:id="rId43"/>
    <p:sldId id="305" r:id="rId44"/>
    <p:sldId id="306" r:id="rId45"/>
    <p:sldId id="334" r:id="rId46"/>
    <p:sldId id="335" r:id="rId47"/>
    <p:sldId id="308" r:id="rId48"/>
    <p:sldId id="309" r:id="rId49"/>
    <p:sldId id="311" r:id="rId50"/>
    <p:sldId id="325" r:id="rId51"/>
    <p:sldId id="333" r:id="rId52"/>
    <p:sldId id="336"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n"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83" autoAdjust="0"/>
    <p:restoredTop sz="75044" autoAdjust="0"/>
  </p:normalViewPr>
  <p:slideViewPr>
    <p:cSldViewPr>
      <p:cViewPr varScale="1">
        <p:scale>
          <a:sx n="55" d="100"/>
          <a:sy n="55" d="100"/>
        </p:scale>
        <p:origin x="-8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A352F-4EE5-4EB8-867F-10A1C3653602}" type="datetimeFigureOut">
              <a:rPr lang="pt-BR" smtClean="0"/>
              <a:pPr/>
              <a:t>5/11/2009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F4892-238F-40D5-84A5-9A45C0F7DEFC}"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kirner.com/paginas/flar-teste/Controheli6.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baseline="0"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Mais interesse dos alunos, mais aprendizado</a:t>
            </a:r>
          </a:p>
          <a:p>
            <a:endParaRPr lang="pt-BR" dirty="0" smtClean="0"/>
          </a:p>
          <a:p>
            <a:pPr lvl="1"/>
            <a:r>
              <a:rPr lang="pt-BR" dirty="0" smtClean="0"/>
              <a:t>Motivação dos estudantes e usuários</a:t>
            </a:r>
          </a:p>
          <a:p>
            <a:pPr lvl="1"/>
            <a:r>
              <a:rPr lang="pt-BR" dirty="0" smtClean="0"/>
              <a:t>Grande poder de ilustração e detalhes</a:t>
            </a:r>
          </a:p>
          <a:p>
            <a:pPr lvl="1"/>
            <a:r>
              <a:rPr lang="pt-BR" dirty="0" smtClean="0"/>
              <a:t>Suporte a visualização de objetos distantes</a:t>
            </a:r>
          </a:p>
          <a:p>
            <a:pPr lvl="1"/>
            <a:r>
              <a:rPr lang="pt-BR" dirty="0" smtClean="0"/>
              <a:t>Permite realização de experimentos virtuais sem precisar de recursos e é possível repeti-las facilmente</a:t>
            </a:r>
          </a:p>
          <a:p>
            <a:pPr lvl="1"/>
            <a:r>
              <a:rPr lang="pt-BR" dirty="0" smtClean="0"/>
              <a:t>Requer que os participantes estejam ativos</a:t>
            </a:r>
          </a:p>
          <a:p>
            <a:pPr lvl="1"/>
            <a:r>
              <a:rPr lang="pt-BR" dirty="0" smtClean="0"/>
              <a:t>Provendo igual oportunidade de comunicação aos estudantes através de representações</a:t>
            </a:r>
          </a:p>
          <a:p>
            <a:pPr lvl="1"/>
            <a:endParaRPr lang="pt-BR" dirty="0" smtClean="0"/>
          </a:p>
          <a:p>
            <a:pPr lvl="1"/>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RA também pode reduzir custos, pois pode ser replicada e promover a redução de necessidade de uso de laboratórios de </a:t>
            </a:r>
            <a:r>
              <a:rPr lang="pt-BR" b="1" dirty="0" smtClean="0"/>
              <a:t>química, física, biologia e matemática</a:t>
            </a:r>
            <a:r>
              <a:rPr lang="pt-BR" dirty="0" smtClean="0"/>
              <a:t>.</a:t>
            </a:r>
            <a:br>
              <a:rPr lang="pt-BR" dirty="0" smtClean="0"/>
            </a:br>
            <a:r>
              <a:rPr lang="pt-BR" dirty="0" smtClean="0"/>
              <a:t>o problema por trás dessa questão de utilizar RA em salas de aula é que os recursos ainda não estão disponíveis para serem usados.</a:t>
            </a:r>
            <a:br>
              <a:rPr lang="pt-BR" dirty="0" smtClean="0"/>
            </a:br>
            <a:r>
              <a:rPr lang="pt-BR" dirty="0" smtClean="0"/>
              <a:t>(professor não sabe (nem precisa saber) programar)</a:t>
            </a: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Um grande benefício oferecido pela interface apresentada pela realidade aumentada é que o conhecimento intuitivo do usuário a respeito do mundo físico pode ser utilizado para manipular o ambiente virtual, possibilitando ao usuário a manipulação de informações através de experiências próximas do real.</a:t>
            </a:r>
          </a:p>
          <a:p>
            <a:r>
              <a:rPr lang="pt-BR" sz="1200" kern="1200" dirty="0" smtClean="0">
                <a:solidFill>
                  <a:schemeClr val="tx1"/>
                </a:solidFill>
                <a:latin typeface="+mn-lt"/>
                <a:ea typeface="+mn-ea"/>
                <a:cs typeface="+mn-cs"/>
              </a:rPr>
              <a:t>Dessa forma, RA tem potencial para propiciar um ambiente de educação e/ou treinamento como um processo de exploração, descoberta, observação e construção e uma nova visão do conhecimento, oferecendo ao aprendiz a oportunidade de melhor compreender o objeto de estudo. Esta tecnologia, portanto, tem potencial de colaborar tanto proporcionando a teoria como também a experimentação prática do conteúdo em questão.</a:t>
            </a: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Experiências de utilização de sistemas que utilizam técnicas de Realidade Aumentada têm sido desenvolvidas e aplicadas nos mais diversos campos de ensino, desde Medicina, indústria e aplicativos para Matemática básica, experimentos virtuais de Óptica Geométrica e até simulações de circuitos integrados.</a:t>
            </a:r>
          </a:p>
          <a:p>
            <a:pPr>
              <a:buFontTx/>
              <a:buChar char="-"/>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sz="1200" kern="1200" dirty="0" smtClean="0">
                <a:solidFill>
                  <a:schemeClr val="tx1"/>
                </a:solidFill>
                <a:latin typeface="+mn-lt"/>
                <a:ea typeface="+mn-ea"/>
                <a:cs typeface="+mn-cs"/>
              </a:rPr>
              <a:t>Segundo um artigo de 1999 intitulado “To </a:t>
            </a:r>
            <a:r>
              <a:rPr lang="pt-BR" sz="1200" kern="1200" dirty="0" err="1" smtClean="0">
                <a:solidFill>
                  <a:schemeClr val="tx1"/>
                </a:solidFill>
                <a:latin typeface="+mn-lt"/>
                <a:ea typeface="+mn-ea"/>
                <a:cs typeface="+mn-cs"/>
              </a:rPr>
              <a:t>Err</a:t>
            </a:r>
            <a:r>
              <a:rPr lang="pt-BR" sz="1200" kern="1200" dirty="0" smtClean="0">
                <a:solidFill>
                  <a:schemeClr val="tx1"/>
                </a:solidFill>
                <a:latin typeface="+mn-lt"/>
                <a:ea typeface="+mn-ea"/>
                <a:cs typeface="+mn-cs"/>
              </a:rPr>
              <a:t> is </a:t>
            </a:r>
            <a:r>
              <a:rPr lang="pt-BR" sz="1200" kern="1200" dirty="0" err="1" smtClean="0">
                <a:solidFill>
                  <a:schemeClr val="tx1"/>
                </a:solidFill>
                <a:latin typeface="+mn-lt"/>
                <a:ea typeface="+mn-ea"/>
                <a:cs typeface="+mn-cs"/>
              </a:rPr>
              <a:t>Human</a:t>
            </a:r>
            <a:r>
              <a:rPr lang="pt-BR" sz="1200" kern="1200" dirty="0" smtClean="0">
                <a:solidFill>
                  <a:schemeClr val="tx1"/>
                </a:solidFill>
                <a:latin typeface="+mn-lt"/>
                <a:ea typeface="+mn-ea"/>
                <a:cs typeface="+mn-cs"/>
              </a:rPr>
              <a:t>” do </a:t>
            </a:r>
            <a:r>
              <a:rPr lang="pt-BR" sz="1200" kern="1200" dirty="0" err="1" smtClean="0">
                <a:solidFill>
                  <a:schemeClr val="tx1"/>
                </a:solidFill>
                <a:latin typeface="+mn-lt"/>
                <a:ea typeface="+mn-ea"/>
                <a:cs typeface="+mn-cs"/>
              </a:rPr>
              <a:t>Institute</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of</a:t>
            </a:r>
            <a:r>
              <a:rPr lang="pt-BR" sz="1200" kern="1200" dirty="0" smtClean="0">
                <a:solidFill>
                  <a:schemeClr val="tx1"/>
                </a:solidFill>
                <a:latin typeface="+mn-lt"/>
                <a:ea typeface="+mn-ea"/>
                <a:cs typeface="+mn-cs"/>
              </a:rPr>
              <a:t> Medicine </a:t>
            </a:r>
            <a:r>
              <a:rPr lang="pt-BR" sz="1200" kern="1200" dirty="0" err="1" smtClean="0">
                <a:solidFill>
                  <a:schemeClr val="tx1"/>
                </a:solidFill>
                <a:latin typeface="+mn-lt"/>
                <a:ea typeface="+mn-ea"/>
                <a:cs typeface="+mn-cs"/>
              </a:rPr>
              <a:t>of</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National</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Academy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of</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Science</a:t>
            </a:r>
            <a:r>
              <a:rPr lang="pt-BR" sz="1200" kern="1200" dirty="0" smtClean="0">
                <a:solidFill>
                  <a:schemeClr val="tx1"/>
                </a:solidFill>
                <a:latin typeface="+mn-lt"/>
                <a:ea typeface="+mn-ea"/>
                <a:cs typeface="+mn-cs"/>
              </a:rPr>
              <a:t>, a cada ano, pessoas morrem mais de erros médicos do que de acidentes no trânsito, câncer de mama ou AIDS. Dentre as muitas razões, abaixo estão as principais:</a:t>
            </a:r>
          </a:p>
          <a:p>
            <a:pPr lvl="0"/>
            <a:r>
              <a:rPr lang="pt-BR" sz="1200" kern="1200" dirty="0" smtClean="0">
                <a:solidFill>
                  <a:schemeClr val="tx1"/>
                </a:solidFill>
                <a:latin typeface="+mn-lt"/>
                <a:ea typeface="+mn-ea"/>
                <a:cs typeface="+mn-cs"/>
              </a:rPr>
              <a:t>- A inexperiência de iniciantes</a:t>
            </a:r>
          </a:p>
          <a:p>
            <a:pPr lvl="0"/>
            <a:r>
              <a:rPr lang="pt-BR" sz="1200" kern="1200" dirty="0" smtClean="0">
                <a:solidFill>
                  <a:schemeClr val="tx1"/>
                </a:solidFill>
                <a:latin typeface="+mn-lt"/>
                <a:ea typeface="+mn-ea"/>
                <a:cs typeface="+mn-cs"/>
              </a:rPr>
              <a:t>- A inexperiência de especialistas com novas técnicas</a:t>
            </a:r>
          </a:p>
          <a:p>
            <a:pPr lvl="0"/>
            <a:r>
              <a:rPr lang="pt-BR" sz="1200" kern="1200" dirty="0" smtClean="0">
                <a:solidFill>
                  <a:schemeClr val="tx1"/>
                </a:solidFill>
                <a:latin typeface="+mn-lt"/>
                <a:ea typeface="+mn-ea"/>
                <a:cs typeface="+mn-cs"/>
              </a:rPr>
              <a:t>- Situações médicas raras</a:t>
            </a:r>
          </a:p>
          <a:p>
            <a:r>
              <a:rPr lang="pt-BR" sz="1200" kern="1200" dirty="0" smtClean="0">
                <a:solidFill>
                  <a:schemeClr val="tx1"/>
                </a:solidFill>
                <a:latin typeface="+mn-lt"/>
                <a:ea typeface="+mn-ea"/>
                <a:cs typeface="+mn-cs"/>
              </a:rPr>
              <a:t> </a:t>
            </a:r>
          </a:p>
          <a:p>
            <a:r>
              <a:rPr lang="pt-BR" sz="1200" kern="1200" dirty="0" smtClean="0">
                <a:solidFill>
                  <a:schemeClr val="tx1"/>
                </a:solidFill>
                <a:latin typeface="+mn-lt"/>
                <a:ea typeface="+mn-ea"/>
                <a:cs typeface="+mn-cs"/>
              </a:rPr>
              <a:t>Entretanto, uma grande deficiência encontrada foi falta de investimento em educação e treinamento médico. Acredita-se que a realidade aumentada pode ter uma significativa parcela de contribuição.</a:t>
            </a:r>
          </a:p>
          <a:p>
            <a:pPr>
              <a:buFontTx/>
              <a:buChar char="-"/>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17</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	De fato, a Medicina e outras áreas de saúde associadas têm se beneficiado dos avanços tecnológicos apresentados pela Realidade Aumentada. Pesquisadores acreditam que esta tecnologia fornece um recurso ímpar para o ensino e treinamento de estruturas anatômicas (da anatomia humana).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	Com Realidade Aumentada é possível ao aprendiz poder explorar repetidamente as estruturas de interesse, separando-as ou agrupando-as com as mais diferentes formas de visualização, imersão e exploração. Isto seria, obviamente, impossível com um paciente vivo e economicamente inviável de ser mantido com cadáveres em escolas de Medicina.</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	É importante destacar, que estes aparelhos baseados em RA não só reduzem o custo de treinamento de cirurgiões, mas também reduzem os riscos cirúrgicos dos pacientes. Atualmente existe um crescente uso de Realidade Aumentada na Medicina. Esta área de aplicação tem atraído vários pesquisadores e profissionais de Medicina, devido à proximidade que a mesma proporciona de casos reais. Um exemplo que pode ser citado é o sistema de neurocirurgias onde os cirurgiões podem planejar, treinar e simular toda a cirurgia, antes de efetivamente executá-la sobre o paciente.</a:t>
            </a:r>
          </a:p>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18</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sz="1200" kern="1200" dirty="0" smtClean="0">
                <a:solidFill>
                  <a:schemeClr val="tx1"/>
                </a:solidFill>
                <a:latin typeface="+mn-lt"/>
                <a:ea typeface="+mn-ea"/>
                <a:cs typeface="+mn-cs"/>
              </a:rPr>
              <a:t>Dificuldades encontradas:</a:t>
            </a:r>
          </a:p>
          <a:p>
            <a:pPr lvl="0"/>
            <a:r>
              <a:rPr lang="pt-BR" sz="1200" kern="1200" dirty="0" smtClean="0">
                <a:solidFill>
                  <a:schemeClr val="tx1"/>
                </a:solidFill>
                <a:latin typeface="+mn-lt"/>
                <a:ea typeface="+mn-ea"/>
                <a:cs typeface="+mn-cs"/>
              </a:rPr>
              <a:t>- Variação na anatomia dos modelos – órgãos e patologias em dois diferentes pacientes não são, geralmente, iguais. Sendo importante o desenvolvimento de técnicas de adequação em relação ao perfil de cada paciente;</a:t>
            </a:r>
          </a:p>
          <a:p>
            <a:pPr lvl="0"/>
            <a:r>
              <a:rPr lang="pt-BR" sz="1200" kern="1200" dirty="0" smtClean="0">
                <a:solidFill>
                  <a:schemeClr val="tx1"/>
                </a:solidFill>
                <a:latin typeface="+mn-lt"/>
                <a:ea typeface="+mn-ea"/>
                <a:cs typeface="+mn-cs"/>
              </a:rPr>
              <a:t>- Propriedade dos materiais de cada órgão – cada órgão do corpo possui material e constituição diferentes. Daí a importância de se modelar situações típicas de cada órgão com um grau de realismo suficiente para providenciar um treinamento cirúrgico eficiente;</a:t>
            </a:r>
          </a:p>
          <a:p>
            <a:pPr lvl="0"/>
            <a:r>
              <a:rPr lang="pt-BR" sz="1200" kern="1200" dirty="0" smtClean="0">
                <a:solidFill>
                  <a:schemeClr val="tx1"/>
                </a:solidFill>
                <a:latin typeface="+mn-lt"/>
                <a:ea typeface="+mn-ea"/>
                <a:cs typeface="+mn-cs"/>
              </a:rPr>
              <a:t>- Geração de modelos mais </a:t>
            </a:r>
            <a:r>
              <a:rPr lang="pt-BR" sz="1200" kern="1200" dirty="0" err="1" smtClean="0">
                <a:solidFill>
                  <a:schemeClr val="tx1"/>
                </a:solidFill>
                <a:latin typeface="+mn-lt"/>
                <a:ea typeface="+mn-ea"/>
                <a:cs typeface="+mn-cs"/>
              </a:rPr>
              <a:t>fotorealísticos</a:t>
            </a:r>
            <a:r>
              <a:rPr lang="pt-BR" sz="1200" kern="1200" dirty="0" smtClean="0">
                <a:solidFill>
                  <a:schemeClr val="tx1"/>
                </a:solidFill>
                <a:latin typeface="+mn-lt"/>
                <a:ea typeface="+mn-ea"/>
                <a:cs typeface="+mn-cs"/>
              </a:rPr>
              <a:t> – o custo de </a:t>
            </a:r>
            <a:r>
              <a:rPr lang="pt-BR" sz="1200" kern="1200" dirty="0" err="1" smtClean="0">
                <a:solidFill>
                  <a:schemeClr val="tx1"/>
                </a:solidFill>
                <a:latin typeface="+mn-lt"/>
                <a:ea typeface="+mn-ea"/>
                <a:cs typeface="+mn-cs"/>
              </a:rPr>
              <a:t>renderizar</a:t>
            </a:r>
            <a:r>
              <a:rPr lang="pt-BR" sz="1200" kern="1200" dirty="0" smtClean="0">
                <a:solidFill>
                  <a:schemeClr val="tx1"/>
                </a:solidFill>
                <a:latin typeface="+mn-lt"/>
                <a:ea typeface="+mn-ea"/>
                <a:cs typeface="+mn-cs"/>
              </a:rPr>
              <a:t> polígonos aumenta exponencialmente com a complexidade dos modelos, mostrando uma dificuldade em modelar fielmente os órgãos do corpo humano.</a:t>
            </a:r>
          </a:p>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19</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Um sistema de apoio a casos de traumatologia e cirurgia ortopédica (EVI – </a:t>
            </a:r>
            <a:r>
              <a:rPr lang="pt-BR" sz="1200" kern="1200" dirty="0" err="1" smtClean="0">
                <a:solidFill>
                  <a:schemeClr val="tx1"/>
                </a:solidFill>
                <a:latin typeface="+mn-lt"/>
                <a:ea typeface="+mn-ea"/>
                <a:cs typeface="+mn-cs"/>
              </a:rPr>
              <a:t>Easy</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Visualization</a:t>
            </a:r>
            <a:r>
              <a:rPr lang="pt-BR" sz="1200" kern="1200" dirty="0" smtClean="0">
                <a:solidFill>
                  <a:schemeClr val="tx1"/>
                </a:solidFill>
                <a:latin typeface="+mn-lt"/>
                <a:ea typeface="+mn-ea"/>
                <a:cs typeface="+mn-cs"/>
              </a:rPr>
              <a:t> </a:t>
            </a:r>
            <a:r>
              <a:rPr lang="pt-BR" sz="1200" kern="1200" dirty="0" err="1" smtClean="0">
                <a:solidFill>
                  <a:schemeClr val="tx1"/>
                </a:solidFill>
                <a:latin typeface="+mn-lt"/>
                <a:ea typeface="+mn-ea"/>
                <a:cs typeface="+mn-cs"/>
              </a:rPr>
              <a:t>In-Situ</a:t>
            </a:r>
            <a:r>
              <a:rPr lang="pt-BR" sz="1200" kern="1200" dirty="0" smtClean="0">
                <a:solidFill>
                  <a:schemeClr val="tx1"/>
                </a:solidFill>
                <a:latin typeface="+mn-lt"/>
                <a:ea typeface="+mn-ea"/>
                <a:cs typeface="+mn-cs"/>
              </a:rPr>
              <a:t>). Com pequenos marcadores retro-reflexivos anexados ao pé do paciente e com a utilização da técnica vídeo </a:t>
            </a:r>
            <a:r>
              <a:rPr lang="pt-BR" sz="1200" i="1" kern="1200" dirty="0" err="1" smtClean="0">
                <a:solidFill>
                  <a:schemeClr val="tx1"/>
                </a:solidFill>
                <a:latin typeface="+mn-lt"/>
                <a:ea typeface="+mn-ea"/>
                <a:cs typeface="+mn-cs"/>
              </a:rPr>
              <a:t>see-through</a:t>
            </a:r>
            <a:r>
              <a:rPr lang="pt-BR" sz="1200" kern="1200" dirty="0" smtClean="0">
                <a:solidFill>
                  <a:schemeClr val="tx1"/>
                </a:solidFill>
                <a:latin typeface="+mn-lt"/>
                <a:ea typeface="+mn-ea"/>
                <a:cs typeface="+mn-cs"/>
              </a:rPr>
              <a:t>, o usuário poderia escolher o modo de visualização de uma tomografia computadorizada do pé do paciente. Este sistema ainda inspirou o desenvolvimento de treinamentos de cirurgias usando esta tecnologia.</a:t>
            </a:r>
          </a:p>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20</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Outro exemplo que pode ser citado é o sistema de neurocirurgias onde os cirurgiões podem planejar, treinar e simular toda a cirurgia, antes de efetivamente executá-la sobre o paciente.</a:t>
            </a:r>
          </a:p>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Propiciar a imersão do aluno na aula e tornar mais eficiente o aprendizado é um desafio vivenciado por educadores no mundo inteiro.</a:t>
            </a:r>
          </a:p>
          <a:p>
            <a:r>
              <a:rPr lang="pt-BR" dirty="0" smtClean="0"/>
              <a:t>Por parte dos alunos existe uma maior dificuldade em conceber conceitos que envolvem mundos não usuais.</a:t>
            </a:r>
          </a:p>
          <a:p>
            <a:r>
              <a:rPr lang="pt-BR" dirty="0" smtClean="0"/>
              <a:t> </a:t>
            </a: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Várias são as áreas de aplicação de realidade aumentada nos vários ramos da indústria. As áreas que merecem destaque são a área de petróleo e gás. Os trabalhadores da indústria petrolífera, como geólogos, geofísicos e engenheiros, confirmam a facilidade de trabalhar com modelos em 3D dos reservatórios em estudo. Esses modelos são normalmente grandes e complexos e construídos a partir de informações de muitas fontes diferentes.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Com relação à Realidade Aumentada, podemos afirmar que o seu uso na indústria, como forma de treinamento, encontra-se ainda de forma embrionário (</a:t>
            </a:r>
            <a:r>
              <a:rPr lang="pt-BR" sz="1200" kern="1200" dirty="0" err="1" smtClean="0">
                <a:solidFill>
                  <a:schemeClr val="tx1"/>
                </a:solidFill>
                <a:latin typeface="+mn-lt"/>
                <a:ea typeface="+mn-ea"/>
                <a:cs typeface="+mn-cs"/>
              </a:rPr>
              <a:t>Regenbrecht</a:t>
            </a:r>
            <a:r>
              <a:rPr lang="pt-BR" sz="1200" kern="1200" dirty="0" smtClean="0">
                <a:solidFill>
                  <a:schemeClr val="tx1"/>
                </a:solidFill>
                <a:latin typeface="+mn-lt"/>
                <a:ea typeface="+mn-ea"/>
                <a:cs typeface="+mn-cs"/>
              </a:rPr>
              <a:t> et. </a:t>
            </a:r>
            <a:r>
              <a:rPr lang="pt-BR" sz="1200" kern="1200" dirty="0" err="1" smtClean="0">
                <a:solidFill>
                  <a:schemeClr val="tx1"/>
                </a:solidFill>
                <a:latin typeface="+mn-lt"/>
                <a:ea typeface="+mn-ea"/>
                <a:cs typeface="+mn-cs"/>
              </a:rPr>
              <a:t>al</a:t>
            </a:r>
            <a:r>
              <a:rPr lang="pt-BR" sz="1200" kern="1200" dirty="0" smtClean="0">
                <a:solidFill>
                  <a:schemeClr val="tx1"/>
                </a:solidFill>
                <a:latin typeface="+mn-lt"/>
                <a:ea typeface="+mn-ea"/>
                <a:cs typeface="+mn-cs"/>
              </a:rPr>
              <a:t> 2005 ). Iniciativas tais como manutenção de motores (Figura 1), onde o diagnóstico de um problema pode ser visualizado e previamente tratado em uma peça virtual do motor ou em um projeto colaborativo de engenharia, onde vários engenheiros, de departamentos diferentes, participam previamente da construção de uma peça – fato este colaborativo por natureza, uma vez que o processo de tomada de decisões é muito complexo para repousar nas mãos de uma única pessoa (Figura 2) – são exemplos de sucesso de primeiras tentativas de uso de RA na Indústria.</a:t>
            </a:r>
          </a:p>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23</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24</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Como exemplo, podemos citar a dificuldade de inicializar pessoas no processo de aprender a dirigir um carro. Além de adquirir experiência em manipular o volante estando atento às situações da estrada e ainda aos sinais de trânsito, o aprendiz pode ainda deparar com situações inesperadas (bolas, crianças, deslizamento de terra, má ultrapassagens por outros motoristas etc.) que muitas vezes não são detectados a tempo, apesar da variedade de sensores encontrados em carros mais caros e modernos. Assim, pesquisadores têm desenvolvido sistemas que criam estas situações reais através do uso de Realidade Aumentada. Como mostra a Figura 1, o aprendiz de direção e seu instrutor estão munidos de capacetes HMD dirigindo numa estrada real. Enquanto isso, computadores instalados no carro criam situações de emergência como a da criança correndo repentinamente na frente do carro Figura 2.</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Relatos dos fabricantes têm mostrado que os aprendizes têm comportado de maneira semelhante quando comparado com situações reais, demonstrando assim a eficiência em se aumentar conteúdos com RA em ambientes de aprendizagem.</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dirty="0" smtClean="0">
              <a:solidFill>
                <a:schemeClr val="tx1"/>
              </a:solidFill>
              <a:latin typeface="+mn-lt"/>
              <a:ea typeface="+mn-ea"/>
              <a:cs typeface="+mn-cs"/>
            </a:endParaRPr>
          </a:p>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25</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Libras é uma linguagem que muito rica em detalhes. </a:t>
            </a:r>
          </a:p>
          <a:p>
            <a:r>
              <a:rPr lang="pt-BR" dirty="0" smtClean="0"/>
              <a:t>Seus sinais utilizam as mãos e as expressões faciais.</a:t>
            </a:r>
          </a:p>
          <a:p>
            <a:r>
              <a:rPr lang="pt-BR" dirty="0" smtClean="0"/>
              <a:t>Os sinais não são estáticos, mas todas as ações feitas com estas partes fazem parte dos sinais.</a:t>
            </a:r>
          </a:p>
          <a:p>
            <a:r>
              <a:rPr lang="pt-BR" dirty="0" smtClean="0"/>
              <a:t>Os dicionários de libras não conseguem, por este motivo, representar bem como devem ser feitos os sinais.</a:t>
            </a:r>
          </a:p>
          <a:p>
            <a:r>
              <a:rPr lang="pt-BR" dirty="0" smtClean="0"/>
              <a:t>A realidade aumentada por permitir ao usuário interagir com objetos virtuais de 3D, facilita o ensino de libras ao possibilitar a visualização dos sinais sendo feitos por bonecos de</a:t>
            </a:r>
            <a:r>
              <a:rPr lang="pt-BR" baseline="0" dirty="0" smtClean="0"/>
              <a:t> 3D</a:t>
            </a:r>
            <a:r>
              <a:rPr lang="pt-BR" dirty="0" smtClean="0"/>
              <a:t>.</a:t>
            </a: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27</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Faz uso de técnicas de oclusão de marcadores para interagir com o usuário. Quando o usuário coloca a mão sobre um dos marcadores previamente posicionados no ambiente, o sistema nota a ausência daquele marcador e executa uma ação, que neste caso é tocar a nota musical correspondente. </a:t>
            </a:r>
          </a:p>
          <a:p>
            <a:endParaRPr lang="pt-BR" sz="1200" kern="120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No momento em que um objeto toca a régua o usuário deve fazer a oclusão do símbolo correspondente e, ao ouvir o som, deixar o símbolo livre novamente para reconhecimento da câmera. </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A área musical explorada por esta aplicação é a rítmica, pois o usuário precisa acionar os marcadores nos intervalos de tempo corretos para conseguir o resultado final esperado, ou seja, a melodia completa. </a:t>
            </a: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29</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smtClean="0">
                <a:solidFill>
                  <a:schemeClr val="tx1"/>
                </a:solidFill>
                <a:latin typeface="+mn-lt"/>
                <a:ea typeface="+mn-ea"/>
                <a:cs typeface="+mn-cs"/>
              </a:rPr>
              <a:t>O marcador utilizado na aplicação consiste em um quadrado fixo, contendo as 5 linhas da notação musical, e uma parte móvel que permite alterar a posição vertical de um circulo nas linhas da notação. Com isso, é possível representar algumas notas musicais em seu ambiente natural que é a notação musical. É interessante ressaltar que essa parte móvel pode ser facilmente trocada por outra com um símbolo diferente, possibilitando representar além do tom a duração da nota. </a:t>
            </a:r>
          </a:p>
          <a:p>
            <a:endParaRPr lang="pt-B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O aprendizado se dá por múltiplos canais sensoriais, como a visão, o tato e a audição. </a:t>
            </a: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30</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sz="1200" kern="1200" dirty="0" smtClean="0">
                <a:solidFill>
                  <a:schemeClr val="tx1"/>
                </a:solidFill>
                <a:latin typeface="+mn-lt"/>
                <a:ea typeface="+mn-ea"/>
                <a:cs typeface="+mn-cs"/>
              </a:rPr>
              <a:t>As vantagens para o ensino e treinamento proporcionadas pela Realidade Aumentada também são profundamente exploradas para auxiliar estudantes nos estudos e avaliações das mais diversas áreas de Ciência e Matemática.</a:t>
            </a:r>
          </a:p>
          <a:p>
            <a:r>
              <a:rPr lang="pt-BR" sz="1200" kern="1200" dirty="0" smtClean="0">
                <a:solidFill>
                  <a:schemeClr val="tx1"/>
                </a:solidFill>
                <a:latin typeface="+mn-lt"/>
                <a:ea typeface="+mn-ea"/>
                <a:cs typeface="+mn-cs"/>
              </a:rPr>
              <a:t>A disciplina de Matemática tem usufruído dos inúmeros benefícios da Realidade aumentada particularmente na área de Geometria. Isto porque um dos problemas tradicionalmente apresentado na literatura é o fato de os livros apresentarem ilustrações bidimensionais, o que dificulta ao aluno perceber a sensação tridimensional de imersão e profundidade</a:t>
            </a:r>
          </a:p>
          <a:p>
            <a:pPr>
              <a:buFontTx/>
              <a:buNone/>
            </a:pP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31</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Ele possibilita mensurar e analisar as estruturas dos elementos geométricos estudados</a:t>
            </a: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34</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37</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pt-BR" dirty="0" smtClean="0"/>
              <a:t>Física é</a:t>
            </a:r>
            <a:r>
              <a:rPr lang="pt-BR" baseline="0" dirty="0" smtClean="0"/>
              <a:t> uma disciplina lecionada aos níveis de estudo (ensino médio, ensino técnico). Já foi feito aplicações com RA para essa disciplina, a princípio, apenas com os conceitos de eletromagnetismo.</a:t>
            </a:r>
            <a:endParaRPr lang="pt-BR"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pt-BR"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pt-BR" dirty="0" smtClean="0"/>
              <a:t>Já existe aplicações</a:t>
            </a:r>
            <a:r>
              <a:rPr lang="pt-BR" baseline="0" dirty="0" smtClean="0"/>
              <a:t> prontas baseada nos conceitos de eletromagnetismo.</a:t>
            </a:r>
          </a:p>
          <a:p>
            <a:pPr marL="0" marR="0" lvl="2" indent="0" algn="l" defTabSz="914400" rtl="0" eaLnBrk="1" fontAlgn="auto" latinLnBrk="0" hangingPunct="1">
              <a:lnSpc>
                <a:spcPct val="100000"/>
              </a:lnSpc>
              <a:spcBef>
                <a:spcPts val="0"/>
              </a:spcBef>
              <a:spcAft>
                <a:spcPts val="0"/>
              </a:spcAft>
              <a:buClrTx/>
              <a:buSzTx/>
              <a:buFontTx/>
              <a:buNone/>
              <a:tabLst/>
              <a:defRPr/>
            </a:pPr>
            <a:r>
              <a:rPr lang="pt-BR" dirty="0" smtClean="0"/>
              <a:t>Com RA as linhas de campo geradas por cargas elétricas em repouso e em movimento, são muito mais fáceis de “visualizar” o campo e a entender as relações estabelecidas entre as cargas.</a:t>
            </a:r>
          </a:p>
          <a:p>
            <a:endParaRPr lang="pt-BR"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39</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as principais técnicas utilizadas no ensino atualmente pecam pela falta de interatividade com o aluno</a:t>
            </a: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smtClean="0">
                <a:solidFill>
                  <a:schemeClr val="tx1"/>
                </a:solidFill>
                <a:latin typeface="+mn-lt"/>
                <a:ea typeface="+mn-ea"/>
                <a:cs typeface="+mn-cs"/>
              </a:rPr>
              <a:t>A revisão bibliográfica para se conhecer as dificuldades de ensino-aprendizagem desses conceitos, foram retidas do artigo de </a:t>
            </a:r>
            <a:r>
              <a:rPr lang="pt-BR" dirty="0" smtClean="0"/>
              <a:t>DONZELLI</a:t>
            </a:r>
            <a:endParaRPr lang="pt-BR" sz="1200" kern="1200" baseline="0" dirty="0" smtClean="0">
              <a:solidFill>
                <a:schemeClr val="tx1"/>
              </a:solidFill>
              <a:latin typeface="+mn-lt"/>
              <a:ea typeface="+mn-ea"/>
              <a:cs typeface="+mn-cs"/>
            </a:endParaRPr>
          </a:p>
          <a:p>
            <a:endParaRPr lang="pt-BR"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40</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smtClean="0">
                <a:solidFill>
                  <a:schemeClr val="tx1"/>
                </a:solidFill>
                <a:latin typeface="+mn-lt"/>
                <a:ea typeface="+mn-ea"/>
                <a:cs typeface="+mn-cs"/>
              </a:rPr>
              <a:t>Exemplos do projeto de </a:t>
            </a:r>
            <a:r>
              <a:rPr lang="pt-BR" dirty="0" smtClean="0"/>
              <a:t>DONZELLI</a:t>
            </a:r>
            <a:r>
              <a:rPr lang="pt-BR" baseline="0" dirty="0" smtClean="0"/>
              <a:t> </a:t>
            </a:r>
            <a:r>
              <a:rPr lang="pt-BR" sz="1200" kern="1200" baseline="0" dirty="0" smtClean="0">
                <a:solidFill>
                  <a:schemeClr val="tx1"/>
                </a:solidFill>
                <a:latin typeface="+mn-lt"/>
                <a:ea typeface="+mn-ea"/>
                <a:cs typeface="+mn-cs"/>
              </a:rPr>
              <a:t>que foi apresentado na 4ª mostra da UNIMEP e aprovado pelo CNPq</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O projeto foi desenvolvido com o </a:t>
            </a:r>
            <a:r>
              <a:rPr lang="pt-BR" sz="1200" kern="1200" baseline="0" dirty="0" err="1" smtClean="0">
                <a:solidFill>
                  <a:schemeClr val="tx1"/>
                </a:solidFill>
                <a:latin typeface="+mn-lt"/>
                <a:ea typeface="+mn-ea"/>
                <a:cs typeface="+mn-cs"/>
              </a:rPr>
              <a:t>ARToolKit</a:t>
            </a:r>
            <a:endParaRPr lang="pt-BR" sz="1200" kern="1200" baseline="0" dirty="0" smtClean="0">
              <a:solidFill>
                <a:schemeClr val="tx1"/>
              </a:solidFill>
              <a:latin typeface="+mn-lt"/>
              <a:ea typeface="+mn-ea"/>
              <a:cs typeface="+mn-cs"/>
            </a:endParaRP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Figura 1  mostra a imagem que o software exibe quando o usuário manipula um marcador que está associado a uma carga pontual positiva: as linhas de força aparecem como linhas azuis e estão no espaço tridimensional, portanto o usuário pode vê-las de todos os ângulos, bastando, para isso, girar o marcador. </a:t>
            </a:r>
          </a:p>
          <a:p>
            <a:endParaRPr lang="pt-B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A Figura 2 mostra o que acontece quando o usuário aproxima duas cargas pontuais positivas: as linhas de força de ambas interagem, repelindo-se. </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baseline="0" dirty="0" smtClean="0">
                <a:solidFill>
                  <a:schemeClr val="tx1"/>
                </a:solidFill>
                <a:latin typeface="+mn-lt"/>
                <a:ea typeface="+mn-ea"/>
                <a:cs typeface="+mn-cs"/>
              </a:rPr>
              <a:t>A Figura 3 mostra o que ocorre quando se aproxima uma carga elétrica de um ímã: não há interação entre os campos.</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kern="1200" baseline="0" dirty="0" smtClean="0">
              <a:solidFill>
                <a:schemeClr val="tx1"/>
              </a:solidFill>
              <a:latin typeface="+mn-lt"/>
              <a:ea typeface="+mn-ea"/>
              <a:cs typeface="+mn-cs"/>
            </a:endParaRPr>
          </a:p>
          <a:p>
            <a:endParaRPr lang="pt-BR" sz="1200" kern="1200" baseline="0" dirty="0" smtClean="0">
              <a:solidFill>
                <a:schemeClr val="tx1"/>
              </a:solidFill>
              <a:latin typeface="+mn-lt"/>
              <a:ea typeface="+mn-ea"/>
              <a:cs typeface="+mn-cs"/>
            </a:endParaRPr>
          </a:p>
          <a:p>
            <a:endParaRPr lang="pt-BR" sz="1200" kern="1200" baseline="0" dirty="0" smtClean="0">
              <a:solidFill>
                <a:schemeClr val="tx1"/>
              </a:solidFill>
              <a:latin typeface="+mn-lt"/>
              <a:ea typeface="+mn-ea"/>
              <a:cs typeface="+mn-cs"/>
            </a:endParaRPr>
          </a:p>
          <a:p>
            <a:endParaRPr lang="pt-BR" sz="1200"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41</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 Ensino de Química, as novas tecnologias estão vindo para substituir as representações estáticas anteriormente utilizadas, por ferramentas que proporcionam representações de modelos dinâmicos, proporcionando condições aos alunos de desenvolverem a compreensão conceitual dos estudos. Ainda é possível </a:t>
            </a:r>
            <a:r>
              <a:rPr lang="pt-BR" baseline="0" dirty="0" smtClean="0"/>
              <a:t>simulações interativas de reações químicas.</a:t>
            </a:r>
            <a:endParaRPr lang="pt-BR"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43</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Conceitos de Equilíbrio Químico aplicativo no qual o aluno pudesse visualizar a reação entre N2O4 e o óxido nítrico (NO2), em uma simulação interativa, em que o aluno pudesse alterar variáveis de estado e observar a reação em escala microscopia. A transformação em que ocorre a formação de NO2 absorve calor, portanto, a formação de N2O4 libera a mesma quantidade de calor. Desse modo pode-se perceber que, pela adição ou retirada de calor, o sistema responde a essa perturbação realizando uma transformação. Esta ocorre em um sentido ou no outro, conduzindo o sistema a novo estado de equilíbrio. [</a:t>
            </a:r>
            <a:r>
              <a:rPr lang="pt-BR" sz="1200" dirty="0" smtClean="0"/>
              <a:t>SFALCIN]</a:t>
            </a:r>
            <a:r>
              <a:rPr lang="pt-BR" dirty="0" smtClean="0"/>
              <a:t>.</a:t>
            </a:r>
          </a:p>
          <a:p>
            <a:endParaRPr lang="pt-BR" dirty="0" smtClean="0"/>
          </a:p>
          <a:p>
            <a:r>
              <a:rPr lang="pt-BR" dirty="0" smtClean="0"/>
              <a:t>No caso da química, por exemplo, dá para ver as moléculas em várias posições, é bastante elucidativo [CLARO]</a:t>
            </a:r>
          </a:p>
          <a:p>
            <a:endParaRPr lang="pt-BR" dirty="0" smtClean="0"/>
          </a:p>
          <a:p>
            <a:r>
              <a:rPr lang="pt-BR" dirty="0" smtClean="0"/>
              <a:t>Também há projetos que fazem</a:t>
            </a:r>
            <a:r>
              <a:rPr lang="pt-BR" baseline="0" dirty="0" smtClean="0"/>
              <a:t> a montagem de compostos orgânicos </a:t>
            </a:r>
          </a:p>
          <a:p>
            <a:r>
              <a:rPr lang="pt-BR" baseline="0" dirty="0" smtClean="0"/>
              <a:t>Durante o Vídeo: É possível mostrar os compostos de várias maneiras (átomos, letras, etc.).</a:t>
            </a:r>
            <a:endParaRPr lang="pt-BR" dirty="0" smtClean="0"/>
          </a:p>
          <a:p>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Em ambos os projetos já desenvolvidos,</a:t>
            </a:r>
            <a:r>
              <a:rPr lang="pt-BR" baseline="0" dirty="0" smtClean="0"/>
              <a:t> o </a:t>
            </a:r>
            <a:r>
              <a:rPr lang="pt-BR" dirty="0" err="1" smtClean="0"/>
              <a:t>ArToolKit</a:t>
            </a:r>
            <a:r>
              <a:rPr lang="pt-BR" dirty="0" smtClean="0"/>
              <a:t> foi</a:t>
            </a:r>
            <a:r>
              <a:rPr lang="pt-BR" baseline="0" dirty="0" smtClean="0"/>
              <a:t> a ferramenta utilizada.</a:t>
            </a:r>
          </a:p>
          <a:p>
            <a:pPr marL="0" marR="0" indent="0" algn="l" defTabSz="914400" rtl="0" eaLnBrk="1" fontAlgn="auto" latinLnBrk="0" hangingPunct="1">
              <a:lnSpc>
                <a:spcPct val="100000"/>
              </a:lnSpc>
              <a:spcBef>
                <a:spcPts val="0"/>
              </a:spcBef>
              <a:spcAft>
                <a:spcPts val="0"/>
              </a:spcAft>
              <a:buClrTx/>
              <a:buSzTx/>
              <a:buFontTx/>
              <a:buNone/>
              <a:tabLst/>
              <a:defRPr/>
            </a:pPr>
            <a:endParaRPr lang="pt-BR" baseline="0" dirty="0" smtClean="0"/>
          </a:p>
          <a:p>
            <a:r>
              <a:rPr lang="pt-BR" dirty="0" smtClean="0"/>
              <a:t>Vídeo 2 é daqui</a:t>
            </a:r>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44</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Em </a:t>
            </a:r>
            <a:r>
              <a:rPr lang="pt-BR" b="1" dirty="0" smtClean="0"/>
              <a:t>biologia</a:t>
            </a:r>
            <a:r>
              <a:rPr lang="pt-BR" dirty="0" smtClean="0"/>
              <a:t>, a estrutura</a:t>
            </a:r>
            <a:r>
              <a:rPr lang="pt-BR" baseline="0" dirty="0" smtClean="0"/>
              <a:t> do DNA pode ser observada de forma tridimensional</a:t>
            </a:r>
          </a:p>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História</a:t>
            </a:r>
            <a:r>
              <a:rPr lang="pt-BR" dirty="0" smtClean="0"/>
              <a:t> : reconstrução de ambientes antigos gerar situações, inspecionar e participar do evento, contracenar com um personagem virtual </a:t>
            </a:r>
          </a:p>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Ensino a distância</a:t>
            </a:r>
            <a:r>
              <a:rPr lang="pt-BR" dirty="0" smtClean="0"/>
              <a:t>: a possibilidade de manipulação aumenta a impressão de presença em uma atividade a distância</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smtClean="0"/>
          </a:p>
          <a:p>
            <a:endParaRPr lang="pt-BR"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45</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Na </a:t>
            </a:r>
            <a:r>
              <a:rPr lang="pt-BR" b="1" dirty="0" smtClean="0"/>
              <a:t>geografia</a:t>
            </a:r>
            <a:r>
              <a:rPr lang="pt-BR" dirty="0" smtClean="0"/>
              <a:t>, mapas físicos podem ser justapostos sobre estatísticas locais variadas, como densidade da população, renda per capita, minérios, indústrias, etc., sendo cada mapa associado a uma placa e a alternação entre as estatísticas controladas por uma placa especial, classificada como “placa de controle”. </a:t>
            </a:r>
          </a:p>
          <a:p>
            <a:r>
              <a:rPr lang="pt-BR" dirty="0" smtClean="0"/>
              <a:t>Exemplos</a:t>
            </a:r>
            <a:r>
              <a:rPr lang="pt-BR" baseline="0" dirty="0" smtClean="0"/>
              <a:t> do funcionamento de fontes de energia pode ser abordados também.</a:t>
            </a:r>
            <a:endParaRPr lang="pt-BR" dirty="0" smtClean="0"/>
          </a:p>
          <a:p>
            <a:endParaRPr lang="pt-BR"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46</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Literatura</a:t>
            </a:r>
            <a:r>
              <a:rPr lang="pt-BR" dirty="0" smtClean="0"/>
              <a:t>: Livros interativos com realidade aumentada e som </a:t>
            </a:r>
          </a:p>
          <a:p>
            <a:endParaRPr lang="pt-BR"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47</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b="1" dirty="0" smtClean="0"/>
              <a:t>Arquitetura</a:t>
            </a:r>
            <a:r>
              <a:rPr lang="pt-BR" dirty="0" smtClean="0"/>
              <a:t>: estrutura de prédio, como é construído, por meio de marcadores na parede </a:t>
            </a:r>
            <a:endParaRPr lang="pt-BR" b="1" dirty="0" smtClean="0"/>
          </a:p>
          <a:p>
            <a:endParaRPr lang="pt-BR" dirty="0" smtClean="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48</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Referente</a:t>
            </a:r>
            <a:r>
              <a:rPr lang="pt-BR" baseline="0" dirty="0" smtClean="0"/>
              <a:t> a Realidade aumentada.</a:t>
            </a: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49</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Dúvidas?</a:t>
            </a: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50</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lvl="2"/>
            <a:r>
              <a:rPr lang="pt-BR" sz="1200" kern="1200" dirty="0" smtClean="0">
                <a:solidFill>
                  <a:schemeClr val="tx1"/>
                </a:solidFill>
                <a:latin typeface="+mn-lt"/>
                <a:ea typeface="+mn-ea"/>
                <a:cs typeface="+mn-cs"/>
              </a:rPr>
              <a:t>- O peso do livro influi em muitos alunos não querer levá-lo para as aulas.</a:t>
            </a:r>
            <a:endParaRPr lang="pt-BR" sz="1100" kern="1200" dirty="0" smtClean="0">
              <a:solidFill>
                <a:schemeClr val="tx1"/>
              </a:solidFill>
              <a:latin typeface="+mn-lt"/>
              <a:ea typeface="+mn-ea"/>
              <a:cs typeface="+mn-cs"/>
            </a:endParaRPr>
          </a:p>
          <a:p>
            <a:pPr lvl="2"/>
            <a:r>
              <a:rPr lang="pt-BR" sz="1200" kern="1200" dirty="0" smtClean="0">
                <a:solidFill>
                  <a:schemeClr val="tx1"/>
                </a:solidFill>
                <a:latin typeface="+mn-lt"/>
                <a:ea typeface="+mn-ea"/>
                <a:cs typeface="+mn-cs"/>
              </a:rPr>
              <a:t>- Na disciplina de química, por exemplo, é necessária a visualização de figuras não planas, o que não é possível através de livros.</a:t>
            </a:r>
            <a:endParaRPr lang="pt-BR" sz="1100" kern="1200" dirty="0" smtClean="0">
              <a:solidFill>
                <a:schemeClr val="tx1"/>
              </a:solidFill>
              <a:latin typeface="+mn-lt"/>
              <a:ea typeface="+mn-ea"/>
              <a:cs typeface="+mn-cs"/>
            </a:endParaRPr>
          </a:p>
          <a:p>
            <a:pPr lvl="2"/>
            <a:r>
              <a:rPr lang="pt-BR" sz="1200" kern="1200" dirty="0" smtClean="0">
                <a:solidFill>
                  <a:schemeClr val="tx1"/>
                </a:solidFill>
                <a:latin typeface="+mn-lt"/>
                <a:ea typeface="+mn-ea"/>
                <a:cs typeface="+mn-cs"/>
              </a:rPr>
              <a:t>- Estes se degradam com o passar do tempo, sendo bem cuidados ou não.</a:t>
            </a:r>
            <a:endParaRPr lang="pt-BR" sz="1100" kern="1200" dirty="0" smtClean="0">
              <a:solidFill>
                <a:schemeClr val="tx1"/>
              </a:solidFill>
              <a:latin typeface="+mn-lt"/>
              <a:ea typeface="+mn-ea"/>
              <a:cs typeface="+mn-cs"/>
            </a:endParaRPr>
          </a:p>
          <a:p>
            <a:pPr lvl="2">
              <a:buFontTx/>
              <a:buChar char="-"/>
            </a:pPr>
            <a:r>
              <a:rPr lang="pt-BR" sz="1200" kern="1200" dirty="0" smtClean="0">
                <a:solidFill>
                  <a:schemeClr val="tx1"/>
                </a:solidFill>
                <a:latin typeface="+mn-lt"/>
                <a:ea typeface="+mn-ea"/>
                <a:cs typeface="+mn-cs"/>
              </a:rPr>
              <a:t> O tipo de linguagem utilizada no livro pode dificultar a aprendizagem de quem o utiliza.</a:t>
            </a:r>
            <a:endParaRPr lang="pt-BR" sz="1100" kern="1200" dirty="0" smtClean="0">
              <a:solidFill>
                <a:schemeClr val="tx1"/>
              </a:solidFill>
              <a:latin typeface="+mn-lt"/>
              <a:ea typeface="+mn-ea"/>
              <a:cs typeface="+mn-cs"/>
            </a:endParaRPr>
          </a:p>
          <a:p>
            <a:pPr lvl="2">
              <a:buFontTx/>
              <a:buChar char="-"/>
            </a:pPr>
            <a:r>
              <a:rPr lang="pt-BR" sz="1200" kern="1200" baseline="0" dirty="0" smtClean="0">
                <a:solidFill>
                  <a:schemeClr val="tx1"/>
                </a:solidFill>
                <a:latin typeface="+mn-lt"/>
                <a:ea typeface="+mn-ea"/>
                <a:cs typeface="+mn-cs"/>
              </a:rPr>
              <a:t> </a:t>
            </a:r>
            <a:r>
              <a:rPr lang="pt-BR" sz="1200" kern="1200" dirty="0" smtClean="0">
                <a:solidFill>
                  <a:schemeClr val="tx1"/>
                </a:solidFill>
                <a:latin typeface="+mn-lt"/>
                <a:ea typeface="+mn-ea"/>
                <a:cs typeface="+mn-cs"/>
              </a:rPr>
              <a:t>O livro formula as suas próprias perguntas, ou seja, não há a possibilidade dos alunos interagirem de forma a formular suas próprias.</a:t>
            </a:r>
            <a:endParaRPr lang="pt-BR" sz="11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lvl="2">
              <a:buFontTx/>
              <a:buNone/>
            </a:pPr>
            <a:r>
              <a:rPr lang="pt-BR" sz="1200" kern="1200" dirty="0" smtClean="0">
                <a:solidFill>
                  <a:schemeClr val="tx1"/>
                </a:solidFill>
                <a:latin typeface="+mn-lt"/>
                <a:ea typeface="+mn-ea"/>
                <a:cs typeface="+mn-cs"/>
              </a:rPr>
              <a:t>Quadro</a:t>
            </a:r>
            <a:r>
              <a:rPr lang="pt-BR" sz="1200" kern="1200" baseline="0" dirty="0" smtClean="0">
                <a:solidFill>
                  <a:schemeClr val="tx1"/>
                </a:solidFill>
                <a:latin typeface="+mn-lt"/>
                <a:ea typeface="+mn-ea"/>
                <a:cs typeface="+mn-cs"/>
              </a:rPr>
              <a:t>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 O tempo necessário à escrita no quadro é grande se comparado á utilização de apresentação de slides ou quadros inteligentes.</a:t>
            </a: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lvl="2"/>
            <a:r>
              <a:rPr lang="pt-BR" sz="1200" kern="1200" dirty="0" smtClean="0">
                <a:solidFill>
                  <a:schemeClr val="tx1"/>
                </a:solidFill>
                <a:latin typeface="+mn-lt"/>
                <a:ea typeface="+mn-ea"/>
                <a:cs typeface="+mn-cs"/>
              </a:rPr>
              <a:t>Slides:</a:t>
            </a:r>
          </a:p>
          <a:p>
            <a:pPr lvl="2"/>
            <a:r>
              <a:rPr lang="pt-BR" sz="1200" kern="1200" dirty="0" smtClean="0">
                <a:solidFill>
                  <a:schemeClr val="tx1"/>
                </a:solidFill>
                <a:latin typeface="+mn-lt"/>
                <a:ea typeface="+mn-ea"/>
                <a:cs typeface="+mn-cs"/>
              </a:rPr>
              <a:t>- Pode haver uma falta de interação dos alunos pela aula, visto que o material da aula já esteja pronto;</a:t>
            </a:r>
            <a:endParaRPr lang="pt-BR" sz="1100" kern="1200" dirty="0" smtClean="0">
              <a:solidFill>
                <a:schemeClr val="tx1"/>
              </a:solidFill>
              <a:latin typeface="+mn-lt"/>
              <a:ea typeface="+mn-ea"/>
              <a:cs typeface="+mn-cs"/>
            </a:endParaRPr>
          </a:p>
          <a:p>
            <a:pPr lvl="2"/>
            <a:r>
              <a:rPr lang="pt-BR" sz="1200" kern="1200" dirty="0" smtClean="0">
                <a:solidFill>
                  <a:schemeClr val="tx1"/>
                </a:solidFill>
                <a:latin typeface="+mn-lt"/>
                <a:ea typeface="+mn-ea"/>
                <a:cs typeface="+mn-cs"/>
              </a:rPr>
              <a:t>- </a:t>
            </a:r>
            <a:r>
              <a:rPr lang="pt-BR" sz="1200" u="sng" kern="1200" dirty="0" smtClean="0">
                <a:solidFill>
                  <a:schemeClr val="tx1"/>
                </a:solidFill>
                <a:latin typeface="+mn-lt"/>
                <a:ea typeface="+mn-ea"/>
                <a:cs typeface="+mn-cs"/>
              </a:rPr>
              <a:t>Dependência da tecnologia, pois é necessário um conhecimento mínimo de como utilizar tais ferramentas para conseguir manuseá-las;</a:t>
            </a:r>
            <a:endParaRPr lang="pt-BR" sz="1100" u="sng" kern="1200" dirty="0" smtClean="0">
              <a:solidFill>
                <a:schemeClr val="tx1"/>
              </a:solidFill>
              <a:latin typeface="+mn-lt"/>
              <a:ea typeface="+mn-ea"/>
              <a:cs typeface="+mn-cs"/>
            </a:endParaRPr>
          </a:p>
          <a:p>
            <a:pPr lvl="2">
              <a:buFontTx/>
              <a:buChar char="-"/>
            </a:pPr>
            <a:r>
              <a:rPr lang="pt-BR" sz="1200" u="sng" kern="1200" dirty="0" smtClean="0">
                <a:solidFill>
                  <a:schemeClr val="tx1"/>
                </a:solidFill>
                <a:latin typeface="+mn-lt"/>
                <a:ea typeface="+mn-ea"/>
                <a:cs typeface="+mn-cs"/>
              </a:rPr>
              <a:t>Custo, já que materiais tecnológicos não são tão acessíveis às escolas públicas brasileiras.</a:t>
            </a:r>
          </a:p>
          <a:p>
            <a:pPr lvl="2">
              <a:buFontTx/>
              <a:buNone/>
            </a:pPr>
            <a:endParaRPr lang="pt-BR" sz="1200" kern="1200" dirty="0" smtClean="0">
              <a:solidFill>
                <a:schemeClr val="tx1"/>
              </a:solidFill>
              <a:latin typeface="+mn-lt"/>
              <a:ea typeface="+mn-ea"/>
              <a:cs typeface="+mn-cs"/>
            </a:endParaRPr>
          </a:p>
          <a:p>
            <a:pPr lvl="2">
              <a:buFontTx/>
              <a:buNone/>
            </a:pPr>
            <a:r>
              <a:rPr lang="pt-BR" sz="1200" kern="1200" dirty="0" smtClean="0">
                <a:solidFill>
                  <a:schemeClr val="tx1"/>
                </a:solidFill>
                <a:latin typeface="+mn-lt"/>
                <a:ea typeface="+mn-ea"/>
                <a:cs typeface="+mn-cs"/>
              </a:rPr>
              <a:t>Internet:</a:t>
            </a:r>
          </a:p>
          <a:p>
            <a:pPr lvl="2"/>
            <a:r>
              <a:rPr lang="pt-BR" sz="1200" kern="1200" dirty="0" smtClean="0">
                <a:solidFill>
                  <a:schemeClr val="tx1"/>
                </a:solidFill>
                <a:latin typeface="+mn-lt"/>
                <a:ea typeface="+mn-ea"/>
                <a:cs typeface="+mn-cs"/>
              </a:rPr>
              <a:t>- Existe a barreira do preço que faz com que a Internet não seja tão acessível assim para boa parte da população.</a:t>
            </a:r>
          </a:p>
          <a:p>
            <a:pPr lvl="2"/>
            <a:r>
              <a:rPr lang="pt-BR" sz="1200" kern="1200" dirty="0" smtClean="0">
                <a:solidFill>
                  <a:schemeClr val="tx1"/>
                </a:solidFill>
                <a:latin typeface="+mn-lt"/>
                <a:ea typeface="+mn-ea"/>
                <a:cs typeface="+mn-cs"/>
              </a:rPr>
              <a:t>- </a:t>
            </a:r>
            <a:r>
              <a:rPr lang="pt-BR" sz="1200" u="sng" kern="1200" dirty="0" smtClean="0">
                <a:solidFill>
                  <a:schemeClr val="tx1"/>
                </a:solidFill>
                <a:latin typeface="+mn-lt"/>
                <a:ea typeface="+mn-ea"/>
                <a:cs typeface="+mn-cs"/>
              </a:rPr>
              <a:t>O analfabetismo tecnológico que pode ser definido como a incapacidade de dominar conteúdos de informática, causada pela exclusão digital.</a:t>
            </a:r>
          </a:p>
          <a:p>
            <a:pPr lvl="2">
              <a:buFontTx/>
              <a:buNone/>
            </a:pPr>
            <a:endParaRPr lang="pt-BR" sz="1200" kern="1200" dirty="0" smtClean="0">
              <a:solidFill>
                <a:schemeClr val="tx1"/>
              </a:solidFill>
              <a:latin typeface="+mn-lt"/>
              <a:ea typeface="+mn-ea"/>
              <a:cs typeface="+mn-cs"/>
            </a:endParaRPr>
          </a:p>
          <a:p>
            <a:pPr lvl="2">
              <a:buFontTx/>
              <a:buNone/>
            </a:pPr>
            <a:endParaRPr lang="pt-BR" sz="11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pt-BR" sz="1200" kern="1200" dirty="0" smtClean="0">
                <a:solidFill>
                  <a:schemeClr val="tx1"/>
                </a:solidFill>
                <a:latin typeface="+mn-lt"/>
                <a:ea typeface="+mn-ea"/>
                <a:cs typeface="+mn-cs"/>
              </a:rPr>
              <a:t> Realidade Aumentada é a sobreposição de objetos virtuais gerados por computador num ambiente real, utilizando para isso algum dispositivo tecnológico (</a:t>
            </a:r>
            <a:r>
              <a:rPr lang="pt-BR" sz="1200" kern="1200" dirty="0" err="1" smtClean="0">
                <a:solidFill>
                  <a:schemeClr val="tx1"/>
                </a:solidFill>
                <a:latin typeface="+mn-lt"/>
                <a:ea typeface="+mn-ea"/>
                <a:cs typeface="+mn-cs"/>
              </a:rPr>
              <a:t>Kirner</a:t>
            </a:r>
            <a:r>
              <a:rPr lang="pt-BR" sz="1200" kern="1200" dirty="0" smtClean="0">
                <a:solidFill>
                  <a:schemeClr val="tx1"/>
                </a:solidFill>
                <a:latin typeface="+mn-lt"/>
                <a:ea typeface="+mn-ea"/>
                <a:cs typeface="+mn-cs"/>
              </a:rPr>
              <a:t>, 2004).</a:t>
            </a:r>
          </a:p>
          <a:p>
            <a:r>
              <a:rPr lang="pt-BR" dirty="0" smtClean="0"/>
              <a:t>- Um sistema que suplementa o mundo real com objetos virtuais gerados por computador, parecendo coexistir no mesmo espaço, combinando objetos reais e virtuais no ambiente real.</a:t>
            </a:r>
          </a:p>
          <a:p>
            <a:pPr marL="0" marR="0" indent="0" algn="l" defTabSz="914400" rtl="0" eaLnBrk="1" fontAlgn="auto" latinLnBrk="0" hangingPunct="1">
              <a:lnSpc>
                <a:spcPct val="100000"/>
              </a:lnSpc>
              <a:spcBef>
                <a:spcPts val="0"/>
              </a:spcBef>
              <a:spcAft>
                <a:spcPts val="0"/>
              </a:spcAft>
              <a:buClrTx/>
              <a:buSzTx/>
              <a:buFontTx/>
              <a:buChar char="-"/>
              <a:tabLst/>
              <a:defRPr/>
            </a:pPr>
            <a:endParaRPr lang="pt-BR" sz="12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Além de combinar objetos reais e virtuais no ambiente real</a:t>
            </a:r>
            <a:r>
              <a:rPr lang="pt-BR" sz="1200" kern="1200" baseline="0" dirty="0" smtClean="0">
                <a:solidFill>
                  <a:schemeClr val="tx1"/>
                </a:solidFill>
                <a:latin typeface="+mn-lt"/>
                <a:ea typeface="+mn-ea"/>
                <a:cs typeface="+mn-cs"/>
              </a:rPr>
              <a:t>, a realidade virtual...</a:t>
            </a:r>
            <a:endParaRPr lang="pt-BR" sz="1100" kern="120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hlinkClick r:id="rId3"/>
              </a:rPr>
              <a:t>http://www.ckirner.com/paginas/flar-teste/Controheli6.html</a:t>
            </a:r>
            <a:endParaRPr lang="pt-BR" dirty="0"/>
          </a:p>
        </p:txBody>
      </p:sp>
      <p:sp>
        <p:nvSpPr>
          <p:cNvPr id="4" name="Espaço Reservado para Número de Slide 3"/>
          <p:cNvSpPr>
            <a:spLocks noGrp="1"/>
          </p:cNvSpPr>
          <p:nvPr>
            <p:ph type="sldNum" sz="quarter" idx="10"/>
          </p:nvPr>
        </p:nvSpPr>
        <p:spPr/>
        <p:txBody>
          <a:bodyPr/>
          <a:lstStyle/>
          <a:p>
            <a:fld id="{631F4892-238F-40D5-84A5-9A45C0F7DEFC}"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9D8FB98D-E801-48B2-BE1B-1A9B02078574}" type="datetimeFigureOut">
              <a:rPr lang="pt-BR" smtClean="0"/>
              <a:pPr/>
              <a:t>5/11/2009</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5EBE1C35-6422-4733-8F76-596ABCBF50B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EBE1C35-6422-4733-8F76-596ABCBF50B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EBE1C35-6422-4733-8F76-596ABCBF50B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EBE1C35-6422-4733-8F76-596ABCBF50B8}"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EBE1C35-6422-4733-8F76-596ABCBF50B8}"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5EBE1C35-6422-4733-8F76-596ABCBF50B8}"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5EBE1C35-6422-4733-8F76-596ABCBF50B8}"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5EBE1C35-6422-4733-8F76-596ABCBF50B8}"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9D8FB98D-E801-48B2-BE1B-1A9B02078574}" type="datetimeFigureOut">
              <a:rPr lang="pt-BR" smtClean="0"/>
              <a:pPr/>
              <a:t>5/11/2009</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5EBE1C35-6422-4733-8F76-596ABCBF50B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9D8FB98D-E801-48B2-BE1B-1A9B02078574}" type="datetimeFigureOut">
              <a:rPr lang="pt-BR" smtClean="0"/>
              <a:pPr/>
              <a:t>5/11/2009</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5EBE1C35-6422-4733-8F76-596ABCBF50B8}"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9D8FB98D-E801-48B2-BE1B-1A9B02078574}" type="datetimeFigureOut">
              <a:rPr lang="pt-BR" smtClean="0"/>
              <a:pPr/>
              <a:t>5/11/2009</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5EBE1C35-6422-4733-8F76-596ABCBF50B8}"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D8FB98D-E801-48B2-BE1B-1A9B02078574}" type="datetimeFigureOut">
              <a:rPr lang="pt-BR" smtClean="0"/>
              <a:pPr/>
              <a:t>5/11/2009</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EBE1C35-6422-4733-8F76-596ABCBF50B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kirner.com/paginas/flar-teste/Controheli6.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C:\Documents%20and%20Settings\Tha&#237;s%20Melise\Desktop\indstria.wmv"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C:\Documents%20and%20Settings\Tha&#237;s%20Melise\Desktop\matem&#225;tica_WMV%20V9.wmv" TargetMode="Externa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Tha&#237;s%20Melise\Desktop\Qu&#237;mica_WMV%20V9.wmv" TargetMode="External"/><Relationship Id="rId1" Type="http://schemas.openxmlformats.org/officeDocument/2006/relationships/video" Target="file:///C:\Documents%20and%20Settings\Tha&#237;s%20Melise\Desktop\Qu&#237;mica1_WMV%20V9.wmv"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file:///C:\Documents%20and%20Settings\Tha&#237;s%20Melise\Desktop\Geografia.wmv" TargetMode="Externa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file:///C:\Documents%20and%20Settings\Tha&#237;s%20Melise\Desktop\Livros%20interativos.wmv" TargetMode="Externa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Tha&#237;s%20Melise\Desktop\Arquitetura%20AR_media_Plugin_for_Google_SketchU.wmv" TargetMode="External"/><Relationship Id="rId1" Type="http://schemas.openxmlformats.org/officeDocument/2006/relationships/video" Target="file:///C:\Documents%20and%20Settings\Tha&#237;s%20Melise\Desktop\Architecture.wmv" TargetMode="Externa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degraf.ufpr.br/artigos_graphica/AREALIDADE.pdf" TargetMode="External"/><Relationship Id="rId7" Type="http://schemas.openxmlformats.org/officeDocument/2006/relationships/hyperlink" Target="http://www.ckirner.com/paginas/flar-teste/Controheli6.html" TargetMode="External"/><Relationship Id="rId2" Type="http://schemas.openxmlformats.org/officeDocument/2006/relationships/hyperlink" Target="http://www.institutoclaro.org.br/observatorio/reportagens/detalhe/realidade-aumentada-e-reforca-interesse-de-alunos-em-escola-do-rio-de-janeiro" TargetMode="External"/><Relationship Id="rId1" Type="http://schemas.openxmlformats.org/officeDocument/2006/relationships/slideLayout" Target="../slideLayouts/slideLayout2.xml"/><Relationship Id="rId6" Type="http://schemas.openxmlformats.org/officeDocument/2006/relationships/hyperlink" Target="http://www.realidadeaumentada.com.br/artigos/WARV_Music.pdf" TargetMode="External"/><Relationship Id="rId5" Type="http://schemas.openxmlformats.org/officeDocument/2006/relationships/hyperlink" Target="http://www.tryon.ind.br/artigos/svr_drai.pdf" TargetMode="External"/><Relationship Id="rId4" Type="http://schemas.openxmlformats.org/officeDocument/2006/relationships/hyperlink" Target="http://www.ims.tuwien.ac.at/research/spatial_abilitie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542" y="1305342"/>
            <a:ext cx="9163542" cy="1938992"/>
          </a:xfrm>
          <a:prstGeom prst="rect">
            <a:avLst/>
          </a:prstGeom>
          <a:noFill/>
        </p:spPr>
        <p:txBody>
          <a:bodyPr wrap="square" lIns="91440" tIns="45720" rIns="91440" bIns="45720">
            <a:spAutoFit/>
            <a:scene3d>
              <a:camera prst="perspectiveFront"/>
              <a:lightRig rig="threePt" dir="t"/>
            </a:scene3d>
            <a:sp3d extrusionH="57150">
              <a:bevelT w="38100" h="38100"/>
            </a:sp3d>
          </a:bodyPr>
          <a:lstStyle/>
          <a:p>
            <a:pPr algn="ctr"/>
            <a:r>
              <a:rPr lang="pt-BR"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Realidade Aumentada </a:t>
            </a:r>
          </a:p>
          <a:p>
            <a:pPr algn="ctr"/>
            <a:r>
              <a:rPr lang="pt-BR" sz="6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na Educação</a:t>
            </a:r>
            <a:endParaRPr lang="pt-BR"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6" name="CaixaDeTexto 5"/>
          <p:cNvSpPr txBox="1"/>
          <p:nvPr/>
        </p:nvSpPr>
        <p:spPr>
          <a:xfrm>
            <a:off x="3000396" y="5534585"/>
            <a:ext cx="3214678" cy="1323439"/>
          </a:xfrm>
          <a:prstGeom prst="rect">
            <a:avLst/>
          </a:prstGeom>
          <a:noFill/>
        </p:spPr>
        <p:txBody>
          <a:bodyPr wrap="square" rtlCol="0">
            <a:spAutoFit/>
          </a:bodyPr>
          <a:lstStyle/>
          <a:p>
            <a:pPr algn="ctr"/>
            <a:r>
              <a:rPr lang="pt-BR" sz="1600" dirty="0" smtClean="0">
                <a:solidFill>
                  <a:schemeClr val="bg2"/>
                </a:solidFill>
              </a:rPr>
              <a:t>André Ricardo - </a:t>
            </a:r>
            <a:r>
              <a:rPr lang="pt-BR" sz="1600" dirty="0" err="1" smtClean="0">
                <a:solidFill>
                  <a:schemeClr val="bg2"/>
                </a:solidFill>
              </a:rPr>
              <a:t>arrr</a:t>
            </a:r>
            <a:endParaRPr lang="pt-BR" sz="1600" dirty="0" smtClean="0">
              <a:solidFill>
                <a:schemeClr val="bg2"/>
              </a:solidFill>
            </a:endParaRPr>
          </a:p>
          <a:p>
            <a:pPr algn="ctr"/>
            <a:r>
              <a:rPr lang="pt-BR" sz="1600" dirty="0" smtClean="0">
                <a:solidFill>
                  <a:schemeClr val="bg2"/>
                </a:solidFill>
              </a:rPr>
              <a:t>Marina Alecrim - </a:t>
            </a:r>
            <a:r>
              <a:rPr lang="pt-BR" sz="1600" dirty="0" err="1" smtClean="0">
                <a:solidFill>
                  <a:schemeClr val="bg2"/>
                </a:solidFill>
              </a:rPr>
              <a:t>macn</a:t>
            </a:r>
            <a:endParaRPr lang="pt-BR" sz="1600" dirty="0" smtClean="0">
              <a:solidFill>
                <a:schemeClr val="bg2"/>
              </a:solidFill>
            </a:endParaRPr>
          </a:p>
          <a:p>
            <a:pPr algn="ctr"/>
            <a:r>
              <a:rPr lang="pt-BR" sz="1600" dirty="0" smtClean="0">
                <a:solidFill>
                  <a:schemeClr val="bg2"/>
                </a:solidFill>
              </a:rPr>
              <a:t>Sara Brito – scrb2</a:t>
            </a:r>
          </a:p>
          <a:p>
            <a:pPr algn="ctr"/>
            <a:r>
              <a:rPr lang="pt-BR" sz="1600" dirty="0" smtClean="0">
                <a:solidFill>
                  <a:schemeClr val="bg2"/>
                </a:solidFill>
              </a:rPr>
              <a:t>Tarcísio Coutinho – tcs5 </a:t>
            </a:r>
          </a:p>
          <a:p>
            <a:pPr algn="ctr"/>
            <a:r>
              <a:rPr lang="pt-BR" sz="1600" dirty="0" smtClean="0">
                <a:solidFill>
                  <a:schemeClr val="bg2"/>
                </a:solidFill>
              </a:rPr>
              <a:t>Thaís </a:t>
            </a:r>
            <a:r>
              <a:rPr lang="pt-BR" sz="1600" dirty="0" err="1" smtClean="0">
                <a:solidFill>
                  <a:schemeClr val="bg2"/>
                </a:solidFill>
              </a:rPr>
              <a:t>Melise</a:t>
            </a:r>
            <a:r>
              <a:rPr lang="pt-BR" sz="1600" dirty="0" smtClean="0">
                <a:solidFill>
                  <a:schemeClr val="bg2"/>
                </a:solidFill>
              </a:rPr>
              <a:t> - </a:t>
            </a:r>
            <a:r>
              <a:rPr lang="pt-BR" sz="1600" dirty="0" err="1" smtClean="0">
                <a:solidFill>
                  <a:schemeClr val="bg2"/>
                </a:solidFill>
              </a:rPr>
              <a:t>tmlp</a:t>
            </a:r>
            <a:endParaRPr lang="pt-BR" sz="1600" dirty="0">
              <a:solidFill>
                <a:schemeClr val="bg2"/>
              </a:solidFill>
            </a:endParaRPr>
          </a:p>
        </p:txBody>
      </p:sp>
      <p:sp>
        <p:nvSpPr>
          <p:cNvPr id="4" name="CaixaDeTexto 3"/>
          <p:cNvSpPr txBox="1"/>
          <p:nvPr/>
        </p:nvSpPr>
        <p:spPr>
          <a:xfrm>
            <a:off x="1607322" y="3814708"/>
            <a:ext cx="6036512" cy="40011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t-BR" sz="2000" b="1" cap="all" dirty="0" smtClean="0">
                <a:ln w="0"/>
                <a:solidFill>
                  <a:schemeClr val="tx2"/>
                </a:solidFill>
                <a:effectLst/>
              </a:rPr>
              <a:t>Introdução à Multimídia – </a:t>
            </a:r>
            <a:r>
              <a:rPr lang="pt-BR" sz="2000" b="1" cap="all" dirty="0" err="1" smtClean="0">
                <a:ln w="0"/>
                <a:solidFill>
                  <a:schemeClr val="tx2"/>
                </a:solidFill>
                <a:effectLst/>
              </a:rPr>
              <a:t>Cin</a:t>
            </a:r>
            <a:r>
              <a:rPr lang="pt-BR" sz="2000" b="1" cap="all" dirty="0" smtClean="0">
                <a:ln w="0"/>
                <a:solidFill>
                  <a:schemeClr val="tx2"/>
                </a:solidFill>
                <a:effectLst/>
              </a:rPr>
              <a:t> - UFPE</a:t>
            </a:r>
            <a:endParaRPr lang="pt-BR" sz="2000" b="1" cap="all" dirty="0">
              <a:ln w="0"/>
              <a:solidFill>
                <a:schemeClr val="tx2"/>
              </a:solidFill>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365760" lvl="1" indent="-256032">
              <a:spcBef>
                <a:spcPts val="400"/>
              </a:spcBef>
              <a:buSzPct val="68000"/>
              <a:buFont typeface="Wingdings 3"/>
              <a:buChar char=""/>
            </a:pPr>
            <a:r>
              <a:rPr lang="pt-BR" sz="2700" dirty="0" smtClean="0"/>
              <a:t>Permite a imersão do usuário no ambiente aumentado</a:t>
            </a:r>
          </a:p>
          <a:p>
            <a:pPr>
              <a:buNone/>
            </a:pPr>
            <a:endParaRPr lang="pt-BR" dirty="0"/>
          </a:p>
        </p:txBody>
      </p:sp>
      <p:sp>
        <p:nvSpPr>
          <p:cNvPr id="3" name="Título 2"/>
          <p:cNvSpPr>
            <a:spLocks noGrp="1"/>
          </p:cNvSpPr>
          <p:nvPr>
            <p:ph type="title"/>
          </p:nvPr>
        </p:nvSpPr>
        <p:spPr/>
        <p:txBody>
          <a:bodyPr/>
          <a:lstStyle/>
          <a:p>
            <a:r>
              <a:rPr lang="pt-BR" dirty="0" smtClean="0"/>
              <a:t>O que é Realidade Aumentada ?</a:t>
            </a: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4357686" y="2428868"/>
            <a:ext cx="3929090"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Demonstração de RA</a:t>
            </a:r>
            <a:endParaRPr lang="pt-BR" dirty="0"/>
          </a:p>
        </p:txBody>
      </p:sp>
      <p:sp>
        <p:nvSpPr>
          <p:cNvPr id="4" name="Retângulo 3"/>
          <p:cNvSpPr/>
          <p:nvPr/>
        </p:nvSpPr>
        <p:spPr>
          <a:xfrm>
            <a:off x="500034" y="2500306"/>
            <a:ext cx="8501122" cy="1231106"/>
          </a:xfrm>
          <a:prstGeom prst="rect">
            <a:avLst/>
          </a:prstGeom>
        </p:spPr>
        <p:txBody>
          <a:bodyPr wrap="square">
            <a:spAutoFit/>
          </a:bodyPr>
          <a:lstStyle/>
          <a:p>
            <a:endParaRPr lang="pt-BR" dirty="0" smtClean="0">
              <a:hlinkClick r:id="rId3"/>
            </a:endParaRPr>
          </a:p>
          <a:p>
            <a:r>
              <a:rPr lang="pt-BR" sz="2800" dirty="0" smtClean="0">
                <a:hlinkClick r:id="rId3"/>
              </a:rPr>
              <a:t>http://www.ckirner.com/paginas/flar-teste/Controheli6.html</a:t>
            </a:r>
            <a:endParaRPr lang="pt-BR" sz="2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9"/>
            <a:ext cx="8229600" cy="4519440"/>
          </a:xfrm>
        </p:spPr>
        <p:txBody>
          <a:bodyPr>
            <a:normAutofit/>
          </a:bodyPr>
          <a:lstStyle/>
          <a:p>
            <a:r>
              <a:rPr lang="pt-BR" dirty="0" smtClean="0"/>
              <a:t>Geração de exemplos de forma mais prática, objetiva e visual</a:t>
            </a:r>
          </a:p>
          <a:p>
            <a:pPr>
              <a:buNone/>
            </a:pPr>
            <a:endParaRPr lang="pt-BR" dirty="0" smtClean="0"/>
          </a:p>
          <a:p>
            <a:r>
              <a:rPr lang="pt-BR" dirty="0" smtClean="0"/>
              <a:t>Incentiva a curiosidade e/ou interesse dos alunos (motivação)</a:t>
            </a:r>
          </a:p>
          <a:p>
            <a:pPr>
              <a:buNone/>
            </a:pPr>
            <a:endParaRPr lang="pt-BR" dirty="0" smtClean="0"/>
          </a:p>
          <a:p>
            <a:r>
              <a:rPr lang="pt-BR" dirty="0" smtClean="0"/>
              <a:t>Tornar envolvente a recapitulação dos conceitos vistos em aula</a:t>
            </a:r>
          </a:p>
          <a:p>
            <a:pPr lvl="1"/>
            <a:endParaRPr lang="pt-BR" dirty="0" smtClean="0"/>
          </a:p>
        </p:txBody>
      </p:sp>
      <p:sp>
        <p:nvSpPr>
          <p:cNvPr id="3" name="Título 2"/>
          <p:cNvSpPr>
            <a:spLocks noGrp="1"/>
          </p:cNvSpPr>
          <p:nvPr>
            <p:ph type="title"/>
          </p:nvPr>
        </p:nvSpPr>
        <p:spPr/>
        <p:txBody>
          <a:bodyPr>
            <a:normAutofit/>
          </a:bodyPr>
          <a:lstStyle/>
          <a:p>
            <a:r>
              <a:rPr lang="pt-BR" dirty="0" smtClean="0"/>
              <a:t>Vantagens da RA na educação</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r>
              <a:rPr lang="pt-BR" dirty="0" smtClean="0"/>
              <a:t>Ferramenta </a:t>
            </a:r>
          </a:p>
          <a:p>
            <a:pPr lvl="1"/>
            <a:r>
              <a:rPr lang="pt-BR" dirty="0" smtClean="0"/>
              <a:t>Interativa</a:t>
            </a:r>
          </a:p>
          <a:p>
            <a:pPr lvl="1"/>
            <a:r>
              <a:rPr lang="pt-BR" dirty="0" smtClean="0"/>
              <a:t>Uso simples </a:t>
            </a:r>
          </a:p>
          <a:p>
            <a:pPr lvl="1"/>
            <a:r>
              <a:rPr lang="pt-BR" dirty="0" smtClean="0"/>
              <a:t>Necessita de pouco treinamento</a:t>
            </a:r>
          </a:p>
          <a:p>
            <a:pPr lvl="1"/>
            <a:r>
              <a:rPr lang="pt-BR" dirty="0" smtClean="0"/>
              <a:t>Grande poder de ilustração e detalhes (Pelos objetos serem 3D)</a:t>
            </a:r>
            <a:endParaRPr lang="pt-BR" sz="2500" dirty="0" smtClean="0"/>
          </a:p>
          <a:p>
            <a:pPr marL="365760" lvl="1" indent="-256032">
              <a:spcBef>
                <a:spcPts val="400"/>
              </a:spcBef>
              <a:buSzPct val="68000"/>
              <a:buNone/>
            </a:pPr>
            <a:endParaRPr lang="pt-BR" sz="2500" dirty="0" smtClean="0"/>
          </a:p>
          <a:p>
            <a:r>
              <a:rPr lang="pt-BR" sz="2500" dirty="0" smtClean="0"/>
              <a:t>Reduzir custos</a:t>
            </a:r>
          </a:p>
          <a:p>
            <a:pPr lvl="1"/>
            <a:r>
              <a:rPr lang="pt-BR" dirty="0" smtClean="0"/>
              <a:t>Pode ser replicada</a:t>
            </a:r>
          </a:p>
          <a:p>
            <a:pPr lvl="1"/>
            <a:r>
              <a:rPr lang="pt-BR" dirty="0" smtClean="0"/>
              <a:t>Diminui a necessidade de laboratórios</a:t>
            </a:r>
          </a:p>
        </p:txBody>
      </p:sp>
      <p:sp>
        <p:nvSpPr>
          <p:cNvPr id="3" name="Título 2"/>
          <p:cNvSpPr>
            <a:spLocks noGrp="1"/>
          </p:cNvSpPr>
          <p:nvPr>
            <p:ph type="title"/>
          </p:nvPr>
        </p:nvSpPr>
        <p:spPr/>
        <p:txBody>
          <a:bodyPr>
            <a:normAutofit/>
          </a:bodyPr>
          <a:lstStyle/>
          <a:p>
            <a:r>
              <a:rPr lang="pt-BR" dirty="0" smtClean="0"/>
              <a:t>Vantagens da RA na educação</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365760" lvl="1" indent="-256032">
              <a:spcBef>
                <a:spcPts val="400"/>
              </a:spcBef>
              <a:buSzPct val="68000"/>
              <a:buFont typeface="Wingdings 3"/>
              <a:buChar char=""/>
            </a:pPr>
            <a:r>
              <a:rPr lang="pt-BR" sz="2700" dirty="0" smtClean="0"/>
              <a:t>Conhecimento do mundo físico pode ser utilizado para manipulação de informações através de experiências próximas ao real</a:t>
            </a:r>
          </a:p>
          <a:p>
            <a:pPr marL="365760" lvl="1" indent="-256032">
              <a:spcBef>
                <a:spcPts val="400"/>
              </a:spcBef>
              <a:buSzPct val="68000"/>
              <a:buNone/>
            </a:pPr>
            <a:endParaRPr lang="pt-BR" sz="2700" dirty="0" smtClean="0"/>
          </a:p>
          <a:p>
            <a:pPr marL="365760" lvl="1" indent="-256032">
              <a:spcBef>
                <a:spcPts val="400"/>
              </a:spcBef>
              <a:buSzPct val="68000"/>
              <a:buFont typeface="Wingdings 3"/>
              <a:buChar char=""/>
            </a:pPr>
            <a:r>
              <a:rPr lang="pt-BR" sz="2700" dirty="0" smtClean="0"/>
              <a:t>RA oferece uma oportunidade de melhor compreender o objeto de estudo</a:t>
            </a:r>
          </a:p>
          <a:p>
            <a:pPr marL="365760" lvl="1" indent="-256032">
              <a:spcBef>
                <a:spcPts val="400"/>
              </a:spcBef>
              <a:buSzPct val="68000"/>
              <a:buNone/>
            </a:pPr>
            <a:endParaRPr lang="pt-BR" sz="2700" dirty="0" smtClean="0"/>
          </a:p>
          <a:p>
            <a:pPr marL="365760" lvl="1" indent="-256032">
              <a:spcBef>
                <a:spcPts val="400"/>
              </a:spcBef>
              <a:buSzPct val="68000"/>
              <a:buFont typeface="Wingdings 3"/>
              <a:buChar char=""/>
            </a:pPr>
            <a:r>
              <a:rPr lang="pt-BR" sz="2700" dirty="0" smtClean="0"/>
              <a:t>Proporciona teoria e experimentação prática do conteúdo</a:t>
            </a:r>
          </a:p>
          <a:p>
            <a:pPr>
              <a:buNone/>
            </a:pPr>
            <a:endParaRPr lang="pt-BR" dirty="0"/>
          </a:p>
        </p:txBody>
      </p:sp>
      <p:sp>
        <p:nvSpPr>
          <p:cNvPr id="3" name="Título 2"/>
          <p:cNvSpPr>
            <a:spLocks noGrp="1"/>
          </p:cNvSpPr>
          <p:nvPr>
            <p:ph type="title"/>
          </p:nvPr>
        </p:nvSpPr>
        <p:spPr/>
        <p:txBody>
          <a:bodyPr>
            <a:normAutofit fontScale="90000"/>
          </a:bodyPr>
          <a:lstStyle/>
          <a:p>
            <a:r>
              <a:rPr lang="pt-BR" dirty="0" smtClean="0"/>
              <a:t>Vantagens da interface apresentada pela RA</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3000"/>
                                        <p:tgtEl>
                                          <p:spTgt spid="2">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686800" cy="4733754"/>
          </a:xfrm>
        </p:spPr>
        <p:txBody>
          <a:bodyPr>
            <a:normAutofit/>
          </a:bodyPr>
          <a:lstStyle/>
          <a:p>
            <a:pPr lvl="1"/>
            <a:endParaRPr lang="pt-BR" dirty="0" smtClean="0"/>
          </a:p>
          <a:p>
            <a:pPr lvl="1"/>
            <a:endParaRPr lang="pt-BR" dirty="0" smtClean="0"/>
          </a:p>
          <a:p>
            <a:pPr lvl="1"/>
            <a:endParaRPr lang="pt-BR" dirty="0"/>
          </a:p>
        </p:txBody>
      </p:sp>
      <p:sp>
        <p:nvSpPr>
          <p:cNvPr id="3" name="Título 2"/>
          <p:cNvSpPr>
            <a:spLocks noGrp="1"/>
          </p:cNvSpPr>
          <p:nvPr>
            <p:ph type="title"/>
          </p:nvPr>
        </p:nvSpPr>
        <p:spPr/>
        <p:txBody>
          <a:bodyPr/>
          <a:lstStyle/>
          <a:p>
            <a:r>
              <a:rPr lang="pt-BR" dirty="0" smtClean="0"/>
              <a:t>Campos de Ensino de RA</a:t>
            </a:r>
            <a:endParaRPr lang="pt-BR" dirty="0"/>
          </a:p>
        </p:txBody>
      </p:sp>
      <p:sp>
        <p:nvSpPr>
          <p:cNvPr id="4" name="Espaço Reservado para Conteúdo 1"/>
          <p:cNvSpPr txBox="1">
            <a:spLocks/>
          </p:cNvSpPr>
          <p:nvPr/>
        </p:nvSpPr>
        <p:spPr>
          <a:xfrm>
            <a:off x="609600" y="1714488"/>
            <a:ext cx="8686800" cy="4652994"/>
          </a:xfrm>
          <a:prstGeom prst="rect">
            <a:avLst/>
          </a:prstGeom>
        </p:spPr>
        <p:txBody>
          <a:bodyPr vert="horz">
            <a:normAutofit/>
          </a:bodyPr>
          <a:lstStyle/>
          <a:p>
            <a:pPr marL="822960" lvl="1" indent="-256032">
              <a:spcBef>
                <a:spcPts val="400"/>
              </a:spcBef>
              <a:buClr>
                <a:schemeClr val="accent1"/>
              </a:buClr>
              <a:buSzPct val="68000"/>
              <a:buFont typeface="Wingdings 3"/>
              <a:buChar char=""/>
            </a:pPr>
            <a:r>
              <a:rPr lang="pt-BR" sz="2300" baseline="0" dirty="0" smtClean="0"/>
              <a:t>Medicina</a:t>
            </a:r>
          </a:p>
          <a:p>
            <a:pPr marL="822960" lvl="1" indent="-256032">
              <a:spcBef>
                <a:spcPts val="400"/>
              </a:spcBef>
              <a:buClr>
                <a:schemeClr val="accent1"/>
              </a:buClr>
              <a:buSzPct val="68000"/>
              <a:buFont typeface="Wingdings 3"/>
              <a:buChar char=""/>
            </a:pPr>
            <a:r>
              <a:rPr kumimoji="0" lang="pt-BR" sz="2300" b="0" i="0" u="none" strike="noStrike" kern="1200" cap="none" spc="0" normalizeH="0" noProof="0" dirty="0" smtClean="0">
                <a:ln>
                  <a:noFill/>
                </a:ln>
                <a:solidFill>
                  <a:schemeClr val="tx1"/>
                </a:solidFill>
                <a:effectLst/>
                <a:uLnTx/>
                <a:uFillTx/>
                <a:latin typeface="+mn-lt"/>
                <a:ea typeface="+mn-ea"/>
                <a:cs typeface="+mn-cs"/>
              </a:rPr>
              <a:t>Indústria</a:t>
            </a:r>
          </a:p>
          <a:p>
            <a:pPr marL="822960" lvl="1" indent="-256032">
              <a:spcBef>
                <a:spcPts val="400"/>
              </a:spcBef>
              <a:buClr>
                <a:schemeClr val="accent1"/>
              </a:buClr>
              <a:buSzPct val="68000"/>
              <a:buFont typeface="Wingdings 3"/>
              <a:buChar char=""/>
            </a:pPr>
            <a:r>
              <a:rPr lang="pt-BR" sz="2300" dirty="0" smtClean="0"/>
              <a:t>Matemática</a:t>
            </a:r>
          </a:p>
          <a:p>
            <a:pPr marL="822960" lvl="1" indent="-256032">
              <a:spcBef>
                <a:spcPts val="400"/>
              </a:spcBef>
              <a:buClr>
                <a:schemeClr val="accent1"/>
              </a:buClr>
              <a:buSzPct val="68000"/>
              <a:buFont typeface="Wingdings 3"/>
              <a:buChar char=""/>
            </a:pPr>
            <a:r>
              <a:rPr lang="pt-BR" sz="2300" dirty="0" smtClean="0"/>
              <a:t>Física</a:t>
            </a:r>
          </a:p>
          <a:p>
            <a:pPr marL="822960" lvl="1" indent="-256032">
              <a:spcBef>
                <a:spcPts val="400"/>
              </a:spcBef>
              <a:buClr>
                <a:schemeClr val="accent1"/>
              </a:buClr>
              <a:buSzPct val="68000"/>
              <a:buFont typeface="Wingdings 3"/>
              <a:buChar char=""/>
            </a:pPr>
            <a:r>
              <a:rPr lang="pt-BR" sz="2300" dirty="0" smtClean="0"/>
              <a:t>Química</a:t>
            </a:r>
          </a:p>
          <a:p>
            <a:pPr marL="822960" lvl="1" indent="-256032">
              <a:spcBef>
                <a:spcPts val="400"/>
              </a:spcBef>
              <a:buClr>
                <a:schemeClr val="accent1"/>
              </a:buClr>
              <a:buSzPct val="68000"/>
              <a:buFont typeface="Wingdings 3"/>
              <a:buChar char=""/>
            </a:pPr>
            <a:r>
              <a:rPr lang="pt-BR" sz="2300" dirty="0" smtClean="0"/>
              <a:t>Acessibilidade (deficientes auditivos)</a:t>
            </a:r>
          </a:p>
          <a:p>
            <a:pPr marL="822960" lvl="1" indent="-256032">
              <a:spcBef>
                <a:spcPts val="400"/>
              </a:spcBef>
              <a:buClr>
                <a:schemeClr val="accent1"/>
              </a:buClr>
              <a:buSzPct val="68000"/>
              <a:buFont typeface="Wingdings 3"/>
              <a:buChar char=""/>
            </a:pPr>
            <a:r>
              <a:rPr lang="pt-BR" sz="2300" dirty="0" smtClean="0"/>
              <a:t>Música</a:t>
            </a:r>
          </a:p>
          <a:p>
            <a:pPr marL="822960" lvl="1" indent="-256032">
              <a:spcBef>
                <a:spcPts val="400"/>
              </a:spcBef>
              <a:buClr>
                <a:schemeClr val="accent1"/>
              </a:buClr>
              <a:buSzPct val="68000"/>
              <a:buFont typeface="Wingdings 3"/>
              <a:buChar char=""/>
            </a:pPr>
            <a:r>
              <a:rPr lang="pt-BR" sz="2300" dirty="0" smtClean="0"/>
              <a:t>Entre outras áreas</a:t>
            </a:r>
          </a:p>
          <a:p>
            <a:pPr marL="822960" lvl="1" indent="-256032">
              <a:spcBef>
                <a:spcPts val="400"/>
              </a:spcBef>
              <a:buClr>
                <a:schemeClr val="accent1"/>
              </a:buClr>
              <a:buSzPct val="68000"/>
              <a:buFont typeface="Wingdings 3"/>
              <a:buChar char=""/>
            </a:pPr>
            <a:endParaRPr kumimoji="0" lang="pt-BR" sz="2300" b="0" i="0" u="none" strike="noStrike" kern="1200" cap="none" spc="0" normalizeH="0" noProof="0" dirty="0" smtClean="0">
              <a:ln>
                <a:noFill/>
              </a:ln>
              <a:solidFill>
                <a:schemeClr val="tx1"/>
              </a:solidFill>
              <a:effectLst/>
              <a:uLnTx/>
              <a:uFillTx/>
              <a:latin typeface="+mn-lt"/>
              <a:ea typeface="+mn-ea"/>
              <a:cs typeface="+mn-cs"/>
            </a:endParaRPr>
          </a:p>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52601"/>
            <a:ext cx="9144000" cy="1829761"/>
          </a:xfrm>
        </p:spPr>
        <p:txBody>
          <a:bodyPr>
            <a:normAutofit/>
          </a:bodyPr>
          <a:lstStyle/>
          <a:p>
            <a:pPr algn="ctr"/>
            <a:r>
              <a:rPr lang="pt-BR" sz="4600" dirty="0" smtClean="0"/>
              <a:t>Aplicações de RA</a:t>
            </a:r>
            <a:br>
              <a:rPr lang="pt-BR" sz="4600" dirty="0" smtClean="0"/>
            </a:br>
            <a:r>
              <a:rPr lang="pt-BR" sz="4600" dirty="0" smtClean="0"/>
              <a:t> em Medicina</a:t>
            </a:r>
            <a:endParaRPr lang="pt-BR" sz="46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58204" cy="4733754"/>
          </a:xfrm>
        </p:spPr>
        <p:txBody>
          <a:bodyPr>
            <a:normAutofit fontScale="92500" lnSpcReduction="20000"/>
          </a:bodyPr>
          <a:lstStyle/>
          <a:p>
            <a:r>
              <a:rPr lang="pt-BR" dirty="0" smtClean="0"/>
              <a:t>A cada ano morrem mais pessoas por erros médicos do que por outras causas</a:t>
            </a:r>
          </a:p>
          <a:p>
            <a:endParaRPr lang="pt-BR" dirty="0" smtClean="0"/>
          </a:p>
          <a:p>
            <a:r>
              <a:rPr lang="pt-BR" dirty="0" smtClean="0"/>
              <a:t>As razões principais:</a:t>
            </a:r>
          </a:p>
          <a:p>
            <a:pPr lvl="1"/>
            <a:r>
              <a:rPr lang="pt-BR" dirty="0" smtClean="0"/>
              <a:t>Inexperiência de iniciantes</a:t>
            </a:r>
          </a:p>
          <a:p>
            <a:pPr lvl="1"/>
            <a:r>
              <a:rPr lang="pt-BR" dirty="0" smtClean="0"/>
              <a:t>Inexperiência de especialistas com novas técnicas</a:t>
            </a:r>
          </a:p>
          <a:p>
            <a:pPr lvl="1"/>
            <a:r>
              <a:rPr lang="pt-BR" dirty="0" smtClean="0"/>
              <a:t>Situações médicas raras</a:t>
            </a:r>
          </a:p>
          <a:p>
            <a:endParaRPr lang="pt-BR" dirty="0" smtClean="0"/>
          </a:p>
          <a:p>
            <a:pPr marL="365760" lvl="1" indent="-256032">
              <a:spcBef>
                <a:spcPts val="400"/>
              </a:spcBef>
              <a:buSzPct val="68000"/>
              <a:buFont typeface="Wingdings 3"/>
              <a:buChar char=""/>
            </a:pPr>
            <a:r>
              <a:rPr lang="pt-BR" sz="2700" dirty="0" smtClean="0"/>
              <a:t>Uma grande deficiência é a falta de investimento em educação e treinamento</a:t>
            </a:r>
          </a:p>
          <a:p>
            <a:pPr marL="365760" lvl="1" indent="-256032">
              <a:spcBef>
                <a:spcPts val="400"/>
              </a:spcBef>
              <a:buSzPct val="68000"/>
              <a:buFont typeface="Wingdings 3"/>
              <a:buChar char=""/>
            </a:pPr>
            <a:endParaRPr lang="pt-BR" sz="2700" dirty="0" smtClean="0"/>
          </a:p>
          <a:p>
            <a:pPr marL="365760" lvl="1" indent="-256032">
              <a:spcBef>
                <a:spcPts val="400"/>
              </a:spcBef>
              <a:buSzPct val="68000"/>
              <a:buFont typeface="Wingdings 3"/>
              <a:buChar char=""/>
            </a:pPr>
            <a:r>
              <a:rPr lang="pt-BR" sz="2700" dirty="0" smtClean="0"/>
              <a:t>Acredita-se que a Realidade Aumentada pode contribuir nesse ponto</a:t>
            </a:r>
          </a:p>
          <a:p>
            <a:pPr marL="365760" lvl="1" indent="-256032">
              <a:spcBef>
                <a:spcPts val="400"/>
              </a:spcBef>
              <a:buSzPct val="68000"/>
              <a:buFont typeface="Wingdings 3"/>
              <a:buChar char=""/>
            </a:pPr>
            <a:endParaRPr lang="pt-BR" dirty="0" smtClean="0"/>
          </a:p>
          <a:p>
            <a:endParaRPr lang="pt-BR" dirty="0" smtClean="0"/>
          </a:p>
          <a:p>
            <a:pPr lvl="1"/>
            <a:endParaRPr lang="pt-BR" dirty="0" smtClean="0"/>
          </a:p>
          <a:p>
            <a:pPr lvl="1"/>
            <a:endParaRPr lang="pt-BR" dirty="0" smtClean="0"/>
          </a:p>
          <a:p>
            <a:pPr lvl="1"/>
            <a:endParaRPr lang="pt-BR" dirty="0"/>
          </a:p>
        </p:txBody>
      </p:sp>
      <p:sp>
        <p:nvSpPr>
          <p:cNvPr id="3" name="Título 2"/>
          <p:cNvSpPr>
            <a:spLocks noGrp="1"/>
          </p:cNvSpPr>
          <p:nvPr>
            <p:ph type="title"/>
          </p:nvPr>
        </p:nvSpPr>
        <p:spPr/>
        <p:txBody>
          <a:bodyPr/>
          <a:lstStyle/>
          <a:p>
            <a:r>
              <a:rPr lang="pt-BR" dirty="0" smtClean="0"/>
              <a:t>Medicina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2000"/>
                                        <p:tgtEl>
                                          <p:spTgt spid="2">
                                            <p:txEl>
                                              <p:pRg st="3" end="3"/>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2000"/>
                                        <p:tgtEl>
                                          <p:spTgt spid="2">
                                            <p:txEl>
                                              <p:pRg st="5" end="5"/>
                                            </p:txEl>
                                          </p:spTgt>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childTnLst>
                          </p:cTn>
                        </p:par>
                        <p:par>
                          <p:cTn id="28" fill="hold">
                            <p:stCondLst>
                              <p:cond delay="11000"/>
                            </p:stCondLst>
                            <p:childTnLst>
                              <p:par>
                                <p:cTn id="29" presetID="10" presetClass="entr" presetSubtype="0" fill="hold" nodeType="after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Medicina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164592" indent="-228600">
              <a:spcBef>
                <a:spcPts val="324"/>
              </a:spcBef>
              <a:buClr>
                <a:schemeClr val="accent1"/>
              </a:buClr>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ço Reservado para Conteúdo 1"/>
          <p:cNvSpPr>
            <a:spLocks noGrp="1"/>
          </p:cNvSpPr>
          <p:nvPr>
            <p:ph idx="1"/>
          </p:nvPr>
        </p:nvSpPr>
        <p:spPr>
          <a:xfrm>
            <a:off x="457200" y="1357298"/>
            <a:ext cx="8229600" cy="4805192"/>
          </a:xfrm>
        </p:spPr>
        <p:txBody>
          <a:bodyPr>
            <a:normAutofit lnSpcReduction="10000"/>
          </a:bodyPr>
          <a:lstStyle/>
          <a:p>
            <a:pPr>
              <a:lnSpc>
                <a:spcPct val="120000"/>
              </a:lnSpc>
            </a:pPr>
            <a:r>
              <a:rPr lang="pt-BR" dirty="0" smtClean="0"/>
              <a:t>A tecnologia de RA oferece um recurso ímpar para o ensino e treinamento de estruturas anatômicas</a:t>
            </a:r>
          </a:p>
          <a:p>
            <a:pPr>
              <a:lnSpc>
                <a:spcPct val="120000"/>
              </a:lnSpc>
            </a:pPr>
            <a:r>
              <a:rPr lang="pt-BR" dirty="0" smtClean="0"/>
              <a:t>Com RA é possível explorar repetidamente as estruturas, o que seria inviável fisicamente</a:t>
            </a:r>
          </a:p>
          <a:p>
            <a:pPr>
              <a:lnSpc>
                <a:spcPct val="120000"/>
              </a:lnSpc>
            </a:pPr>
            <a:r>
              <a:rPr lang="pt-BR" dirty="0" smtClean="0"/>
              <a:t>Aparelhos baseados em RA  reduzem o custo de treinamento e reduzem riscos cirúrgicos</a:t>
            </a:r>
          </a:p>
          <a:p>
            <a:pPr>
              <a:lnSpc>
                <a:spcPct val="120000"/>
              </a:lnSpc>
            </a:pPr>
            <a:r>
              <a:rPr lang="pt-BR" dirty="0" smtClean="0"/>
              <a:t>Há uma grande proximidade com casos reais por isso tem atraído pesquisadores e profissionais</a:t>
            </a:r>
          </a:p>
          <a:p>
            <a:pPr lvl="1"/>
            <a:endParaRPr lang="pt-BR" dirty="0" smtClean="0"/>
          </a:p>
          <a:p>
            <a:pPr lvl="1"/>
            <a:endParaRPr lang="pt-BR" dirty="0" smtClean="0"/>
          </a:p>
          <a:p>
            <a:pPr lvl="1"/>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3000"/>
                                        <p:tgtEl>
                                          <p:spTgt spid="6">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3000"/>
                                        <p:tgtEl>
                                          <p:spTgt spid="6">
                                            <p:txEl>
                                              <p:pRg st="2" end="2"/>
                                            </p:txEl>
                                          </p:spTgt>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3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58204" cy="4733754"/>
          </a:xfrm>
        </p:spPr>
        <p:txBody>
          <a:bodyPr>
            <a:normAutofit/>
          </a:bodyPr>
          <a:lstStyle/>
          <a:p>
            <a:r>
              <a:rPr lang="pt-BR" dirty="0" smtClean="0"/>
              <a:t>Dificuldades encontradas:</a:t>
            </a:r>
          </a:p>
          <a:p>
            <a:pPr>
              <a:buNone/>
            </a:pPr>
            <a:endParaRPr lang="pt-BR" dirty="0" smtClean="0"/>
          </a:p>
          <a:p>
            <a:pPr lvl="1"/>
            <a:r>
              <a:rPr lang="pt-BR" dirty="0" smtClean="0"/>
              <a:t>Variação na anatomia de modelos</a:t>
            </a:r>
          </a:p>
          <a:p>
            <a:pPr lvl="1"/>
            <a:endParaRPr lang="pt-BR" dirty="0" smtClean="0"/>
          </a:p>
          <a:p>
            <a:pPr lvl="1"/>
            <a:r>
              <a:rPr lang="pt-BR" dirty="0" smtClean="0"/>
              <a:t>Propriedade dos materiais de cada órgão</a:t>
            </a:r>
          </a:p>
          <a:p>
            <a:pPr lvl="1"/>
            <a:endParaRPr lang="pt-BR" dirty="0" smtClean="0"/>
          </a:p>
          <a:p>
            <a:pPr lvl="1"/>
            <a:r>
              <a:rPr lang="pt-BR" dirty="0" smtClean="0"/>
              <a:t>Geração de modelos mais </a:t>
            </a:r>
            <a:r>
              <a:rPr lang="pt-BR" dirty="0" err="1" smtClean="0"/>
              <a:t>fotorealísticos</a:t>
            </a:r>
            <a:endParaRPr lang="pt-BR" dirty="0" smtClean="0"/>
          </a:p>
          <a:p>
            <a:pPr lvl="1"/>
            <a:endParaRPr lang="pt-BR" dirty="0" smtClean="0"/>
          </a:p>
          <a:p>
            <a:pPr lvl="1"/>
            <a:endParaRPr lang="pt-BR" dirty="0"/>
          </a:p>
        </p:txBody>
      </p:sp>
      <p:sp>
        <p:nvSpPr>
          <p:cNvPr id="3" name="Título 2"/>
          <p:cNvSpPr>
            <a:spLocks noGrp="1"/>
          </p:cNvSpPr>
          <p:nvPr>
            <p:ph type="title"/>
          </p:nvPr>
        </p:nvSpPr>
        <p:spPr/>
        <p:txBody>
          <a:bodyPr/>
          <a:lstStyle/>
          <a:p>
            <a:r>
              <a:rPr lang="pt-BR" dirty="0" smtClean="0"/>
              <a:t>Medicina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Realidade da Educação do Brasil</a:t>
            </a:r>
          </a:p>
          <a:p>
            <a:r>
              <a:rPr lang="pt-BR" dirty="0" smtClean="0"/>
              <a:t>O que é RA?</a:t>
            </a:r>
          </a:p>
          <a:p>
            <a:r>
              <a:rPr lang="pt-BR" dirty="0" smtClean="0"/>
              <a:t>Vantagens de RA na Educação</a:t>
            </a:r>
          </a:p>
          <a:p>
            <a:r>
              <a:rPr lang="pt-BR" dirty="0" smtClean="0"/>
              <a:t>Campos de Ensino com RA</a:t>
            </a:r>
          </a:p>
          <a:p>
            <a:pPr>
              <a:buNone/>
            </a:pPr>
            <a:endParaRPr lang="pt-BR" dirty="0" smtClean="0"/>
          </a:p>
          <a:p>
            <a:endParaRPr lang="pt-BR" dirty="0" smtClean="0"/>
          </a:p>
          <a:p>
            <a:endParaRPr lang="pt-BR" dirty="0" smtClean="0"/>
          </a:p>
          <a:p>
            <a:endParaRPr lang="pt-BR" dirty="0" smtClean="0"/>
          </a:p>
          <a:p>
            <a:endParaRPr lang="pt-BR" dirty="0"/>
          </a:p>
        </p:txBody>
      </p:sp>
      <p:sp>
        <p:nvSpPr>
          <p:cNvPr id="3" name="Título 2"/>
          <p:cNvSpPr>
            <a:spLocks noGrp="1"/>
          </p:cNvSpPr>
          <p:nvPr>
            <p:ph type="title"/>
          </p:nvPr>
        </p:nvSpPr>
        <p:spPr/>
        <p:txBody>
          <a:bodyPr/>
          <a:lstStyle/>
          <a:p>
            <a:r>
              <a:rPr lang="pt-BR" dirty="0" smtClean="0"/>
              <a:t>Roteiro</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1000"/>
                                        <p:tgtEl>
                                          <p:spTgt spid="2">
                                            <p:txEl>
                                              <p:pRg st="1" end="1"/>
                                            </p:txEl>
                                          </p:spTgt>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1000"/>
                                        <p:tgtEl>
                                          <p:spTgt spid="2">
                                            <p:txEl>
                                              <p:pRg st="2" end="2"/>
                                            </p:txEl>
                                          </p:spTgt>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58204" cy="4733754"/>
          </a:xfrm>
        </p:spPr>
        <p:txBody>
          <a:bodyPr>
            <a:normAutofit/>
          </a:bodyPr>
          <a:lstStyle/>
          <a:p>
            <a:r>
              <a:rPr lang="pt-BR" dirty="0" smtClean="0"/>
              <a:t>Exemplo:</a:t>
            </a:r>
          </a:p>
          <a:p>
            <a:pPr lvl="2"/>
            <a:r>
              <a:rPr lang="pt-BR" b="1" dirty="0" smtClean="0"/>
              <a:t>EVI - </a:t>
            </a:r>
            <a:r>
              <a:rPr lang="pt-BR" b="1" dirty="0" err="1" smtClean="0"/>
              <a:t>Easy</a:t>
            </a:r>
            <a:r>
              <a:rPr lang="pt-BR" b="1" dirty="0" smtClean="0"/>
              <a:t> </a:t>
            </a:r>
            <a:r>
              <a:rPr lang="pt-BR" b="1" dirty="0" err="1" smtClean="0"/>
              <a:t>Visualization</a:t>
            </a:r>
            <a:r>
              <a:rPr lang="pt-BR" b="1" dirty="0" smtClean="0"/>
              <a:t> </a:t>
            </a:r>
            <a:r>
              <a:rPr lang="pt-BR" b="1" dirty="0" err="1" smtClean="0"/>
              <a:t>In-Situ</a:t>
            </a:r>
            <a:endParaRPr lang="pt-BR" b="1" dirty="0" smtClean="0"/>
          </a:p>
          <a:p>
            <a:pPr lvl="2"/>
            <a:endParaRPr lang="pt-BR" dirty="0" smtClean="0"/>
          </a:p>
          <a:p>
            <a:pPr lvl="1"/>
            <a:endParaRPr lang="pt-BR" dirty="0"/>
          </a:p>
        </p:txBody>
      </p:sp>
      <p:sp>
        <p:nvSpPr>
          <p:cNvPr id="3" name="Título 2"/>
          <p:cNvSpPr>
            <a:spLocks noGrp="1"/>
          </p:cNvSpPr>
          <p:nvPr>
            <p:ph type="title"/>
          </p:nvPr>
        </p:nvSpPr>
        <p:spPr/>
        <p:txBody>
          <a:bodyPr/>
          <a:lstStyle/>
          <a:p>
            <a:r>
              <a:rPr lang="pt-BR" dirty="0" smtClean="0"/>
              <a:t>Medicina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Imagem 4"/>
          <p:cNvPicPr/>
          <p:nvPr/>
        </p:nvPicPr>
        <p:blipFill>
          <a:blip r:embed="rId3" cstate="print"/>
          <a:srcRect/>
          <a:stretch>
            <a:fillRect/>
          </a:stretch>
        </p:blipFill>
        <p:spPr bwMode="auto">
          <a:xfrm>
            <a:off x="1428728" y="2500306"/>
            <a:ext cx="6486234" cy="320035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58204" cy="4733754"/>
          </a:xfrm>
        </p:spPr>
        <p:txBody>
          <a:bodyPr>
            <a:normAutofit/>
          </a:bodyPr>
          <a:lstStyle/>
          <a:p>
            <a:pPr lvl="1"/>
            <a:r>
              <a:rPr lang="pt-BR" dirty="0" smtClean="0"/>
              <a:t>Exemplo:</a:t>
            </a:r>
          </a:p>
          <a:p>
            <a:pPr lvl="1"/>
            <a:endParaRPr lang="pt-BR" dirty="0"/>
          </a:p>
        </p:txBody>
      </p:sp>
      <p:sp>
        <p:nvSpPr>
          <p:cNvPr id="3" name="Título 2"/>
          <p:cNvSpPr>
            <a:spLocks noGrp="1"/>
          </p:cNvSpPr>
          <p:nvPr>
            <p:ph type="title"/>
          </p:nvPr>
        </p:nvSpPr>
        <p:spPr/>
        <p:txBody>
          <a:bodyPr/>
          <a:lstStyle/>
          <a:p>
            <a:r>
              <a:rPr lang="pt-BR" dirty="0" smtClean="0"/>
              <a:t>Medicina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Imagem 5"/>
          <p:cNvPicPr/>
          <p:nvPr/>
        </p:nvPicPr>
        <p:blipFill>
          <a:blip r:embed="rId3" cstate="print"/>
          <a:srcRect/>
          <a:stretch>
            <a:fillRect/>
          </a:stretch>
        </p:blipFill>
        <p:spPr bwMode="auto">
          <a:xfrm>
            <a:off x="3857620" y="2000240"/>
            <a:ext cx="4393562" cy="3714776"/>
          </a:xfrm>
          <a:prstGeom prst="rect">
            <a:avLst/>
          </a:prstGeom>
          <a:noFill/>
          <a:ln w="9525">
            <a:noFill/>
            <a:miter lim="800000"/>
            <a:headEnd/>
            <a:tailEnd/>
          </a:ln>
        </p:spPr>
      </p:pic>
      <p:pic>
        <p:nvPicPr>
          <p:cNvPr id="7" name="Imagem 6"/>
          <p:cNvPicPr/>
          <p:nvPr/>
        </p:nvPicPr>
        <p:blipFill>
          <a:blip r:embed="rId4" cstate="print"/>
          <a:srcRect/>
          <a:stretch>
            <a:fillRect/>
          </a:stretch>
        </p:blipFill>
        <p:spPr bwMode="auto">
          <a:xfrm>
            <a:off x="500034" y="2571744"/>
            <a:ext cx="2618435" cy="271464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52601"/>
            <a:ext cx="9144000" cy="1829761"/>
          </a:xfrm>
        </p:spPr>
        <p:txBody>
          <a:bodyPr>
            <a:normAutofit/>
          </a:bodyPr>
          <a:lstStyle/>
          <a:p>
            <a:pPr algn="ctr"/>
            <a:r>
              <a:rPr lang="pt-BR" sz="4600" dirty="0" smtClean="0"/>
              <a:t>Aplicações de RA </a:t>
            </a:r>
            <a:br>
              <a:rPr lang="pt-BR" sz="4600" dirty="0" smtClean="0"/>
            </a:br>
            <a:r>
              <a:rPr lang="pt-BR" sz="4600" dirty="0" smtClean="0"/>
              <a:t>na Indústria</a:t>
            </a:r>
            <a:endParaRPr lang="pt-BR" sz="4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58204" cy="4733754"/>
          </a:xfrm>
        </p:spPr>
        <p:txBody>
          <a:bodyPr>
            <a:normAutofit/>
          </a:bodyPr>
          <a:lstStyle/>
          <a:p>
            <a:r>
              <a:rPr lang="pt-BR" dirty="0" smtClean="0"/>
              <a:t>A RA ainda está em estágio embrionário nessa área</a:t>
            </a:r>
          </a:p>
          <a:p>
            <a:r>
              <a:rPr lang="pt-BR" dirty="0" smtClean="0"/>
              <a:t>Exemplos de aplicação de RA na indústria:</a:t>
            </a:r>
          </a:p>
          <a:p>
            <a:pPr lvl="1"/>
            <a:r>
              <a:rPr lang="pt-BR" dirty="0" smtClean="0"/>
              <a:t>Manutenção de motores</a:t>
            </a:r>
          </a:p>
          <a:p>
            <a:pPr lvl="1"/>
            <a:r>
              <a:rPr lang="pt-BR" dirty="0" smtClean="0"/>
              <a:t>Projeto colaborativo de engenharia</a:t>
            </a:r>
            <a:endParaRPr lang="pt-BR" dirty="0"/>
          </a:p>
        </p:txBody>
      </p:sp>
      <p:sp>
        <p:nvSpPr>
          <p:cNvPr id="3" name="Título 2"/>
          <p:cNvSpPr>
            <a:spLocks noGrp="1"/>
          </p:cNvSpPr>
          <p:nvPr>
            <p:ph type="title"/>
          </p:nvPr>
        </p:nvSpPr>
        <p:spPr/>
        <p:txBody>
          <a:bodyPr/>
          <a:lstStyle/>
          <a:p>
            <a:r>
              <a:rPr lang="pt-BR" dirty="0" smtClean="0"/>
              <a:t>Indústria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Imagem 7"/>
          <p:cNvPicPr/>
          <p:nvPr/>
        </p:nvPicPr>
        <p:blipFill>
          <a:blip r:embed="rId3" cstate="print"/>
          <a:srcRect/>
          <a:stretch>
            <a:fillRect/>
          </a:stretch>
        </p:blipFill>
        <p:spPr bwMode="auto">
          <a:xfrm>
            <a:off x="2000232" y="4286256"/>
            <a:ext cx="2571768" cy="1916145"/>
          </a:xfrm>
          <a:prstGeom prst="rect">
            <a:avLst/>
          </a:prstGeom>
          <a:ln>
            <a:noFill/>
          </a:ln>
          <a:effectLst>
            <a:outerShdw blurRad="292100" dist="139700" dir="2700000" algn="tl" rotWithShape="0">
              <a:srgbClr val="333333">
                <a:alpha val="65000"/>
              </a:srgbClr>
            </a:outerShdw>
          </a:effectLst>
        </p:spPr>
      </p:pic>
      <p:pic>
        <p:nvPicPr>
          <p:cNvPr id="9" name="Imagem 8"/>
          <p:cNvPicPr/>
          <p:nvPr/>
        </p:nvPicPr>
        <p:blipFill>
          <a:blip r:embed="rId4" cstate="print"/>
          <a:srcRect/>
          <a:stretch>
            <a:fillRect/>
          </a:stretch>
        </p:blipFill>
        <p:spPr bwMode="auto">
          <a:xfrm>
            <a:off x="5072066" y="4357694"/>
            <a:ext cx="2640819" cy="18419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357298"/>
            <a:ext cx="8258204" cy="2733490"/>
          </a:xfrm>
        </p:spPr>
        <p:txBody>
          <a:bodyPr>
            <a:normAutofit/>
          </a:bodyPr>
          <a:lstStyle/>
          <a:p>
            <a:r>
              <a:rPr lang="pt-BR" b="1" dirty="0" smtClean="0"/>
              <a:t>Engenharia mecânica </a:t>
            </a:r>
            <a:endParaRPr lang="pt-BR" sz="1800" dirty="0" smtClean="0"/>
          </a:p>
          <a:p>
            <a:pPr lvl="1"/>
            <a:r>
              <a:rPr lang="pt-BR" dirty="0" smtClean="0"/>
              <a:t>Visualizar </a:t>
            </a:r>
            <a:r>
              <a:rPr lang="pt-BR" sz="2400" dirty="0" smtClean="0"/>
              <a:t>com óculos ou com projetor</a:t>
            </a:r>
            <a:endParaRPr lang="pt-BR" dirty="0" smtClean="0"/>
          </a:p>
          <a:p>
            <a:pPr lvl="3"/>
            <a:r>
              <a:rPr lang="pt-BR" sz="2100" dirty="0" smtClean="0"/>
              <a:t>partes do motor</a:t>
            </a:r>
          </a:p>
          <a:p>
            <a:pPr lvl="3"/>
            <a:r>
              <a:rPr lang="pt-BR" sz="2100" dirty="0" smtClean="0"/>
              <a:t>Temperatura</a:t>
            </a:r>
          </a:p>
          <a:p>
            <a:pPr lvl="3"/>
            <a:r>
              <a:rPr lang="pt-BR" sz="2100" dirty="0" smtClean="0"/>
              <a:t>Nível de óleo</a:t>
            </a:r>
          </a:p>
          <a:p>
            <a:endParaRPr lang="pt-BR" dirty="0" smtClean="0"/>
          </a:p>
        </p:txBody>
      </p:sp>
      <p:sp>
        <p:nvSpPr>
          <p:cNvPr id="3" name="Título 2"/>
          <p:cNvSpPr>
            <a:spLocks noGrp="1"/>
          </p:cNvSpPr>
          <p:nvPr>
            <p:ph type="title"/>
          </p:nvPr>
        </p:nvSpPr>
        <p:spPr/>
        <p:txBody>
          <a:bodyPr/>
          <a:lstStyle/>
          <a:p>
            <a:r>
              <a:rPr lang="pt-BR" dirty="0" smtClean="0"/>
              <a:t>Indústria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621792" marR="0" lvl="1" indent="-228600" algn="l" defTabSz="914400" rtl="0" eaLnBrk="1" fontAlgn="auto" latinLnBrk="0" hangingPunct="1">
              <a:lnSpc>
                <a:spcPct val="100000"/>
              </a:lnSpc>
              <a:spcBef>
                <a:spcPts val="324"/>
              </a:spcBef>
              <a:spcAft>
                <a:spcPts val="0"/>
              </a:spcAft>
              <a:buClr>
                <a:schemeClr val="accent1"/>
              </a:buClr>
              <a:buSzTx/>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indstria.wmv">
            <a:hlinkClick r:id="" action="ppaction://media"/>
          </p:cNvPr>
          <p:cNvPicPr>
            <a:picLocks noRot="1" noChangeAspect="1"/>
          </p:cNvPicPr>
          <p:nvPr>
            <a:videoFile r:link="rId1"/>
          </p:nvPr>
        </p:nvPicPr>
        <p:blipFill>
          <a:blip r:embed="rId4"/>
          <a:stretch>
            <a:fillRect/>
          </a:stretch>
        </p:blipFill>
        <p:spPr>
          <a:xfrm>
            <a:off x="3786182" y="2357430"/>
            <a:ext cx="5357818" cy="450057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58204" cy="4733754"/>
          </a:xfrm>
        </p:spPr>
        <p:txBody>
          <a:bodyPr>
            <a:normAutofit/>
          </a:bodyPr>
          <a:lstStyle/>
          <a:p>
            <a:r>
              <a:rPr lang="pt-BR" dirty="0" smtClean="0"/>
              <a:t>Outro exemplo de aplicação</a:t>
            </a:r>
          </a:p>
        </p:txBody>
      </p:sp>
      <p:sp>
        <p:nvSpPr>
          <p:cNvPr id="3" name="Título 2"/>
          <p:cNvSpPr>
            <a:spLocks noGrp="1"/>
          </p:cNvSpPr>
          <p:nvPr>
            <p:ph type="title"/>
          </p:nvPr>
        </p:nvSpPr>
        <p:spPr/>
        <p:txBody>
          <a:bodyPr/>
          <a:lstStyle/>
          <a:p>
            <a:r>
              <a:rPr lang="pt-BR" dirty="0" smtClean="0"/>
              <a:t>Indústria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Imagem 6"/>
          <p:cNvPicPr/>
          <p:nvPr/>
        </p:nvPicPr>
        <p:blipFill>
          <a:blip r:embed="rId3" cstate="print"/>
          <a:srcRect/>
          <a:stretch>
            <a:fillRect/>
          </a:stretch>
        </p:blipFill>
        <p:spPr bwMode="auto">
          <a:xfrm>
            <a:off x="857224" y="2928934"/>
            <a:ext cx="7429552" cy="27146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52601"/>
            <a:ext cx="9144000" cy="1829761"/>
          </a:xfrm>
        </p:spPr>
        <p:txBody>
          <a:bodyPr>
            <a:normAutofit/>
          </a:bodyPr>
          <a:lstStyle/>
          <a:p>
            <a:pPr algn="ctr"/>
            <a:r>
              <a:rPr lang="pt-BR" sz="4600" dirty="0" smtClean="0"/>
              <a:t>Aplicações com RA </a:t>
            </a:r>
            <a:br>
              <a:rPr lang="pt-BR" sz="4600" dirty="0" smtClean="0"/>
            </a:br>
            <a:r>
              <a:rPr lang="pt-BR" sz="4600" dirty="0" smtClean="0"/>
              <a:t>para acessibilidade</a:t>
            </a:r>
            <a:endParaRPr lang="pt-BR" sz="46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r>
              <a:rPr lang="pt-BR" dirty="0" smtClean="0"/>
              <a:t>Sinais - mãos e expressões faciais</a:t>
            </a:r>
          </a:p>
          <a:p>
            <a:endParaRPr lang="pt-BR" dirty="0" smtClean="0"/>
          </a:p>
          <a:p>
            <a:r>
              <a:rPr lang="pt-BR" dirty="0" smtClean="0"/>
              <a:t>Os movimentos das mãos e da face fazem parte do sinal</a:t>
            </a:r>
          </a:p>
          <a:p>
            <a:endParaRPr lang="pt-BR" dirty="0" smtClean="0"/>
          </a:p>
          <a:p>
            <a:r>
              <a:rPr lang="pt-BR" dirty="0" smtClean="0"/>
              <a:t>Os dicionários de libras não conseguem representar bem os sinais</a:t>
            </a:r>
          </a:p>
          <a:p>
            <a:pPr>
              <a:buNone/>
            </a:pPr>
            <a:endParaRPr lang="pt-BR" dirty="0" smtClean="0"/>
          </a:p>
          <a:p>
            <a:r>
              <a:rPr lang="pt-BR" dirty="0" smtClean="0"/>
              <a:t>A realidade aumentada possibilita a visualização dos sinais sendo feitos por bonecos virtuais em 3D</a:t>
            </a:r>
            <a:endParaRPr lang="pt-BR" dirty="0"/>
          </a:p>
        </p:txBody>
      </p:sp>
      <p:sp>
        <p:nvSpPr>
          <p:cNvPr id="3" name="Título 2"/>
          <p:cNvSpPr>
            <a:spLocks noGrp="1"/>
          </p:cNvSpPr>
          <p:nvPr>
            <p:ph type="title"/>
          </p:nvPr>
        </p:nvSpPr>
        <p:spPr/>
        <p:txBody>
          <a:bodyPr>
            <a:normAutofit fontScale="90000"/>
          </a:bodyPr>
          <a:lstStyle/>
          <a:p>
            <a:r>
              <a:rPr lang="pt-BR" dirty="0" smtClean="0"/>
              <a:t>Educação de deficientes auditivos</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52601"/>
            <a:ext cx="9144000" cy="1829761"/>
          </a:xfrm>
        </p:spPr>
        <p:txBody>
          <a:bodyPr>
            <a:normAutofit/>
          </a:bodyPr>
          <a:lstStyle/>
          <a:p>
            <a:pPr algn="ctr"/>
            <a:r>
              <a:rPr lang="pt-BR" sz="4600" dirty="0" smtClean="0"/>
              <a:t>Aplicações com RA </a:t>
            </a:r>
            <a:br>
              <a:rPr lang="pt-BR" sz="4600" dirty="0" smtClean="0"/>
            </a:br>
            <a:r>
              <a:rPr lang="pt-BR" sz="4600" dirty="0" smtClean="0"/>
              <a:t>no ensino de música</a:t>
            </a:r>
            <a:endParaRPr lang="pt-BR" sz="46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Trabalhando o ritmo</a:t>
            </a:r>
          </a:p>
        </p:txBody>
      </p:sp>
      <p:sp>
        <p:nvSpPr>
          <p:cNvPr id="3" name="Título 2"/>
          <p:cNvSpPr>
            <a:spLocks noGrp="1"/>
          </p:cNvSpPr>
          <p:nvPr>
            <p:ph type="title"/>
          </p:nvPr>
        </p:nvSpPr>
        <p:spPr/>
        <p:txBody>
          <a:bodyPr/>
          <a:lstStyle/>
          <a:p>
            <a:r>
              <a:rPr lang="pt-BR" dirty="0" smtClean="0"/>
              <a:t>Ensino de música</a:t>
            </a: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1785918" y="2214554"/>
            <a:ext cx="5429288" cy="40613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Dificuldade de </a:t>
            </a:r>
            <a:r>
              <a:rPr lang="pt-BR" sz="2800" b="1" dirty="0" smtClean="0"/>
              <a:t>concentração</a:t>
            </a:r>
            <a:r>
              <a:rPr lang="pt-BR" dirty="0" smtClean="0"/>
              <a:t> dos aluno na sala de aula</a:t>
            </a:r>
          </a:p>
          <a:p>
            <a:endParaRPr lang="pt-BR" dirty="0" smtClean="0"/>
          </a:p>
          <a:p>
            <a:r>
              <a:rPr lang="pt-BR" dirty="0" smtClean="0"/>
              <a:t>Dificuldade de </a:t>
            </a:r>
            <a:r>
              <a:rPr lang="pt-BR" sz="2800" b="1" dirty="0" smtClean="0"/>
              <a:t>assimilar conceitos </a:t>
            </a:r>
            <a:r>
              <a:rPr lang="pt-BR" dirty="0" smtClean="0"/>
              <a:t>abstratos</a:t>
            </a:r>
          </a:p>
          <a:p>
            <a:endParaRPr lang="pt-BR" dirty="0" smtClean="0"/>
          </a:p>
          <a:p>
            <a:r>
              <a:rPr lang="pt-BR" dirty="0" smtClean="0"/>
              <a:t>Dificuldade de vivenciar na </a:t>
            </a:r>
            <a:r>
              <a:rPr lang="pt-BR" sz="2800" b="1" dirty="0" smtClean="0"/>
              <a:t>prática</a:t>
            </a:r>
            <a:r>
              <a:rPr lang="pt-BR" dirty="0" smtClean="0"/>
              <a:t> os conceitos vistos na teoria</a:t>
            </a:r>
          </a:p>
          <a:p>
            <a:endParaRPr lang="pt-BR" dirty="0" smtClean="0"/>
          </a:p>
          <a:p>
            <a:endParaRPr lang="pt-BR" dirty="0"/>
          </a:p>
        </p:txBody>
      </p:sp>
      <p:sp>
        <p:nvSpPr>
          <p:cNvPr id="3" name="Título 2"/>
          <p:cNvSpPr>
            <a:spLocks noGrp="1"/>
          </p:cNvSpPr>
          <p:nvPr>
            <p:ph type="title"/>
          </p:nvPr>
        </p:nvSpPr>
        <p:spPr/>
        <p:txBody>
          <a:bodyPr>
            <a:normAutofit fontScale="90000"/>
          </a:bodyPr>
          <a:lstStyle/>
          <a:p>
            <a:r>
              <a:rPr lang="pt-BR" dirty="0" smtClean="0"/>
              <a:t>Realidade da Educação do Brasil</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3000"/>
                                        <p:tgtEl>
                                          <p:spTgt spid="2">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3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Memorização das notas </a:t>
            </a:r>
            <a:endParaRPr lang="pt-BR" dirty="0"/>
          </a:p>
        </p:txBody>
      </p:sp>
      <p:sp>
        <p:nvSpPr>
          <p:cNvPr id="3" name="Título 2"/>
          <p:cNvSpPr>
            <a:spLocks noGrp="1"/>
          </p:cNvSpPr>
          <p:nvPr>
            <p:ph type="title"/>
          </p:nvPr>
        </p:nvSpPr>
        <p:spPr/>
        <p:txBody>
          <a:bodyPr/>
          <a:lstStyle/>
          <a:p>
            <a:r>
              <a:rPr lang="pt-BR" dirty="0" smtClean="0"/>
              <a:t>Ensino de música</a:t>
            </a:r>
            <a:endParaRPr lang="pt-BR" dirty="0"/>
          </a:p>
        </p:txBody>
      </p:sp>
      <p:pic>
        <p:nvPicPr>
          <p:cNvPr id="2050" name="Picture 2"/>
          <p:cNvPicPr>
            <a:picLocks noChangeAspect="1" noChangeArrowheads="1"/>
          </p:cNvPicPr>
          <p:nvPr/>
        </p:nvPicPr>
        <p:blipFill>
          <a:blip r:embed="rId3" cstate="print"/>
          <a:srcRect/>
          <a:stretch>
            <a:fillRect/>
          </a:stretch>
        </p:blipFill>
        <p:spPr bwMode="auto">
          <a:xfrm>
            <a:off x="2357422" y="2214554"/>
            <a:ext cx="3810000" cy="3419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58204" cy="4733754"/>
          </a:xfrm>
        </p:spPr>
        <p:txBody>
          <a:bodyPr>
            <a:normAutofit/>
          </a:bodyPr>
          <a:lstStyle/>
          <a:p>
            <a:r>
              <a:rPr lang="pt-BR" dirty="0" smtClean="0"/>
              <a:t>As vantagens proporcionadas pela utilização de RA também são exploradas nas diversas áreas da Ciência e Matemática</a:t>
            </a:r>
          </a:p>
          <a:p>
            <a:endParaRPr lang="pt-BR" dirty="0" smtClean="0"/>
          </a:p>
          <a:p>
            <a:r>
              <a:rPr lang="pt-BR" dirty="0" smtClean="0"/>
              <a:t>A principal utilização acontece na Matemática, especialmente na Geometria.</a:t>
            </a:r>
          </a:p>
        </p:txBody>
      </p:sp>
      <p:sp>
        <p:nvSpPr>
          <p:cNvPr id="3" name="Título 2"/>
          <p:cNvSpPr>
            <a:spLocks noGrp="1"/>
          </p:cNvSpPr>
          <p:nvPr>
            <p:ph type="title"/>
          </p:nvPr>
        </p:nvSpPr>
        <p:spPr/>
        <p:txBody>
          <a:bodyPr/>
          <a:lstStyle/>
          <a:p>
            <a:r>
              <a:rPr lang="pt-BR" dirty="0" smtClean="0"/>
              <a:t>Ciências e Matemática</a:t>
            </a:r>
            <a:endParaRPr lang="pt-BR" dirty="0"/>
          </a:p>
        </p:txBody>
      </p:sp>
      <p:sp>
        <p:nvSpPr>
          <p:cNvPr id="4" name="Espaço Reservado para Conteúdo 1"/>
          <p:cNvSpPr txBox="1">
            <a:spLocks/>
          </p:cNvSpPr>
          <p:nvPr/>
        </p:nvSpPr>
        <p:spPr>
          <a:xfrm>
            <a:off x="609600" y="1633728"/>
            <a:ext cx="8686800" cy="4733754"/>
          </a:xfrm>
          <a:prstGeom prst="rect">
            <a:avLst/>
          </a:prstGeom>
        </p:spPr>
        <p:txBody>
          <a:bodyPr vert="horz">
            <a:normAutofit/>
          </a:bodyPr>
          <a:lstStyle/>
          <a:p>
            <a:pPr marL="822960" lvl="1" indent="-256032">
              <a:spcBef>
                <a:spcPts val="400"/>
              </a:spcBef>
              <a:buClr>
                <a:schemeClr val="accent1"/>
              </a:buClr>
              <a:buSzPct val="68000"/>
              <a:buFont typeface="Wingdings 3"/>
              <a:buChar cha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52601"/>
            <a:ext cx="9144000" cy="1829761"/>
          </a:xfrm>
        </p:spPr>
        <p:txBody>
          <a:bodyPr>
            <a:normAutofit/>
          </a:bodyPr>
          <a:lstStyle/>
          <a:p>
            <a:pPr algn="ctr"/>
            <a:r>
              <a:rPr lang="pt-BR" sz="4600" dirty="0" smtClean="0"/>
              <a:t>Aplicações de RA </a:t>
            </a:r>
            <a:br>
              <a:rPr lang="pt-BR" sz="4600" dirty="0" smtClean="0"/>
            </a:br>
            <a:r>
              <a:rPr lang="pt-BR" sz="4600" dirty="0" smtClean="0"/>
              <a:t>em geometria descritiva</a:t>
            </a:r>
            <a:endParaRPr lang="pt-BR" sz="46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err="1" smtClean="0"/>
              <a:t>Construct</a:t>
            </a:r>
            <a:r>
              <a:rPr lang="pt-BR" dirty="0" smtClean="0"/>
              <a:t> 3D</a:t>
            </a:r>
          </a:p>
          <a:p>
            <a:endParaRPr lang="pt-BR" dirty="0" smtClean="0"/>
          </a:p>
          <a:p>
            <a:pPr>
              <a:buNone/>
            </a:pPr>
            <a:endParaRPr lang="pt-BR" dirty="0"/>
          </a:p>
        </p:txBody>
      </p:sp>
      <p:sp>
        <p:nvSpPr>
          <p:cNvPr id="3" name="Título 2"/>
          <p:cNvSpPr>
            <a:spLocks noGrp="1"/>
          </p:cNvSpPr>
          <p:nvPr>
            <p:ph type="title"/>
          </p:nvPr>
        </p:nvSpPr>
        <p:spPr/>
        <p:txBody>
          <a:bodyPr>
            <a:normAutofit/>
          </a:bodyPr>
          <a:lstStyle/>
          <a:p>
            <a:r>
              <a:rPr lang="pt-BR" sz="3400" dirty="0" smtClean="0"/>
              <a:t>RA no ensino de Geometria </a:t>
            </a:r>
            <a:r>
              <a:rPr lang="pt-BR" sz="3400" dirty="0" err="1" smtClean="0"/>
              <a:t>Descritva</a:t>
            </a:r>
            <a:endParaRPr lang="pt-BR" sz="3400" dirty="0"/>
          </a:p>
        </p:txBody>
      </p:sp>
      <p:pic>
        <p:nvPicPr>
          <p:cNvPr id="1025" name="Picture 1" descr="http://www.ims.tuwien.ac.at/research/spatial_abilities/asperl_schueler.jpg"/>
          <p:cNvPicPr>
            <a:picLocks noChangeAspect="1" noChangeArrowheads="1"/>
          </p:cNvPicPr>
          <p:nvPr/>
        </p:nvPicPr>
        <p:blipFill>
          <a:blip r:embed="rId2" cstate="print"/>
          <a:srcRect/>
          <a:stretch>
            <a:fillRect/>
          </a:stretch>
        </p:blipFill>
        <p:spPr bwMode="auto">
          <a:xfrm>
            <a:off x="1571604" y="2285992"/>
            <a:ext cx="3380811" cy="3286148"/>
          </a:xfrm>
          <a:prstGeom prst="rect">
            <a:avLst/>
          </a:prstGeom>
          <a:ln>
            <a:noFill/>
          </a:ln>
          <a:effectLst>
            <a:outerShdw blurRad="292100" dist="139700" dir="2700000" algn="tl" rotWithShape="0">
              <a:srgbClr val="333333">
                <a:alpha val="65000"/>
              </a:srgbClr>
            </a:outerShdw>
          </a:effectLst>
        </p:spPr>
      </p:pic>
      <p:pic>
        <p:nvPicPr>
          <p:cNvPr id="1026" name="Picture 2" descr="http://www.ims.tuwien.ac.at/research/spatial_abilities/dandelin_small.jpg"/>
          <p:cNvPicPr>
            <a:picLocks noChangeAspect="1" noChangeArrowheads="1"/>
          </p:cNvPicPr>
          <p:nvPr/>
        </p:nvPicPr>
        <p:blipFill>
          <a:blip r:embed="rId3" cstate="print"/>
          <a:srcRect/>
          <a:stretch>
            <a:fillRect/>
          </a:stretch>
        </p:blipFill>
        <p:spPr bwMode="auto">
          <a:xfrm>
            <a:off x="5286380" y="2428868"/>
            <a:ext cx="3423144" cy="29289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5"/>
                                        </p:tgtEl>
                                        <p:attrNameLst>
                                          <p:attrName>style.visibility</p:attrName>
                                        </p:attrNameLst>
                                      </p:cBhvr>
                                      <p:to>
                                        <p:strVal val="visible"/>
                                      </p:to>
                                    </p:set>
                                    <p:animEffect transition="in" filter="wipe(down)">
                                      <p:cBhvr>
                                        <p:cTn id="10" dur="500"/>
                                        <p:tgtEl>
                                          <p:spTgt spid="1025"/>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err="1" smtClean="0"/>
              <a:t>Construct</a:t>
            </a:r>
            <a:r>
              <a:rPr lang="pt-BR" dirty="0" smtClean="0"/>
              <a:t> 3D foi desenvolvido na Áustria</a:t>
            </a:r>
          </a:p>
          <a:p>
            <a:endParaRPr lang="pt-BR" dirty="0" smtClean="0"/>
          </a:p>
          <a:p>
            <a:r>
              <a:rPr lang="pt-BR" dirty="0" smtClean="0"/>
              <a:t>Esse aplicativo é baseado em HMD</a:t>
            </a:r>
            <a:endParaRPr lang="pt-BR" dirty="0" smtClean="0">
              <a:solidFill>
                <a:schemeClr val="bg1">
                  <a:lumMod val="65000"/>
                </a:schemeClr>
              </a:solidFill>
            </a:endParaRPr>
          </a:p>
          <a:p>
            <a:endParaRPr lang="pt-BR" dirty="0" smtClean="0">
              <a:solidFill>
                <a:schemeClr val="bg1">
                  <a:lumMod val="65000"/>
                </a:schemeClr>
              </a:solidFill>
            </a:endParaRPr>
          </a:p>
          <a:p>
            <a:pPr>
              <a:buNone/>
            </a:pPr>
            <a:endParaRPr lang="pt-BR" dirty="0" smtClean="0">
              <a:solidFill>
                <a:schemeClr val="bg1">
                  <a:lumMod val="65000"/>
                </a:schemeClr>
              </a:solidFill>
            </a:endParaRPr>
          </a:p>
          <a:p>
            <a:endParaRPr lang="pt-BR" dirty="0" smtClean="0"/>
          </a:p>
          <a:p>
            <a:endParaRPr lang="pt-BR" dirty="0"/>
          </a:p>
        </p:txBody>
      </p:sp>
      <p:sp>
        <p:nvSpPr>
          <p:cNvPr id="3" name="Título 2"/>
          <p:cNvSpPr>
            <a:spLocks noGrp="1"/>
          </p:cNvSpPr>
          <p:nvPr>
            <p:ph type="title"/>
          </p:nvPr>
        </p:nvSpPr>
        <p:spPr/>
        <p:txBody>
          <a:bodyPr/>
          <a:lstStyle/>
          <a:p>
            <a:r>
              <a:rPr lang="pt-BR" dirty="0" err="1" smtClean="0"/>
              <a:t>Construct</a:t>
            </a:r>
            <a:r>
              <a:rPr lang="pt-BR" dirty="0" smtClean="0"/>
              <a:t> 3D</a:t>
            </a:r>
            <a:endParaRPr lang="pt-BR" dirty="0"/>
          </a:p>
        </p:txBody>
      </p:sp>
      <p:pic>
        <p:nvPicPr>
          <p:cNvPr id="3074" name="Picture 2" descr="http://www.5dt.com/products/images/hw_hmd_003.jpg"/>
          <p:cNvPicPr>
            <a:picLocks noChangeAspect="1" noChangeArrowheads="1"/>
          </p:cNvPicPr>
          <p:nvPr/>
        </p:nvPicPr>
        <p:blipFill>
          <a:blip r:embed="rId3" cstate="print"/>
          <a:srcRect/>
          <a:stretch>
            <a:fillRect/>
          </a:stretch>
        </p:blipFill>
        <p:spPr bwMode="auto">
          <a:xfrm>
            <a:off x="2500298" y="3286124"/>
            <a:ext cx="3738550" cy="28039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Participação de 2 usuários com HMD, compartilhando um espaço virtual.</a:t>
            </a:r>
          </a:p>
          <a:p>
            <a:endParaRPr lang="pt-BR" dirty="0" smtClean="0"/>
          </a:p>
          <a:p>
            <a:r>
              <a:rPr lang="pt-BR" dirty="0" smtClean="0"/>
              <a:t>Permite construção de pontos, figuras geométricas tridimensionais.</a:t>
            </a:r>
          </a:p>
          <a:p>
            <a:endParaRPr lang="pt-BR" dirty="0"/>
          </a:p>
        </p:txBody>
      </p:sp>
      <p:sp>
        <p:nvSpPr>
          <p:cNvPr id="3" name="Título 2"/>
          <p:cNvSpPr>
            <a:spLocks noGrp="1"/>
          </p:cNvSpPr>
          <p:nvPr>
            <p:ph type="title"/>
          </p:nvPr>
        </p:nvSpPr>
        <p:spPr/>
        <p:txBody>
          <a:bodyPr/>
          <a:lstStyle/>
          <a:p>
            <a:r>
              <a:rPr lang="pt-BR" dirty="0" err="1" smtClean="0"/>
              <a:t>Construct</a:t>
            </a:r>
            <a:r>
              <a:rPr lang="pt-BR" dirty="0" smtClean="0"/>
              <a:t> 3D</a:t>
            </a:r>
            <a:endParaRPr lang="pt-BR" dirty="0"/>
          </a:p>
        </p:txBody>
      </p:sp>
      <p:pic>
        <p:nvPicPr>
          <p:cNvPr id="5" name="Picture 2"/>
          <p:cNvPicPr>
            <a:picLocks noChangeAspect="1" noChangeArrowheads="1"/>
          </p:cNvPicPr>
          <p:nvPr/>
        </p:nvPicPr>
        <p:blipFill>
          <a:blip r:embed="rId2" cstate="print"/>
          <a:srcRect/>
          <a:stretch>
            <a:fillRect/>
          </a:stretch>
        </p:blipFill>
        <p:spPr bwMode="auto">
          <a:xfrm>
            <a:off x="5143504" y="3857628"/>
            <a:ext cx="3643338" cy="2740200"/>
          </a:xfrm>
          <a:prstGeom prst="rect">
            <a:avLst/>
          </a:prstGeom>
          <a:ln>
            <a:noFill/>
          </a:ln>
          <a:effectLst>
            <a:outerShdw blurRad="292100" dist="139700" dir="2700000" algn="tl" rotWithShape="0">
              <a:srgbClr val="333333">
                <a:alpha val="65000"/>
              </a:srgbClr>
            </a:outerShdw>
          </a:effectLst>
        </p:spPr>
      </p:pic>
      <p:pic>
        <p:nvPicPr>
          <p:cNvPr id="6" name="Picture 2" descr="http://www.ims.tuwien.ac.at/research/spatial_abilities/dandelin_small.jpg"/>
          <p:cNvPicPr>
            <a:picLocks noChangeAspect="1" noChangeArrowheads="1"/>
          </p:cNvPicPr>
          <p:nvPr/>
        </p:nvPicPr>
        <p:blipFill>
          <a:blip r:embed="rId3" cstate="print"/>
          <a:srcRect/>
          <a:stretch>
            <a:fillRect/>
          </a:stretch>
        </p:blipFill>
        <p:spPr bwMode="auto">
          <a:xfrm>
            <a:off x="5239048" y="3786190"/>
            <a:ext cx="3256161"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xit" presetSubtype="0" fill="hold" nodeType="withEffect">
                                  <p:stCondLst>
                                    <p:cond delay="0"/>
                                  </p:stCondLst>
                                  <p:childTnLst>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Autores dizem:</a:t>
            </a:r>
          </a:p>
          <a:p>
            <a:pPr>
              <a:buNone/>
            </a:pPr>
            <a:r>
              <a:rPr lang="pt-BR" dirty="0" smtClean="0"/>
              <a:t>	</a:t>
            </a:r>
          </a:p>
          <a:p>
            <a:pPr algn="r">
              <a:buNone/>
            </a:pPr>
            <a:r>
              <a:rPr lang="pt-BR" sz="2400" dirty="0" smtClean="0"/>
              <a:t>“Os estudantes trabalhando diretamente no espaço 3D podem </a:t>
            </a:r>
            <a:r>
              <a:rPr lang="pt-BR" sz="2400" b="1" u="sng" dirty="0" smtClean="0"/>
              <a:t>compreender problemas </a:t>
            </a:r>
            <a:r>
              <a:rPr lang="pt-BR" sz="2400" dirty="0" smtClean="0"/>
              <a:t>e relações espaciais </a:t>
            </a:r>
            <a:r>
              <a:rPr lang="pt-BR" sz="2400" b="1" u="sng" dirty="0" smtClean="0"/>
              <a:t>melhor e mais rápido </a:t>
            </a:r>
            <a:r>
              <a:rPr lang="pt-BR" sz="2400" dirty="0" smtClean="0"/>
              <a:t>que nos métodos tradicionais.”</a:t>
            </a:r>
          </a:p>
          <a:p>
            <a:pPr algn="r">
              <a:buNone/>
            </a:pPr>
            <a:endParaRPr lang="pt-BR" sz="2400" dirty="0" smtClean="0"/>
          </a:p>
          <a:p>
            <a:pPr algn="r">
              <a:buNone/>
            </a:pPr>
            <a:r>
              <a:rPr lang="pt-BR" sz="2400" dirty="0" smtClean="0"/>
              <a:t>“</a:t>
            </a:r>
            <a:r>
              <a:rPr lang="pt-BR" sz="2400" dirty="0" err="1" smtClean="0"/>
              <a:t>Construct</a:t>
            </a:r>
            <a:r>
              <a:rPr lang="pt-BR" sz="2400" dirty="0" smtClean="0"/>
              <a:t> 3D não foi criado para substituir o ensino tradicional e sim para se somar a estes.”</a:t>
            </a:r>
            <a:endParaRPr lang="pt-BR" sz="2400" dirty="0"/>
          </a:p>
        </p:txBody>
      </p:sp>
      <p:sp>
        <p:nvSpPr>
          <p:cNvPr id="3" name="Título 2"/>
          <p:cNvSpPr>
            <a:spLocks noGrp="1"/>
          </p:cNvSpPr>
          <p:nvPr>
            <p:ph type="title"/>
          </p:nvPr>
        </p:nvSpPr>
        <p:spPr/>
        <p:txBody>
          <a:bodyPr/>
          <a:lstStyle/>
          <a:p>
            <a:r>
              <a:rPr lang="pt-BR" dirty="0" err="1" smtClean="0"/>
              <a:t>Construct</a:t>
            </a:r>
            <a:r>
              <a:rPr lang="pt-BR" dirty="0" smtClean="0"/>
              <a:t> 3D</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Escola pública do RJ</a:t>
            </a:r>
            <a:endParaRPr lang="pt-BR" dirty="0"/>
          </a:p>
        </p:txBody>
      </p:sp>
      <p:sp>
        <p:nvSpPr>
          <p:cNvPr id="3" name="Título 2"/>
          <p:cNvSpPr>
            <a:spLocks noGrp="1"/>
          </p:cNvSpPr>
          <p:nvPr>
            <p:ph type="title"/>
          </p:nvPr>
        </p:nvSpPr>
        <p:spPr/>
        <p:txBody>
          <a:bodyPr>
            <a:normAutofit fontScale="90000"/>
          </a:bodyPr>
          <a:lstStyle/>
          <a:p>
            <a:r>
              <a:rPr lang="pt-BR" dirty="0" smtClean="0"/>
              <a:t>... </a:t>
            </a:r>
            <a:r>
              <a:rPr lang="pt-BR" sz="3400" dirty="0" smtClean="0"/>
              <a:t>também usado em Geometria Espacial</a:t>
            </a:r>
            <a:endParaRPr lang="pt-BR" sz="3400" dirty="0"/>
          </a:p>
        </p:txBody>
      </p:sp>
      <p:pic>
        <p:nvPicPr>
          <p:cNvPr id="5" name="matemática_WMV V9.wmv">
            <a:hlinkClick r:id="" action="ppaction://media"/>
          </p:cNvPr>
          <p:cNvPicPr>
            <a:picLocks noRot="1" noChangeAspect="1"/>
          </p:cNvPicPr>
          <p:nvPr>
            <a:videoFile r:link="rId1"/>
          </p:nvPr>
        </p:nvPicPr>
        <p:blipFill>
          <a:blip r:embed="rId4"/>
          <a:stretch>
            <a:fillRect/>
          </a:stretch>
        </p:blipFill>
        <p:spPr>
          <a:xfrm>
            <a:off x="2143108" y="2285992"/>
            <a:ext cx="5143536" cy="38576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52601"/>
            <a:ext cx="9144000" cy="1829761"/>
          </a:xfrm>
        </p:spPr>
        <p:txBody>
          <a:bodyPr>
            <a:normAutofit/>
          </a:bodyPr>
          <a:lstStyle/>
          <a:p>
            <a:pPr algn="ctr"/>
            <a:r>
              <a:rPr lang="pt-BR" sz="4600" dirty="0" smtClean="0"/>
              <a:t>Aplicações com RA </a:t>
            </a:r>
            <a:br>
              <a:rPr lang="pt-BR" sz="4600" dirty="0" smtClean="0"/>
            </a:br>
            <a:r>
              <a:rPr lang="pt-BR" sz="4600" dirty="0" smtClean="0"/>
              <a:t>em física</a:t>
            </a:r>
            <a:endParaRPr lang="pt-BR" sz="46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686800" cy="5376672"/>
          </a:xfrm>
        </p:spPr>
        <p:txBody>
          <a:bodyPr>
            <a:noAutofit/>
          </a:bodyPr>
          <a:lstStyle/>
          <a:p>
            <a:r>
              <a:rPr lang="pt-BR" dirty="0" smtClean="0"/>
              <a:t>Disciplina comum às escolas e a cursos técnicos</a:t>
            </a:r>
          </a:p>
          <a:p>
            <a:pPr lvl="1"/>
            <a:r>
              <a:rPr lang="pt-BR" dirty="0" smtClean="0"/>
              <a:t>eletrotécnica </a:t>
            </a:r>
          </a:p>
          <a:p>
            <a:pPr lvl="1"/>
            <a:r>
              <a:rPr lang="pt-BR" dirty="0" smtClean="0"/>
              <a:t>mecânica automotiva </a:t>
            </a:r>
          </a:p>
          <a:p>
            <a:pPr lvl="1"/>
            <a:r>
              <a:rPr lang="pt-BR" dirty="0" smtClean="0"/>
              <a:t>mecânica geral</a:t>
            </a:r>
          </a:p>
          <a:p>
            <a:endParaRPr lang="pt-BR" dirty="0" smtClean="0"/>
          </a:p>
          <a:p>
            <a:endParaRPr lang="pt-BR" dirty="0" smtClean="0"/>
          </a:p>
          <a:p>
            <a:r>
              <a:rPr lang="pt-BR" dirty="0" smtClean="0"/>
              <a:t>Melhor compreensão dos alunos</a:t>
            </a:r>
          </a:p>
          <a:p>
            <a:pPr lvl="1"/>
            <a:r>
              <a:rPr lang="pt-BR" dirty="0" smtClean="0"/>
              <a:t>Existe aplicações prontas</a:t>
            </a:r>
          </a:p>
          <a:p>
            <a:pPr lvl="3"/>
            <a:r>
              <a:rPr lang="pt-BR" dirty="0" smtClean="0"/>
              <a:t>Eletromagnetismo (campos elétricos e magnéticos)</a:t>
            </a:r>
          </a:p>
          <a:p>
            <a:pPr>
              <a:buNone/>
            </a:pPr>
            <a:endParaRPr lang="pt-BR" dirty="0"/>
          </a:p>
        </p:txBody>
      </p:sp>
      <p:sp>
        <p:nvSpPr>
          <p:cNvPr id="3" name="Título 2"/>
          <p:cNvSpPr>
            <a:spLocks noGrp="1"/>
          </p:cNvSpPr>
          <p:nvPr>
            <p:ph type="title"/>
          </p:nvPr>
        </p:nvSpPr>
        <p:spPr/>
        <p:txBody>
          <a:bodyPr/>
          <a:lstStyle/>
          <a:p>
            <a:r>
              <a:rPr lang="pt-BR" dirty="0" smtClean="0"/>
              <a:t>Porque usar RA em física</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2000"/>
                                        <p:tgtEl>
                                          <p:spTgt spid="2">
                                            <p:txEl>
                                              <p:pRg st="6" end="6"/>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686800" cy="4525963"/>
          </a:xfrm>
        </p:spPr>
        <p:txBody>
          <a:bodyPr/>
          <a:lstStyle/>
          <a:p>
            <a:endParaRPr lang="pt-BR" dirty="0" smtClean="0"/>
          </a:p>
          <a:p>
            <a:r>
              <a:rPr lang="pt-BR" dirty="0" smtClean="0"/>
              <a:t>Ferramentas utilizadas atualmente para lecionar:</a:t>
            </a:r>
            <a:endParaRPr lang="pt-BR" sz="2700" dirty="0" smtClean="0"/>
          </a:p>
          <a:p>
            <a:pPr lvl="1"/>
            <a:r>
              <a:rPr lang="pt-BR" sz="2700" dirty="0" smtClean="0"/>
              <a:t>Livros</a:t>
            </a:r>
          </a:p>
          <a:p>
            <a:pPr lvl="1"/>
            <a:r>
              <a:rPr lang="pt-BR" sz="2700" dirty="0" smtClean="0"/>
              <a:t>Apresentação em Slides</a:t>
            </a:r>
          </a:p>
          <a:p>
            <a:pPr lvl="1"/>
            <a:r>
              <a:rPr lang="pt-BR" sz="2700" dirty="0" smtClean="0"/>
              <a:t>Quadro negro, branco ou lousa</a:t>
            </a:r>
          </a:p>
          <a:p>
            <a:pPr lvl="1"/>
            <a:r>
              <a:rPr lang="pt-BR" sz="2700" dirty="0" smtClean="0"/>
              <a:t>Internet</a:t>
            </a:r>
            <a:endParaRPr lang="pt-BR" sz="2700" dirty="0"/>
          </a:p>
        </p:txBody>
      </p:sp>
      <p:sp>
        <p:nvSpPr>
          <p:cNvPr id="3" name="Título 2"/>
          <p:cNvSpPr>
            <a:spLocks noGrp="1"/>
          </p:cNvSpPr>
          <p:nvPr>
            <p:ph type="title"/>
          </p:nvPr>
        </p:nvSpPr>
        <p:spPr/>
        <p:txBody>
          <a:bodyPr>
            <a:normAutofit fontScale="90000"/>
          </a:bodyPr>
          <a:lstStyle/>
          <a:p>
            <a:r>
              <a:rPr lang="pt-BR" dirty="0" smtClean="0"/>
              <a:t>Realidade da Educação do Brasil</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000"/>
                                        <p:tgtEl>
                                          <p:spTgt spid="2">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686800" cy="5733886"/>
          </a:xfrm>
        </p:spPr>
        <p:txBody>
          <a:bodyPr>
            <a:noAutofit/>
          </a:bodyPr>
          <a:lstStyle/>
          <a:p>
            <a:r>
              <a:rPr lang="pt-BR" dirty="0" smtClean="0"/>
              <a:t>Conceito de campo magnético e suas fontes</a:t>
            </a:r>
          </a:p>
          <a:p>
            <a:pPr lvl="1"/>
            <a:endParaRPr lang="pt-BR" dirty="0" smtClean="0"/>
          </a:p>
          <a:p>
            <a:r>
              <a:rPr lang="pt-BR" dirty="0" smtClean="0"/>
              <a:t>Relacionada aos efeitos do campo magnético</a:t>
            </a:r>
          </a:p>
          <a:p>
            <a:pPr lvl="1"/>
            <a:endParaRPr lang="pt-BR" dirty="0" smtClean="0"/>
          </a:p>
          <a:p>
            <a:r>
              <a:rPr lang="pt-BR" dirty="0" smtClean="0"/>
              <a:t>Distinção dos estudantes entre</a:t>
            </a:r>
          </a:p>
          <a:p>
            <a:pPr lvl="2"/>
            <a:r>
              <a:rPr lang="pt-BR" dirty="0" smtClean="0"/>
              <a:t>campo eletrostático </a:t>
            </a:r>
          </a:p>
          <a:p>
            <a:pPr lvl="2"/>
            <a:r>
              <a:rPr lang="pt-BR" dirty="0" smtClean="0"/>
              <a:t>campo magnético estacionário</a:t>
            </a:r>
          </a:p>
          <a:p>
            <a:pPr lvl="1"/>
            <a:endParaRPr lang="pt-BR" dirty="0" smtClean="0"/>
          </a:p>
          <a:p>
            <a:r>
              <a:rPr lang="pt-BR" dirty="0" smtClean="0"/>
              <a:t>Como aplicar as leis do magnetismo</a:t>
            </a:r>
          </a:p>
          <a:p>
            <a:pPr lvl="2"/>
            <a:r>
              <a:rPr lang="pt-BR" dirty="0" smtClean="0"/>
              <a:t>Lei de Ampère [DONZELLI]</a:t>
            </a:r>
          </a:p>
        </p:txBody>
      </p:sp>
      <p:sp>
        <p:nvSpPr>
          <p:cNvPr id="3" name="Título 2"/>
          <p:cNvSpPr>
            <a:spLocks noGrp="1"/>
          </p:cNvSpPr>
          <p:nvPr>
            <p:ph type="title"/>
          </p:nvPr>
        </p:nvSpPr>
        <p:spPr/>
        <p:txBody>
          <a:bodyPr>
            <a:normAutofit/>
          </a:bodyPr>
          <a:lstStyle/>
          <a:p>
            <a:r>
              <a:rPr lang="pt-BR" dirty="0" smtClean="0"/>
              <a:t>Dificuldade na aprendizagem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2000"/>
                                        <p:tgtEl>
                                          <p:spTgt spid="2">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par>
                          <p:cTn id="20" fill="hold">
                            <p:stCondLst>
                              <p:cond delay="65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par>
                          <p:cTn id="24" fill="hold">
                            <p:stCondLst>
                              <p:cond delay="7000"/>
                            </p:stCondLst>
                            <p:childTnLst>
                              <p:par>
                                <p:cTn id="25" presetID="10" presetClass="entr" presetSubtype="0" fill="hold" nodeType="after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Exemplos</a:t>
            </a:r>
            <a:endParaRPr lang="pt-BR" dirty="0"/>
          </a:p>
        </p:txBody>
      </p:sp>
      <p:pic>
        <p:nvPicPr>
          <p:cNvPr id="1027" name="Picture 3"/>
          <p:cNvPicPr>
            <a:picLocks noChangeAspect="1" noChangeArrowheads="1"/>
          </p:cNvPicPr>
          <p:nvPr/>
        </p:nvPicPr>
        <p:blipFill>
          <a:blip r:embed="rId3" cstate="print"/>
          <a:srcRect/>
          <a:stretch>
            <a:fillRect/>
          </a:stretch>
        </p:blipFill>
        <p:spPr bwMode="auto">
          <a:xfrm>
            <a:off x="2357422" y="1071546"/>
            <a:ext cx="6072230" cy="5072534"/>
          </a:xfrm>
          <a:prstGeom prst="rect">
            <a:avLst/>
          </a:prstGeom>
          <a:noFill/>
          <a:ln w="9525">
            <a:noFill/>
            <a:miter lim="800000"/>
            <a:headEnd/>
            <a:tailEnd/>
          </a:ln>
          <a:effectLst/>
        </p:spPr>
      </p:pic>
      <p:pic>
        <p:nvPicPr>
          <p:cNvPr id="4" name="Picture 2"/>
          <p:cNvPicPr>
            <a:picLocks noGrp="1" noChangeAspect="1" noChangeArrowheads="1"/>
          </p:cNvPicPr>
          <p:nvPr>
            <p:ph idx="1"/>
          </p:nvPr>
        </p:nvPicPr>
        <p:blipFill>
          <a:blip r:embed="rId4" cstate="print"/>
          <a:srcRect/>
          <a:stretch>
            <a:fillRect/>
          </a:stretch>
        </p:blipFill>
        <p:spPr bwMode="auto">
          <a:xfrm>
            <a:off x="2285984" y="1071546"/>
            <a:ext cx="6072230" cy="5072534"/>
          </a:xfrm>
          <a:prstGeom prst="rect">
            <a:avLst/>
          </a:prstGeom>
          <a:noFill/>
          <a:ln w="9525">
            <a:noFill/>
            <a:miter lim="800000"/>
            <a:headEnd/>
            <a:tailEnd/>
          </a:ln>
          <a:effectLst/>
        </p:spPr>
      </p:pic>
      <p:pic>
        <p:nvPicPr>
          <p:cNvPr id="5" name="Picture 4"/>
          <p:cNvPicPr>
            <a:picLocks noChangeAspect="1" noChangeArrowheads="1"/>
          </p:cNvPicPr>
          <p:nvPr/>
        </p:nvPicPr>
        <p:blipFill>
          <a:blip r:embed="rId5" cstate="print"/>
          <a:srcRect/>
          <a:stretch>
            <a:fillRect/>
          </a:stretch>
        </p:blipFill>
        <p:spPr bwMode="auto">
          <a:xfrm>
            <a:off x="2357422" y="1071546"/>
            <a:ext cx="6072230" cy="507253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1027"/>
                                        </p:tgtEl>
                                        <p:attrNameLst>
                                          <p:attrName>ppt_w</p:attrName>
                                        </p:attrNameLst>
                                      </p:cBhvr>
                                      <p:tavLst>
                                        <p:tav tm="0">
                                          <p:val>
                                            <p:strVal val="ppt_w"/>
                                          </p:val>
                                        </p:tav>
                                        <p:tav tm="100000">
                                          <p:val>
                                            <p:fltVal val="0"/>
                                          </p:val>
                                        </p:tav>
                                      </p:tavLst>
                                    </p:anim>
                                    <p:anim calcmode="lin" valueType="num">
                                      <p:cBhvr>
                                        <p:cTn id="14" dur="500"/>
                                        <p:tgtEl>
                                          <p:spTgt spid="1027"/>
                                        </p:tgtEl>
                                        <p:attrNameLst>
                                          <p:attrName>ppt_h</p:attrName>
                                        </p:attrNameLst>
                                      </p:cBhvr>
                                      <p:tavLst>
                                        <p:tav tm="0">
                                          <p:val>
                                            <p:strVal val="ppt_h"/>
                                          </p:val>
                                        </p:tav>
                                        <p:tav tm="100000">
                                          <p:val>
                                            <p:fltVal val="0"/>
                                          </p:val>
                                        </p:tav>
                                      </p:tavLst>
                                    </p:anim>
                                    <p:animEffect transition="out" filter="fade">
                                      <p:cBhvr>
                                        <p:cTn id="15" dur="500"/>
                                        <p:tgtEl>
                                          <p:spTgt spid="1027"/>
                                        </p:tgtEl>
                                      </p:cBhvr>
                                    </p:animEffect>
                                    <p:set>
                                      <p:cBhvr>
                                        <p:cTn id="16" dur="1" fill="hold">
                                          <p:stCondLst>
                                            <p:cond delay="499"/>
                                          </p:stCondLst>
                                        </p:cTn>
                                        <p:tgtEl>
                                          <p:spTgt spid="1027"/>
                                        </p:tgtEl>
                                        <p:attrNameLst>
                                          <p:attrName>style.visibility</p:attrName>
                                        </p:attrNameLst>
                                      </p:cBhvr>
                                      <p:to>
                                        <p:strVal val="hidden"/>
                                      </p:to>
                                    </p:se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4"/>
                                        </p:tgtEl>
                                        <p:attrNameLst>
                                          <p:attrName>ppt_w</p:attrName>
                                        </p:attrNameLst>
                                      </p:cBhvr>
                                      <p:tavLst>
                                        <p:tav tm="0">
                                          <p:val>
                                            <p:strVal val="ppt_w"/>
                                          </p:val>
                                        </p:tav>
                                        <p:tav tm="100000">
                                          <p:val>
                                            <p:fltVal val="0"/>
                                          </p:val>
                                        </p:tav>
                                      </p:tavLst>
                                    </p:anim>
                                    <p:anim calcmode="lin" valueType="num">
                                      <p:cBhvr>
                                        <p:cTn id="27" dur="500"/>
                                        <p:tgtEl>
                                          <p:spTgt spid="4"/>
                                        </p:tgtEl>
                                        <p:attrNameLst>
                                          <p:attrName>ppt_h</p:attrName>
                                        </p:attrNameLst>
                                      </p:cBhvr>
                                      <p:tavLst>
                                        <p:tav tm="0">
                                          <p:val>
                                            <p:strVal val="ppt_h"/>
                                          </p:val>
                                        </p:tav>
                                        <p:tav tm="100000">
                                          <p:val>
                                            <p:fltVal val="0"/>
                                          </p:val>
                                        </p:tav>
                                      </p:tavLst>
                                    </p:anim>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par>
                          <p:cTn id="30" fill="hold">
                            <p:stCondLst>
                              <p:cond delay="500"/>
                            </p:stCondLst>
                            <p:childTnLst>
                              <p:par>
                                <p:cTn id="31" presetID="53"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752601"/>
            <a:ext cx="9144000" cy="1829761"/>
          </a:xfrm>
        </p:spPr>
        <p:txBody>
          <a:bodyPr>
            <a:normAutofit/>
          </a:bodyPr>
          <a:lstStyle/>
          <a:p>
            <a:pPr algn="ctr"/>
            <a:r>
              <a:rPr lang="pt-BR" sz="4600" dirty="0" smtClean="0"/>
              <a:t>Aplicações com RA </a:t>
            </a:r>
            <a:br>
              <a:rPr lang="pt-BR" sz="4600" dirty="0" smtClean="0"/>
            </a:br>
            <a:r>
              <a:rPr lang="pt-BR" sz="4600" dirty="0" smtClean="0"/>
              <a:t>em química</a:t>
            </a:r>
            <a:endParaRPr lang="pt-BR" sz="46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Porque usar RA em química</a:t>
            </a:r>
            <a:endParaRPr lang="pt-BR" dirty="0"/>
          </a:p>
        </p:txBody>
      </p:sp>
      <p:sp>
        <p:nvSpPr>
          <p:cNvPr id="5" name="Espaço Reservado para Conteúdo 1"/>
          <p:cNvSpPr txBox="1">
            <a:spLocks/>
          </p:cNvSpPr>
          <p:nvPr/>
        </p:nvSpPr>
        <p:spPr>
          <a:xfrm>
            <a:off x="500034" y="1500174"/>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pt-BR" sz="2700" b="0" i="0" u="none" strike="noStrike" kern="1200" cap="none" spc="0" normalizeH="0" baseline="0" noProof="0" dirty="0" smtClean="0">
                <a:ln>
                  <a:noFill/>
                </a:ln>
                <a:solidFill>
                  <a:schemeClr val="tx1"/>
                </a:solidFill>
                <a:effectLst/>
                <a:uLnTx/>
                <a:uFillTx/>
                <a:latin typeface="+mn-lt"/>
                <a:ea typeface="+mn-ea"/>
                <a:cs typeface="+mn-cs"/>
              </a:rPr>
              <a:t>Novas tecnologias substituem representações estáticas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pt-B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pt-BR" sz="2700" b="0" i="0" u="none" strike="noStrike" kern="1200" cap="none" spc="0" normalizeH="0" baseline="0" noProof="0" dirty="0" smtClean="0">
                <a:ln>
                  <a:noFill/>
                </a:ln>
                <a:solidFill>
                  <a:schemeClr val="tx1"/>
                </a:solidFill>
                <a:effectLst/>
                <a:uLnTx/>
                <a:uFillTx/>
                <a:latin typeface="+mn-lt"/>
                <a:ea typeface="+mn-ea"/>
                <a:cs typeface="+mn-cs"/>
              </a:rPr>
              <a:t>Proporcionam representações dinâmicas de modelos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pt-BR"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pt-BR" sz="2700" b="0" i="0" u="none" strike="noStrike" kern="1200" cap="none" spc="0" normalizeH="0" baseline="0" noProof="0" dirty="0" smtClean="0">
                <a:ln>
                  <a:noFill/>
                </a:ln>
                <a:solidFill>
                  <a:schemeClr val="tx1"/>
                </a:solidFill>
                <a:effectLst/>
                <a:uLnTx/>
                <a:uFillTx/>
                <a:latin typeface="+mn-lt"/>
                <a:ea typeface="+mn-ea"/>
                <a:cs typeface="+mn-cs"/>
              </a:rPr>
              <a:t>Desenvolvem a compreensão conceitual dos estudos</a:t>
            </a:r>
          </a:p>
          <a:p>
            <a:pPr marL="365760" indent="-256032">
              <a:spcBef>
                <a:spcPts val="400"/>
              </a:spcBef>
              <a:buClr>
                <a:schemeClr val="accent1"/>
              </a:buClr>
              <a:buSzPct val="68000"/>
              <a:buFont typeface="Wingdings 3"/>
              <a:buChar char=""/>
            </a:pPr>
            <a:endParaRPr lang="pt-BR" sz="2700" dirty="0" smtClean="0"/>
          </a:p>
          <a:p>
            <a:pPr marL="365760" indent="-256032">
              <a:spcBef>
                <a:spcPts val="400"/>
              </a:spcBef>
              <a:buClr>
                <a:schemeClr val="accent1"/>
              </a:buClr>
              <a:buSzPct val="68000"/>
              <a:buFont typeface="Wingdings 3"/>
              <a:buChar char=""/>
            </a:pPr>
            <a:r>
              <a:rPr lang="pt-BR" sz="2700" dirty="0" smtClean="0"/>
              <a:t>Simulações interativas de reações químicas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pt-BR"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6000"/>
                            </p:stCondLst>
                            <p:childTnLst>
                              <p:par>
                                <p:cTn id="9" presetID="10" presetClass="entr" presetSubtype="0" fill="hold" nodeType="after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fade">
                                      <p:cBhvr>
                                        <p:cTn id="11" dur="2000"/>
                                        <p:tgtEl>
                                          <p:spTgt spid="5">
                                            <p:txEl>
                                              <p:pRg st="6" end="6"/>
                                            </p:txEl>
                                          </p:spTgt>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3000"/>
                                        <p:tgtEl>
                                          <p:spTgt spid="5">
                                            <p:txEl>
                                              <p:pRg st="2" end="2"/>
                                            </p:txEl>
                                          </p:spTgt>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3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9"/>
            <a:ext cx="8229600" cy="1876234"/>
          </a:xfrm>
        </p:spPr>
        <p:txBody>
          <a:bodyPr>
            <a:normAutofit/>
          </a:bodyPr>
          <a:lstStyle/>
          <a:p>
            <a:r>
              <a:rPr lang="pt-BR" dirty="0" smtClean="0"/>
              <a:t>Entendimento do Equilíbrio Químico</a:t>
            </a:r>
          </a:p>
          <a:p>
            <a:pPr lvl="2"/>
            <a:r>
              <a:rPr lang="pt-BR" dirty="0" smtClean="0"/>
              <a:t>Reação entre N</a:t>
            </a:r>
            <a:r>
              <a:rPr lang="pt-BR" baseline="-25000" dirty="0" smtClean="0"/>
              <a:t>2</a:t>
            </a:r>
            <a:r>
              <a:rPr lang="pt-BR" dirty="0" smtClean="0"/>
              <a:t>O</a:t>
            </a:r>
            <a:r>
              <a:rPr lang="pt-BR" baseline="-25000" dirty="0" smtClean="0"/>
              <a:t>4</a:t>
            </a:r>
            <a:r>
              <a:rPr lang="pt-BR" dirty="0" smtClean="0"/>
              <a:t> e o NO</a:t>
            </a:r>
            <a:r>
              <a:rPr lang="pt-BR" baseline="-25000" dirty="0" smtClean="0"/>
              <a:t>2</a:t>
            </a:r>
          </a:p>
          <a:p>
            <a:pPr lvl="2"/>
            <a:r>
              <a:rPr lang="pt-BR" dirty="0" smtClean="0"/>
              <a:t>Alterar variáveis de estado (temperatura, por exemplo)</a:t>
            </a:r>
          </a:p>
          <a:p>
            <a:pPr lvl="2"/>
            <a:r>
              <a:rPr lang="pt-BR" dirty="0" smtClean="0"/>
              <a:t>Observar os fatos devido às alterações de estado</a:t>
            </a:r>
          </a:p>
          <a:p>
            <a:pPr lvl="2"/>
            <a:endParaRPr lang="pt-BR" dirty="0" smtClean="0"/>
          </a:p>
          <a:p>
            <a:endParaRPr lang="pt-BR" dirty="0" smtClean="0"/>
          </a:p>
          <a:p>
            <a:pPr lvl="2"/>
            <a:endParaRPr lang="pt-BR" dirty="0" smtClean="0"/>
          </a:p>
          <a:p>
            <a:pPr lvl="2"/>
            <a:endParaRPr lang="pt-BR" dirty="0" smtClean="0"/>
          </a:p>
          <a:p>
            <a:pPr lvl="1"/>
            <a:endParaRPr lang="pt-BR" dirty="0"/>
          </a:p>
        </p:txBody>
      </p:sp>
      <p:sp>
        <p:nvSpPr>
          <p:cNvPr id="3" name="Título 2"/>
          <p:cNvSpPr>
            <a:spLocks noGrp="1"/>
          </p:cNvSpPr>
          <p:nvPr>
            <p:ph type="title"/>
          </p:nvPr>
        </p:nvSpPr>
        <p:spPr/>
        <p:txBody>
          <a:bodyPr/>
          <a:lstStyle/>
          <a:p>
            <a:r>
              <a:rPr lang="pt-BR" dirty="0" smtClean="0"/>
              <a:t>Aplicações existentes</a:t>
            </a:r>
            <a:endParaRPr lang="pt-BR" dirty="0"/>
          </a:p>
        </p:txBody>
      </p:sp>
      <p:pic>
        <p:nvPicPr>
          <p:cNvPr id="4" name="Química1_WMV V9.wmv">
            <a:hlinkClick r:id="" action="ppaction://media"/>
          </p:cNvPr>
          <p:cNvPicPr>
            <a:picLocks noRot="1" noChangeAspect="1"/>
          </p:cNvPicPr>
          <p:nvPr>
            <a:videoFile r:link="rId1"/>
          </p:nvPr>
        </p:nvPicPr>
        <p:blipFill>
          <a:blip r:embed="rId5"/>
          <a:stretch>
            <a:fillRect/>
          </a:stretch>
        </p:blipFill>
        <p:spPr>
          <a:xfrm>
            <a:off x="1928794" y="2000240"/>
            <a:ext cx="5929354" cy="4447016"/>
          </a:xfrm>
          <a:prstGeom prst="rect">
            <a:avLst/>
          </a:prstGeom>
        </p:spPr>
      </p:pic>
      <p:pic>
        <p:nvPicPr>
          <p:cNvPr id="5" name="Química_WMV V9.wmv">
            <a:hlinkClick r:id="" action="ppaction://media"/>
          </p:cNvPr>
          <p:cNvPicPr>
            <a:picLocks noRot="1" noChangeAspect="1"/>
          </p:cNvPicPr>
          <p:nvPr>
            <a:videoFile r:link="rId2"/>
          </p:nvPr>
        </p:nvPicPr>
        <p:blipFill>
          <a:blip r:embed="rId6"/>
          <a:stretch>
            <a:fillRect/>
          </a:stretch>
        </p:blipFill>
        <p:spPr>
          <a:xfrm>
            <a:off x="1928794" y="2071678"/>
            <a:ext cx="5929354" cy="4138768"/>
          </a:xfrm>
          <a:prstGeom prst="rect">
            <a:avLst/>
          </a:prstGeom>
        </p:spPr>
      </p:pic>
      <p:sp>
        <p:nvSpPr>
          <p:cNvPr id="8" name="Espaço Reservado para Conteúdo 1"/>
          <p:cNvSpPr txBox="1">
            <a:spLocks/>
          </p:cNvSpPr>
          <p:nvPr/>
        </p:nvSpPr>
        <p:spPr>
          <a:xfrm>
            <a:off x="428596" y="1214422"/>
            <a:ext cx="4929222" cy="1500197"/>
          </a:xfrm>
          <a:prstGeom prst="rect">
            <a:avLst/>
          </a:prstGeom>
        </p:spPr>
        <p:txBody>
          <a:bodyPr vert="horz">
            <a:normAutofit/>
          </a:bodyPr>
          <a:lstStyle/>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pt-BR" sz="21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pt-BR" sz="2700" b="0" i="0" u="none" strike="noStrike" kern="1200" cap="none" spc="0" normalizeH="0" baseline="0" noProof="0" dirty="0" smtClean="0">
                <a:ln>
                  <a:noFill/>
                </a:ln>
                <a:solidFill>
                  <a:schemeClr val="tx1"/>
                </a:solidFill>
                <a:effectLst/>
                <a:uLnTx/>
                <a:uFillTx/>
                <a:latin typeface="+mn-lt"/>
                <a:ea typeface="+mn-ea"/>
                <a:cs typeface="+mn-cs"/>
              </a:rPr>
              <a:t>Visualização de moléculas</a:t>
            </a: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pt-BR" sz="21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pt-BR" sz="21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Espaço Reservado para Conteúdo 1"/>
          <p:cNvSpPr txBox="1">
            <a:spLocks/>
          </p:cNvSpPr>
          <p:nvPr/>
        </p:nvSpPr>
        <p:spPr>
          <a:xfrm>
            <a:off x="428596" y="1214422"/>
            <a:ext cx="6715172" cy="1071570"/>
          </a:xfrm>
          <a:prstGeom prst="rect">
            <a:avLst/>
          </a:prstGeom>
        </p:spPr>
        <p:txBody>
          <a:bodyPr vert="horz">
            <a:normAutofit/>
          </a:bodyPr>
          <a:lstStyle/>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pt-BR" sz="21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pt-BR" sz="2700" b="0" i="0" u="none" strike="noStrike" kern="1200" cap="none" spc="0" normalizeH="0" baseline="0" noProof="0" dirty="0" smtClean="0">
                <a:ln>
                  <a:noFill/>
                </a:ln>
                <a:solidFill>
                  <a:schemeClr val="tx1"/>
                </a:solidFill>
                <a:effectLst/>
                <a:uLnTx/>
                <a:uFillTx/>
                <a:latin typeface="+mn-lt"/>
                <a:ea typeface="+mn-ea"/>
                <a:cs typeface="+mn-cs"/>
              </a:rPr>
              <a:t>Montagem de compostos orgânicos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pt-BR" sz="27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pt-BR" sz="21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Char char=""/>
              <a:tabLst/>
              <a:defRPr/>
            </a:pPr>
            <a:endParaRPr kumimoji="0" lang="pt-BR" sz="21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28600" algn="l" defTabSz="914400" rtl="0" eaLnBrk="1" fontAlgn="auto" latinLnBrk="0" hangingPunct="1">
              <a:lnSpc>
                <a:spcPct val="100000"/>
              </a:lnSpc>
              <a:spcBef>
                <a:spcPts val="324"/>
              </a:spcBef>
              <a:spcAft>
                <a:spcPts val="0"/>
              </a:spcAft>
              <a:buClr>
                <a:schemeClr val="accent1"/>
              </a:buClr>
              <a:buSzTx/>
              <a:buFont typeface="Verdana"/>
              <a:buChar char="◦"/>
              <a:tabLst/>
              <a:defRPr/>
            </a:pPr>
            <a:endParaRPr kumimoji="0" lang="pt-BR"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2">
                                            <p:txEl>
                                              <p:pRg st="0" end="0"/>
                                            </p:txEl>
                                          </p:spTgt>
                                        </p:tgtEl>
                                      </p:cBhvr>
                                    </p:animEffect>
                                    <p:set>
                                      <p:cBhvr>
                                        <p:cTn id="24" dur="1" fill="hold">
                                          <p:stCondLst>
                                            <p:cond delay="999"/>
                                          </p:stCondLst>
                                        </p:cTn>
                                        <p:tgtEl>
                                          <p:spTgt spid="2">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00"/>
                                        <p:tgtEl>
                                          <p:spTgt spid="2">
                                            <p:txEl>
                                              <p:pRg st="1" end="1"/>
                                            </p:txEl>
                                          </p:spTgt>
                                        </p:tgtEl>
                                      </p:cBhvr>
                                    </p:animEffect>
                                    <p:set>
                                      <p:cBhvr>
                                        <p:cTn id="27" dur="1" fill="hold">
                                          <p:stCondLst>
                                            <p:cond delay="999"/>
                                          </p:stCondLst>
                                        </p:cTn>
                                        <p:tgtEl>
                                          <p:spTgt spid="2">
                                            <p:txEl>
                                              <p:pRg st="1" end="1"/>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2">
                                            <p:txEl>
                                              <p:pRg st="2" end="2"/>
                                            </p:txEl>
                                          </p:spTgt>
                                        </p:tgtEl>
                                      </p:cBhvr>
                                    </p:animEffect>
                                    <p:set>
                                      <p:cBhvr>
                                        <p:cTn id="30" dur="1" fill="hold">
                                          <p:stCondLst>
                                            <p:cond delay="999"/>
                                          </p:stCondLst>
                                        </p:cTn>
                                        <p:tgtEl>
                                          <p:spTgt spid="2">
                                            <p:txEl>
                                              <p:pRg st="2" end="2"/>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2">
                                            <p:txEl>
                                              <p:pRg st="3" end="3"/>
                                            </p:txEl>
                                          </p:spTgt>
                                        </p:tgtEl>
                                      </p:cBhvr>
                                    </p:animEffect>
                                    <p:set>
                                      <p:cBhvr>
                                        <p:cTn id="33" dur="1" fill="hold">
                                          <p:stCondLst>
                                            <p:cond delay="999"/>
                                          </p:stCondLst>
                                        </p:cTn>
                                        <p:tgtEl>
                                          <p:spTgt spid="2">
                                            <p:txEl>
                                              <p:pRg st="3" end="3"/>
                                            </p:txEl>
                                          </p:spTgt>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10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1000"/>
                                        <p:tgtEl>
                                          <p:spTgt spid="8">
                                            <p:txEl>
                                              <p:pRg st="1" end="1"/>
                                            </p:txEl>
                                          </p:spTgt>
                                        </p:tgtEl>
                                      </p:cBhvr>
                                    </p:animEffect>
                                    <p:set>
                                      <p:cBhvr>
                                        <p:cTn id="45" dur="1" fill="hold">
                                          <p:stCondLst>
                                            <p:cond delay="999"/>
                                          </p:stCondLst>
                                        </p:cTn>
                                        <p:tgtEl>
                                          <p:spTgt spid="8">
                                            <p:txEl>
                                              <p:pRg st="1" end="1"/>
                                            </p:txEl>
                                          </p:spTgt>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5"/>
                                        </p:tgtEl>
                                      </p:cBhvr>
                                    </p:animEffect>
                                    <p:set>
                                      <p:cBhvr>
                                        <p:cTn id="48" dur="1" fill="hold">
                                          <p:stCondLst>
                                            <p:cond delay="999"/>
                                          </p:stCondLst>
                                        </p:cTn>
                                        <p:tgtEl>
                                          <p:spTgt spid="5"/>
                                        </p:tgtEl>
                                        <p:attrNameLst>
                                          <p:attrName>style.visibility</p:attrName>
                                        </p:attrNameLst>
                                      </p:cBhvr>
                                      <p:to>
                                        <p:strVal val="hidden"/>
                                      </p:to>
                                    </p:set>
                                    <p:cmd type="call" cmd="stop">
                                      <p:cBhvr>
                                        <p:cTn id="49" dur="1">
                                          <p:stCondLst>
                                            <p:cond delay="999"/>
                                          </p:stCondLst>
                                        </p:cTn>
                                        <p:tgtEl>
                                          <p:spTgt spid="5"/>
                                        </p:tgtEl>
                                      </p:cBhvr>
                                    </p:cmd>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57" fill="hold" display="0">
                  <p:stCondLst>
                    <p:cond delay="indefinite"/>
                  </p:stCondLst>
                  <p:endCondLst>
                    <p:cond evt="onNext" delay="0">
                      <p:tgtEl>
                        <p:sldTgt/>
                      </p:tgtEl>
                    </p:cond>
                    <p:cond evt="onPrev" delay="0">
                      <p:tgtEl>
                        <p:sldTgt/>
                      </p:tgtEl>
                    </p:cond>
                  </p:endCondLst>
                </p:cTn>
                <p:tgtEl>
                  <p:spTgt spid="4"/>
                </p:tgtEl>
              </p:cMediaNode>
            </p:video>
            <p:video>
              <p:cMediaNode>
                <p:cTn id="58"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8" grpId="0" build="allAtOnce"/>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481328"/>
            <a:ext cx="8715404" cy="4948068"/>
          </a:xfrm>
        </p:spPr>
        <p:txBody>
          <a:bodyPr>
            <a:normAutofit/>
          </a:bodyPr>
          <a:lstStyle/>
          <a:p>
            <a:r>
              <a:rPr lang="pt-BR" b="1" dirty="0" smtClean="0"/>
              <a:t>Biologia</a:t>
            </a:r>
          </a:p>
          <a:p>
            <a:pPr lvl="1"/>
            <a:r>
              <a:rPr lang="pt-BR" dirty="0" smtClean="0"/>
              <a:t>Análise da estrutura do DNA</a:t>
            </a:r>
          </a:p>
          <a:p>
            <a:endParaRPr lang="pt-BR" dirty="0" smtClean="0"/>
          </a:p>
          <a:p>
            <a:r>
              <a:rPr lang="pt-BR" b="1" dirty="0" smtClean="0"/>
              <a:t>Ensino a distância</a:t>
            </a:r>
            <a:r>
              <a:rPr lang="pt-BR" dirty="0" smtClean="0"/>
              <a:t> </a:t>
            </a:r>
          </a:p>
          <a:p>
            <a:pPr lvl="1"/>
            <a:r>
              <a:rPr lang="pt-BR" dirty="0" smtClean="0"/>
              <a:t>manipulação aumenta a impressão de presença em uma atividade a distância</a:t>
            </a:r>
          </a:p>
          <a:p>
            <a:endParaRPr lang="pt-BR" dirty="0" smtClean="0"/>
          </a:p>
          <a:p>
            <a:r>
              <a:rPr lang="pt-BR" b="1" dirty="0" smtClean="0"/>
              <a:t>História</a:t>
            </a:r>
          </a:p>
          <a:p>
            <a:pPr lvl="1"/>
            <a:r>
              <a:rPr lang="pt-BR" dirty="0" smtClean="0"/>
              <a:t>reconstrução de ambientes antigos</a:t>
            </a:r>
          </a:p>
          <a:p>
            <a:pPr lvl="1"/>
            <a:r>
              <a:rPr lang="pt-BR" dirty="0" smtClean="0"/>
              <a:t>gerar situações, inspecionar e participar do evento, contracenar com um personagem virtual</a:t>
            </a:r>
          </a:p>
          <a:p>
            <a:endParaRPr lang="pt-BR" dirty="0" smtClean="0"/>
          </a:p>
          <a:p>
            <a:endParaRPr lang="pt-BR" dirty="0" smtClean="0"/>
          </a:p>
          <a:p>
            <a:pPr lvl="1"/>
            <a:endParaRPr lang="pt-BR" dirty="0" smtClean="0"/>
          </a:p>
          <a:p>
            <a:pPr lvl="1"/>
            <a:endParaRPr lang="pt-BR" dirty="0" smtClean="0"/>
          </a:p>
          <a:p>
            <a:pPr lvl="1">
              <a:buNone/>
            </a:pPr>
            <a:endParaRPr lang="pt-BR" dirty="0" smtClean="0"/>
          </a:p>
        </p:txBody>
      </p:sp>
      <p:sp>
        <p:nvSpPr>
          <p:cNvPr id="3" name="Título 2"/>
          <p:cNvSpPr>
            <a:spLocks noGrp="1"/>
          </p:cNvSpPr>
          <p:nvPr>
            <p:ph type="title"/>
          </p:nvPr>
        </p:nvSpPr>
        <p:spPr/>
        <p:txBody>
          <a:bodyPr>
            <a:normAutofit/>
          </a:bodyPr>
          <a:lstStyle/>
          <a:p>
            <a:r>
              <a:rPr lang="pt-BR" dirty="0" smtClean="0"/>
              <a:t>Aplicação em outras áreas</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3000"/>
                                        <p:tgtEl>
                                          <p:spTgt spid="2">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2000"/>
                                        <p:tgtEl>
                                          <p:spTgt spid="2">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2000"/>
                                        <p:tgtEl>
                                          <p:spTgt spid="2">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267014"/>
            <a:ext cx="8715404" cy="1733358"/>
          </a:xfrm>
        </p:spPr>
        <p:txBody>
          <a:bodyPr>
            <a:normAutofit/>
          </a:bodyPr>
          <a:lstStyle/>
          <a:p>
            <a:r>
              <a:rPr lang="pt-BR" b="1" dirty="0" smtClean="0"/>
              <a:t>Geografia</a:t>
            </a:r>
          </a:p>
          <a:p>
            <a:pPr lvl="1"/>
            <a:r>
              <a:rPr lang="pt-BR" dirty="0" smtClean="0"/>
              <a:t>mapas físicos justapostos sobre estatísticas</a:t>
            </a:r>
          </a:p>
          <a:p>
            <a:pPr lvl="1"/>
            <a:r>
              <a:rPr lang="pt-BR" dirty="0" smtClean="0"/>
              <a:t>Fontes de energia</a:t>
            </a:r>
          </a:p>
          <a:p>
            <a:pPr lvl="1">
              <a:buNone/>
            </a:pPr>
            <a:endParaRPr lang="pt-BR" dirty="0" smtClean="0"/>
          </a:p>
        </p:txBody>
      </p:sp>
      <p:sp>
        <p:nvSpPr>
          <p:cNvPr id="3" name="Título 2"/>
          <p:cNvSpPr>
            <a:spLocks noGrp="1"/>
          </p:cNvSpPr>
          <p:nvPr>
            <p:ph type="title"/>
          </p:nvPr>
        </p:nvSpPr>
        <p:spPr/>
        <p:txBody>
          <a:bodyPr>
            <a:normAutofit/>
          </a:bodyPr>
          <a:lstStyle/>
          <a:p>
            <a:r>
              <a:rPr lang="pt-BR" dirty="0" smtClean="0"/>
              <a:t>Aplicação em outras áreas</a:t>
            </a:r>
            <a:endParaRPr lang="pt-BR" dirty="0"/>
          </a:p>
        </p:txBody>
      </p:sp>
      <p:pic>
        <p:nvPicPr>
          <p:cNvPr id="4" name="Geografia.wmv">
            <a:hlinkClick r:id="" action="ppaction://media"/>
          </p:cNvPr>
          <p:cNvPicPr>
            <a:picLocks noRot="1" noChangeAspect="1"/>
          </p:cNvPicPr>
          <p:nvPr>
            <a:videoFile r:link="rId1"/>
          </p:nvPr>
        </p:nvPicPr>
        <p:blipFill>
          <a:blip r:embed="rId4"/>
          <a:stretch>
            <a:fillRect/>
          </a:stretch>
        </p:blipFill>
        <p:spPr>
          <a:xfrm>
            <a:off x="2428860" y="2643182"/>
            <a:ext cx="4897454" cy="413225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481328"/>
            <a:ext cx="4000528" cy="1304730"/>
          </a:xfrm>
        </p:spPr>
        <p:txBody>
          <a:bodyPr>
            <a:normAutofit/>
          </a:bodyPr>
          <a:lstStyle/>
          <a:p>
            <a:r>
              <a:rPr lang="pt-BR" b="1" dirty="0" smtClean="0"/>
              <a:t>Literatura</a:t>
            </a:r>
          </a:p>
          <a:p>
            <a:pPr lvl="1"/>
            <a:r>
              <a:rPr lang="pt-BR" dirty="0" smtClean="0"/>
              <a:t>Livro interativos</a:t>
            </a:r>
          </a:p>
          <a:p>
            <a:pPr lvl="1"/>
            <a:endParaRPr lang="pt-BR" dirty="0" smtClean="0"/>
          </a:p>
          <a:p>
            <a:pPr lvl="1">
              <a:buNone/>
            </a:pPr>
            <a:endParaRPr lang="pt-BR" dirty="0" smtClean="0"/>
          </a:p>
        </p:txBody>
      </p:sp>
      <p:sp>
        <p:nvSpPr>
          <p:cNvPr id="3" name="Título 2"/>
          <p:cNvSpPr>
            <a:spLocks noGrp="1"/>
          </p:cNvSpPr>
          <p:nvPr>
            <p:ph type="title"/>
          </p:nvPr>
        </p:nvSpPr>
        <p:spPr/>
        <p:txBody>
          <a:bodyPr>
            <a:normAutofit/>
          </a:bodyPr>
          <a:lstStyle/>
          <a:p>
            <a:r>
              <a:rPr lang="pt-BR" dirty="0" smtClean="0"/>
              <a:t>Aplicação em outras áreas</a:t>
            </a:r>
            <a:endParaRPr lang="pt-BR" dirty="0"/>
          </a:p>
        </p:txBody>
      </p:sp>
      <p:pic>
        <p:nvPicPr>
          <p:cNvPr id="4" name="Livros interativos.wmv">
            <a:hlinkClick r:id="" action="ppaction://media"/>
          </p:cNvPr>
          <p:cNvPicPr>
            <a:picLocks noRot="1" noChangeAspect="1"/>
          </p:cNvPicPr>
          <p:nvPr>
            <a:videoFile r:link="rId1"/>
          </p:nvPr>
        </p:nvPicPr>
        <p:blipFill>
          <a:blip r:embed="rId4"/>
          <a:stretch>
            <a:fillRect/>
          </a:stretch>
        </p:blipFill>
        <p:spPr>
          <a:xfrm>
            <a:off x="2071670" y="2428868"/>
            <a:ext cx="5286412" cy="374430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28596" y="1481328"/>
            <a:ext cx="8715404" cy="1090416"/>
          </a:xfrm>
        </p:spPr>
        <p:txBody>
          <a:bodyPr>
            <a:normAutofit/>
          </a:bodyPr>
          <a:lstStyle/>
          <a:p>
            <a:r>
              <a:rPr lang="pt-BR" b="1" dirty="0" smtClean="0"/>
              <a:t>Arquitetura</a:t>
            </a:r>
          </a:p>
          <a:p>
            <a:pPr lvl="1"/>
            <a:r>
              <a:rPr lang="pt-BR" dirty="0" smtClean="0"/>
              <a:t>Visualização de estruturas arquitetônicas</a:t>
            </a:r>
          </a:p>
          <a:p>
            <a:pPr lvl="1"/>
            <a:endParaRPr lang="pt-BR" b="1" dirty="0" smtClean="0"/>
          </a:p>
          <a:p>
            <a:pPr lvl="1">
              <a:buNone/>
            </a:pPr>
            <a:endParaRPr lang="pt-BR" dirty="0" smtClean="0"/>
          </a:p>
          <a:p>
            <a:pPr lvl="1"/>
            <a:endParaRPr lang="pt-BR" dirty="0" smtClean="0"/>
          </a:p>
        </p:txBody>
      </p:sp>
      <p:sp>
        <p:nvSpPr>
          <p:cNvPr id="3" name="Título 2"/>
          <p:cNvSpPr>
            <a:spLocks noGrp="1"/>
          </p:cNvSpPr>
          <p:nvPr>
            <p:ph type="title"/>
          </p:nvPr>
        </p:nvSpPr>
        <p:spPr/>
        <p:txBody>
          <a:bodyPr>
            <a:normAutofit/>
          </a:bodyPr>
          <a:lstStyle/>
          <a:p>
            <a:r>
              <a:rPr lang="pt-BR" dirty="0" smtClean="0"/>
              <a:t>Aplicação em outras áreas</a:t>
            </a:r>
            <a:endParaRPr lang="pt-BR" dirty="0"/>
          </a:p>
        </p:txBody>
      </p:sp>
      <p:pic>
        <p:nvPicPr>
          <p:cNvPr id="4" name="Architecture.wmv">
            <a:hlinkClick r:id="" action="ppaction://media"/>
          </p:cNvPr>
          <p:cNvPicPr>
            <a:picLocks noRot="1" noChangeAspect="1"/>
          </p:cNvPicPr>
          <p:nvPr>
            <a:videoFile r:link="rId1"/>
          </p:nvPr>
        </p:nvPicPr>
        <p:blipFill>
          <a:blip r:embed="rId5"/>
          <a:stretch>
            <a:fillRect/>
          </a:stretch>
        </p:blipFill>
        <p:spPr>
          <a:xfrm>
            <a:off x="3848425" y="2590799"/>
            <a:ext cx="5224169" cy="4267201"/>
          </a:xfrm>
          <a:prstGeom prst="rect">
            <a:avLst/>
          </a:prstGeom>
        </p:spPr>
      </p:pic>
      <p:pic>
        <p:nvPicPr>
          <p:cNvPr id="6" name="Arquitetura AR_media_Plugin_for_Google_SketchU.wmv">
            <a:hlinkClick r:id="" action="ppaction://media"/>
          </p:cNvPr>
          <p:cNvPicPr>
            <a:picLocks noRot="1" noChangeAspect="1"/>
          </p:cNvPicPr>
          <p:nvPr>
            <a:videoFile r:link="rId2"/>
          </p:nvPr>
        </p:nvPicPr>
        <p:blipFill>
          <a:blip r:embed="rId6"/>
          <a:stretch>
            <a:fillRect/>
          </a:stretch>
        </p:blipFill>
        <p:spPr>
          <a:xfrm>
            <a:off x="3500398" y="2571744"/>
            <a:ext cx="5643602" cy="428625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md type="call" cmd="stop">
                                      <p:cBhvr>
                                        <p:cTn id="13" dur="1">
                                          <p:stCondLst>
                                            <p:cond delay="499"/>
                                          </p:stCondLst>
                                        </p:cTn>
                                        <p:tgtEl>
                                          <p:spTgt spid="4"/>
                                        </p:tgtEl>
                                      </p:cBhvr>
                                    </p:cmd>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4"/>
                </p:tgtEl>
              </p:cMediaNode>
            </p:video>
            <p:video>
              <p:cMediaNode>
                <p:cTn id="18"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42910" y="1714488"/>
            <a:ext cx="8229600" cy="3357586"/>
          </a:xfrm>
        </p:spPr>
        <p:txBody>
          <a:bodyPr>
            <a:normAutofit/>
          </a:bodyPr>
          <a:lstStyle/>
          <a:p>
            <a:r>
              <a:rPr lang="pt-BR" dirty="0" smtClean="0"/>
              <a:t>“Quando estiverem disponíveis no mercado, como o PowerPoint, serão mais usados”.</a:t>
            </a:r>
            <a:br>
              <a:rPr lang="pt-BR" dirty="0" smtClean="0"/>
            </a:br>
            <a:endParaRPr lang="pt-BR" dirty="0"/>
          </a:p>
        </p:txBody>
      </p:sp>
      <p:sp>
        <p:nvSpPr>
          <p:cNvPr id="5" name="Título 2"/>
          <p:cNvSpPr txBox="1">
            <a:spLocks/>
          </p:cNvSpPr>
          <p:nvPr/>
        </p:nvSpPr>
        <p:spPr>
          <a:xfrm>
            <a:off x="5072066" y="4214818"/>
            <a:ext cx="3000396" cy="857256"/>
          </a:xfrm>
          <a:prstGeom prst="rect">
            <a:avLst/>
          </a:prstGeom>
        </p:spPr>
        <p:txBody>
          <a:bodyPr vert="horz" rtlCol="0" anchor="ctr">
            <a:normAutofit/>
            <a:scene3d>
              <a:camera prst="orthographicFront"/>
              <a:lightRig rig="soft" dir="t"/>
            </a:scene3d>
            <a:sp3d prstMaterial="softEdge">
              <a:bevelT w="25400" h="25400"/>
            </a:sp3d>
          </a:bodyPr>
          <a:lstStyle/>
          <a:p>
            <a:pPr lvl="0">
              <a:spcBef>
                <a:spcPct val="0"/>
              </a:spcBef>
            </a:pPr>
            <a:r>
              <a:rPr lang="pt-BR" sz="2800" dirty="0" smtClean="0"/>
              <a:t>Ezequiel </a:t>
            </a:r>
            <a:r>
              <a:rPr lang="pt-BR" sz="2800" dirty="0" err="1" smtClean="0"/>
              <a:t>Zorzal</a:t>
            </a:r>
            <a:endParaRPr kumimoji="0" lang="pt-BR"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29600" cy="4805192"/>
          </a:xfrm>
        </p:spPr>
        <p:txBody>
          <a:bodyPr>
            <a:normAutofit/>
          </a:bodyPr>
          <a:lstStyle/>
          <a:p>
            <a:r>
              <a:rPr lang="pt-BR" dirty="0" smtClean="0"/>
              <a:t>Livro </a:t>
            </a:r>
          </a:p>
          <a:p>
            <a:pPr lvl="1"/>
            <a:r>
              <a:rPr lang="pt-BR" dirty="0" smtClean="0"/>
              <a:t>Desvantagens:</a:t>
            </a:r>
          </a:p>
          <a:p>
            <a:pPr lvl="2"/>
            <a:r>
              <a:rPr lang="pt-BR" dirty="0" smtClean="0"/>
              <a:t>Seu peso influencia em muitos alunos não quererem levá-lo a aula</a:t>
            </a:r>
          </a:p>
          <a:p>
            <a:pPr lvl="2"/>
            <a:endParaRPr lang="pt-BR" dirty="0" smtClean="0"/>
          </a:p>
          <a:p>
            <a:pPr lvl="2"/>
            <a:r>
              <a:rPr lang="pt-BR" dirty="0" smtClean="0"/>
              <a:t>Só os objetos representados em duas dimensões</a:t>
            </a:r>
          </a:p>
          <a:p>
            <a:pPr lvl="2"/>
            <a:endParaRPr lang="pt-BR" dirty="0" smtClean="0"/>
          </a:p>
          <a:p>
            <a:pPr lvl="2"/>
            <a:r>
              <a:rPr lang="pt-BR" dirty="0" smtClean="0"/>
              <a:t>Se degrada rapidamente</a:t>
            </a:r>
          </a:p>
          <a:p>
            <a:pPr lvl="2"/>
            <a:endParaRPr lang="pt-BR" dirty="0" smtClean="0"/>
          </a:p>
          <a:p>
            <a:pPr lvl="2"/>
            <a:r>
              <a:rPr lang="pt-BR" dirty="0" smtClean="0"/>
              <a:t>Seu tipo de linguagem pode dificultar o aprendizado</a:t>
            </a:r>
          </a:p>
          <a:p>
            <a:pPr lvl="2"/>
            <a:endParaRPr lang="pt-BR" dirty="0" smtClean="0"/>
          </a:p>
          <a:p>
            <a:pPr lvl="2"/>
            <a:r>
              <a:rPr lang="pt-BR" dirty="0" smtClean="0"/>
              <a:t>Não há possibilidade de interação com ele</a:t>
            </a:r>
          </a:p>
        </p:txBody>
      </p:sp>
      <p:sp>
        <p:nvSpPr>
          <p:cNvPr id="3" name="Título 2"/>
          <p:cNvSpPr>
            <a:spLocks noGrp="1"/>
          </p:cNvSpPr>
          <p:nvPr>
            <p:ph type="title"/>
          </p:nvPr>
        </p:nvSpPr>
        <p:spPr/>
        <p:txBody>
          <a:bodyPr>
            <a:normAutofit fontScale="90000"/>
          </a:bodyPr>
          <a:lstStyle/>
          <a:p>
            <a:r>
              <a:rPr lang="pt-BR" dirty="0" smtClean="0"/>
              <a:t>Realidade da Educação do Brasil</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2000"/>
                                        <p:tgtEl>
                                          <p:spTgt spid="2">
                                            <p:txEl>
                                              <p:pRg st="6" end="6"/>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2000"/>
                                        <p:tgtEl>
                                          <p:spTgt spid="2">
                                            <p:txEl>
                                              <p:pRg st="8" end="8"/>
                                            </p:txEl>
                                          </p:spTgt>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86116" y="1071546"/>
            <a:ext cx="3429024" cy="4429156"/>
          </a:xfrm>
        </p:spPr>
        <p:txBody>
          <a:bodyPr>
            <a:noAutofit/>
            <a:scene3d>
              <a:camera prst="orthographicFront"/>
              <a:lightRig rig="threePt" dir="t"/>
            </a:scene3d>
            <a:sp3d extrusionH="57150">
              <a:bevelT w="69850" h="69850" prst="divot"/>
            </a:sp3d>
          </a:bodyPr>
          <a:lstStyle/>
          <a:p>
            <a:pPr>
              <a:buNone/>
            </a:pPr>
            <a:r>
              <a:rPr lang="pt-B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rPr>
              <a:t> </a:t>
            </a:r>
            <a:r>
              <a:rPr lang="pt-BR" sz="38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rPr>
              <a:t>?</a:t>
            </a:r>
            <a:endParaRPr lang="pt-BR" sz="38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481328"/>
            <a:ext cx="8229600" cy="4376564"/>
          </a:xfrm>
        </p:spPr>
        <p:txBody>
          <a:bodyPr>
            <a:normAutofit fontScale="92500" lnSpcReduction="10000"/>
          </a:bodyPr>
          <a:lstStyle/>
          <a:p>
            <a:r>
              <a:rPr lang="pt-BR" sz="1600" b="1" dirty="0" smtClean="0"/>
              <a:t>COSTA ,Rosa Maria E. M., RIBEIRO, Marcos Wagner S. – Porto Alegre - RS, Editora SBC – Sociedade Brasileira de Computação: Porto Alegre, 2009.</a:t>
            </a:r>
          </a:p>
          <a:p>
            <a:r>
              <a:rPr lang="pt-BR" sz="1600" b="1" dirty="0" smtClean="0"/>
              <a:t>DONZELLI, Thiago de Matos. A Utilização da Realidade Virtual no Ensino de Conceitos de Física.</a:t>
            </a:r>
          </a:p>
          <a:p>
            <a:r>
              <a:rPr lang="pt-BR" sz="1600" b="1" dirty="0" smtClean="0"/>
              <a:t>SFALCIN, </a:t>
            </a:r>
            <a:r>
              <a:rPr lang="pt-BR" sz="1600" b="1" dirty="0" err="1" smtClean="0"/>
              <a:t>S.L.</a:t>
            </a:r>
            <a:r>
              <a:rPr lang="pt-BR" sz="1600" b="1" dirty="0" smtClean="0"/>
              <a:t>S; ROGADO, J. A aplicação da realidade aumentada no ensino de química.</a:t>
            </a:r>
          </a:p>
          <a:p>
            <a:r>
              <a:rPr lang="pt-BR" sz="1600" b="1" dirty="0" smtClean="0"/>
              <a:t>DONZELLI, Thiago de Matos. A Utilização da Realidade Virtual no Ensino de Conceitos de Física.</a:t>
            </a:r>
          </a:p>
          <a:p>
            <a:r>
              <a:rPr lang="pt-BR" sz="1600" b="1" u="sng" dirty="0" smtClean="0">
                <a:hlinkClick r:id="rId2"/>
              </a:rPr>
              <a:t>http://www.institutoclaro.org.br/observatorio/reportagens/detalhe/realidade-aumentada-e-reforca-interesse-de-alunos-em-escola-do-rio-de-janeiro</a:t>
            </a:r>
            <a:endParaRPr lang="pt-BR" sz="1600" b="1" dirty="0" smtClean="0"/>
          </a:p>
          <a:p>
            <a:r>
              <a:rPr lang="pt-BR" sz="1600" b="1" u="sng" dirty="0" smtClean="0">
                <a:hlinkClick r:id="rId3"/>
              </a:rPr>
              <a:t>http://www.degraf.ufpr.br/artigos_graphica/AREALIDADE.pdf</a:t>
            </a:r>
            <a:r>
              <a:rPr lang="pt-BR" sz="1600" b="1" u="sng" dirty="0" smtClean="0"/>
              <a:t> </a:t>
            </a:r>
          </a:p>
          <a:p>
            <a:r>
              <a:rPr lang="pt-BR" sz="1600" b="1" u="sng" dirty="0" smtClean="0">
                <a:hlinkClick r:id="rId4"/>
              </a:rPr>
              <a:t>http://www.ims.tuwien.ac.at/research/spatial_abilities/</a:t>
            </a:r>
            <a:r>
              <a:rPr lang="pt-BR" sz="1600" b="1" u="sng" dirty="0" smtClean="0"/>
              <a:t> </a:t>
            </a:r>
          </a:p>
          <a:p>
            <a:r>
              <a:rPr lang="pt-BR" sz="1600" b="1" u="sng" dirty="0" smtClean="0">
                <a:hlinkClick r:id="rId2"/>
              </a:rPr>
              <a:t>http://www.institutoclaro.org.br/observatorio/reportagens/detalhe/realidade-aumentada-e-reforca-interesse-de-alunos-em-escola-do-rio-de-janeiro</a:t>
            </a:r>
            <a:r>
              <a:rPr lang="pt-BR" sz="1600" b="1" u="sng" dirty="0" smtClean="0"/>
              <a:t> </a:t>
            </a:r>
          </a:p>
          <a:p>
            <a:r>
              <a:rPr lang="pt-BR" sz="1600" b="1" u="sng" dirty="0" smtClean="0">
                <a:hlinkClick r:id="rId5"/>
              </a:rPr>
              <a:t>http://www.tryon.ind.br/artigos/svr_drai.pdf</a:t>
            </a:r>
            <a:r>
              <a:rPr lang="pt-BR" sz="1600" b="1" u="sng" dirty="0" smtClean="0"/>
              <a:t> </a:t>
            </a:r>
          </a:p>
          <a:p>
            <a:r>
              <a:rPr lang="pt-BR" sz="1600" b="1" u="sng" dirty="0" smtClean="0">
                <a:hlinkClick r:id="rId6"/>
              </a:rPr>
              <a:t>http://www.realidadeaumentada.com.br/artigos/WARV_Music.pdf</a:t>
            </a:r>
            <a:endParaRPr lang="pt-BR" sz="1600" b="1" u="sng" dirty="0" smtClean="0"/>
          </a:p>
          <a:p>
            <a:r>
              <a:rPr lang="pt-BR" sz="1600" b="1" u="sng" dirty="0" smtClean="0">
                <a:hlinkClick r:id="rId7"/>
              </a:rPr>
              <a:t>http://www.ckirner.com/paginas/flar-teste/Controheli6.html</a:t>
            </a:r>
            <a:r>
              <a:rPr lang="pt-BR" sz="1600" b="1" u="sng" dirty="0" smtClean="0"/>
              <a:t> </a:t>
            </a:r>
          </a:p>
          <a:p>
            <a:endParaRPr lang="pt-BR" sz="1600" b="1" u="sng" dirty="0" smtClean="0"/>
          </a:p>
          <a:p>
            <a:endParaRPr lang="pt-BR" sz="1600" b="1" u="sng" dirty="0" smtClean="0"/>
          </a:p>
          <a:p>
            <a:pPr>
              <a:buNone/>
            </a:pPr>
            <a:endParaRPr lang="pt-BR" sz="1600" b="1" dirty="0" smtClean="0"/>
          </a:p>
          <a:p>
            <a:endParaRPr lang="pt-BR" dirty="0"/>
          </a:p>
        </p:txBody>
      </p:sp>
      <p:sp>
        <p:nvSpPr>
          <p:cNvPr id="3" name="Título 2"/>
          <p:cNvSpPr>
            <a:spLocks noGrp="1"/>
          </p:cNvSpPr>
          <p:nvPr>
            <p:ph type="title"/>
          </p:nvPr>
        </p:nvSpPr>
        <p:spPr/>
        <p:txBody>
          <a:bodyPr/>
          <a:lstStyle/>
          <a:p>
            <a:r>
              <a:rPr lang="pt-BR" dirty="0" smtClean="0"/>
              <a:t>Referências Bibliográficas</a:t>
            </a:r>
            <a:endParaRPr lang="pt-B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1"/>
          <p:cNvSpPr>
            <a:spLocks noGrp="1"/>
          </p:cNvSpPr>
          <p:nvPr>
            <p:ph idx="1"/>
          </p:nvPr>
        </p:nvSpPr>
        <p:spPr>
          <a:xfrm>
            <a:off x="285752" y="2124270"/>
            <a:ext cx="8858248" cy="2519176"/>
          </a:xfrm>
        </p:spPr>
        <p:txBody>
          <a:bodyPr>
            <a:normAutofit/>
            <a:scene3d>
              <a:camera prst="orthographicFront"/>
              <a:lightRig rig="threePt" dir="t"/>
            </a:scene3d>
            <a:sp3d extrusionH="57150">
              <a:bevelT w="69850" h="69850" prst="divot"/>
            </a:sp3d>
          </a:bodyPr>
          <a:lstStyle/>
          <a:p>
            <a:pPr>
              <a:buNone/>
            </a:pPr>
            <a:r>
              <a:rPr lang="pt-B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rPr>
              <a:t> </a:t>
            </a:r>
            <a:r>
              <a:rPr lang="pt-BR" sz="12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rPr>
              <a:t>Obrigado!</a:t>
            </a:r>
            <a:endParaRPr lang="pt-BR" sz="38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marL="365760" lvl="1" indent="-256032">
              <a:spcBef>
                <a:spcPts val="400"/>
              </a:spcBef>
              <a:buSzPct val="68000"/>
              <a:buFont typeface="Wingdings 3"/>
              <a:buChar char=""/>
            </a:pPr>
            <a:r>
              <a:rPr lang="pt-BR" sz="2700" dirty="0" smtClean="0"/>
              <a:t>Quadro negro, branco ou lousa</a:t>
            </a:r>
          </a:p>
          <a:p>
            <a:pPr lvl="1"/>
            <a:r>
              <a:rPr lang="pt-BR" dirty="0" smtClean="0"/>
              <a:t>Desvantagens:</a:t>
            </a:r>
          </a:p>
          <a:p>
            <a:pPr lvl="2"/>
            <a:r>
              <a:rPr lang="pt-BR" dirty="0" smtClean="0"/>
              <a:t>Muito tempo das aulas gasto na escrita de informações</a:t>
            </a:r>
          </a:p>
          <a:p>
            <a:pPr lvl="2"/>
            <a:endParaRPr lang="pt-BR" dirty="0" smtClean="0"/>
          </a:p>
          <a:p>
            <a:pPr lvl="2"/>
            <a:r>
              <a:rPr lang="pt-BR" dirty="0" smtClean="0"/>
              <a:t>Ilustrações dependem da habilidade artística do professor</a:t>
            </a:r>
          </a:p>
          <a:p>
            <a:pPr lvl="2"/>
            <a:endParaRPr lang="pt-BR" dirty="0" smtClean="0"/>
          </a:p>
          <a:p>
            <a:pPr lvl="2"/>
            <a:r>
              <a:rPr lang="pt-BR" dirty="0" smtClean="0"/>
              <a:t>Objetos representados apenas em duas dimensões</a:t>
            </a:r>
          </a:p>
          <a:p>
            <a:pPr lvl="2"/>
            <a:endParaRPr lang="pt-BR" dirty="0" smtClean="0"/>
          </a:p>
          <a:p>
            <a:pPr lvl="2"/>
            <a:r>
              <a:rPr lang="pt-BR" dirty="0" smtClean="0"/>
              <a:t>Os alunos precisam copiar caso queiram estudar o conteúdo visto na aula</a:t>
            </a:r>
          </a:p>
          <a:p>
            <a:endParaRPr lang="pt-BR" dirty="0"/>
          </a:p>
        </p:txBody>
      </p:sp>
      <p:sp>
        <p:nvSpPr>
          <p:cNvPr id="3" name="Título 2"/>
          <p:cNvSpPr>
            <a:spLocks noGrp="1"/>
          </p:cNvSpPr>
          <p:nvPr>
            <p:ph type="title"/>
          </p:nvPr>
        </p:nvSpPr>
        <p:spPr/>
        <p:txBody>
          <a:bodyPr>
            <a:normAutofit fontScale="90000"/>
          </a:bodyPr>
          <a:lstStyle/>
          <a:p>
            <a:r>
              <a:rPr lang="pt-BR" dirty="0" smtClean="0"/>
              <a:t>Realidade da Educação do Brasil</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2000"/>
                                        <p:tgtEl>
                                          <p:spTgt spid="2">
                                            <p:txEl>
                                              <p:pRg st="6" end="6"/>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marL="365760" lvl="1" indent="-256032">
              <a:spcBef>
                <a:spcPts val="400"/>
              </a:spcBef>
              <a:buSzPct val="68000"/>
              <a:buFont typeface="Wingdings 3"/>
              <a:buChar char=""/>
            </a:pPr>
            <a:r>
              <a:rPr lang="pt-BR" dirty="0" smtClean="0"/>
              <a:t>Apresentação em Slides</a:t>
            </a:r>
          </a:p>
          <a:p>
            <a:pPr lvl="1"/>
            <a:r>
              <a:rPr lang="pt-BR" dirty="0" smtClean="0"/>
              <a:t>Desvantagens: </a:t>
            </a:r>
          </a:p>
          <a:p>
            <a:pPr lvl="2"/>
            <a:r>
              <a:rPr lang="pt-BR" dirty="0" smtClean="0"/>
              <a:t>Falta de interação</a:t>
            </a:r>
          </a:p>
          <a:p>
            <a:pPr lvl="2"/>
            <a:endParaRPr lang="pt-BR" dirty="0" smtClean="0"/>
          </a:p>
          <a:p>
            <a:pPr marL="365760" lvl="1" indent="-256032">
              <a:spcBef>
                <a:spcPts val="400"/>
              </a:spcBef>
              <a:buSzPct val="68000"/>
              <a:buFont typeface="Wingdings 3"/>
              <a:buChar char=""/>
            </a:pPr>
            <a:r>
              <a:rPr lang="pt-BR" dirty="0" smtClean="0"/>
              <a:t>Internet</a:t>
            </a:r>
          </a:p>
          <a:p>
            <a:pPr lvl="1"/>
            <a:r>
              <a:rPr lang="pt-BR" dirty="0" smtClean="0"/>
              <a:t>Desvantagens: </a:t>
            </a:r>
          </a:p>
          <a:p>
            <a:pPr lvl="2"/>
            <a:r>
              <a:rPr lang="pt-BR" dirty="0" smtClean="0"/>
              <a:t> As fontes podem não ser confiáveis</a:t>
            </a:r>
          </a:p>
          <a:p>
            <a:pPr lvl="2">
              <a:buNone/>
            </a:pPr>
            <a:endParaRPr lang="pt-BR" dirty="0" smtClean="0"/>
          </a:p>
          <a:p>
            <a:pPr lvl="2"/>
            <a:r>
              <a:rPr lang="pt-BR" dirty="0" smtClean="0"/>
              <a:t>Falta de didática para ensinar</a:t>
            </a:r>
          </a:p>
        </p:txBody>
      </p:sp>
      <p:sp>
        <p:nvSpPr>
          <p:cNvPr id="3" name="Título 2"/>
          <p:cNvSpPr>
            <a:spLocks noGrp="1"/>
          </p:cNvSpPr>
          <p:nvPr>
            <p:ph type="title"/>
          </p:nvPr>
        </p:nvSpPr>
        <p:spPr/>
        <p:txBody>
          <a:bodyPr>
            <a:normAutofit fontScale="90000"/>
          </a:bodyPr>
          <a:lstStyle/>
          <a:p>
            <a:r>
              <a:rPr lang="pt-BR" dirty="0" smtClean="0"/>
              <a:t>Realidade da Educação do Brasil</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000"/>
                                        <p:tgtEl>
                                          <p:spTgt spid="2">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r>
              <a:rPr lang="pt-BR" dirty="0" smtClean="0"/>
              <a:t>Sobreposição de objetos virtuais num ambiente real</a:t>
            </a:r>
          </a:p>
          <a:p>
            <a:r>
              <a:rPr lang="pt-BR" dirty="0" smtClean="0"/>
              <a:t>Os objetos virtuais são gerados por computador</a:t>
            </a:r>
          </a:p>
          <a:p>
            <a:r>
              <a:rPr lang="pt-BR" dirty="0" smtClean="0"/>
              <a:t>Utilização de dispositivos tecnológicos para que a sobreposição aconteça</a:t>
            </a:r>
          </a:p>
          <a:p>
            <a:pPr lvl="1"/>
            <a:r>
              <a:rPr lang="pt-BR" dirty="0" smtClean="0"/>
              <a:t>Monitores</a:t>
            </a:r>
          </a:p>
          <a:p>
            <a:pPr lvl="1"/>
            <a:r>
              <a:rPr lang="pt-BR" dirty="0" smtClean="0"/>
              <a:t>Óculos</a:t>
            </a:r>
          </a:p>
          <a:p>
            <a:pPr lvl="1"/>
            <a:r>
              <a:rPr lang="pt-BR" dirty="0" smtClean="0"/>
              <a:t>Capacetes </a:t>
            </a:r>
            <a:endParaRPr lang="pt-BR" dirty="0"/>
          </a:p>
        </p:txBody>
      </p:sp>
      <p:sp>
        <p:nvSpPr>
          <p:cNvPr id="3" name="Título 2"/>
          <p:cNvSpPr>
            <a:spLocks noGrp="1"/>
          </p:cNvSpPr>
          <p:nvPr>
            <p:ph type="title"/>
          </p:nvPr>
        </p:nvSpPr>
        <p:spPr/>
        <p:txBody>
          <a:bodyPr/>
          <a:lstStyle/>
          <a:p>
            <a:r>
              <a:rPr lang="pt-BR" dirty="0" smtClean="0"/>
              <a:t>O que é Realidade Aumentada ?</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nodeType="withEffect">
                                  <p:stCondLst>
                                    <p:cond delay="5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000"/>
                                        <p:tgtEl>
                                          <p:spTgt spid="2">
                                            <p:txEl>
                                              <p:pRg st="3" end="3"/>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par>
                                <p:cTn id="22" presetID="10" presetClass="entr" presetSubtype="0" fill="hold" nodeType="withEffect">
                                  <p:stCondLst>
                                    <p:cond delay="150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marL="365760" lvl="1" indent="-256032">
              <a:spcBef>
                <a:spcPts val="400"/>
              </a:spcBef>
              <a:buSzPct val="68000"/>
              <a:buFont typeface="Wingdings 3"/>
              <a:buChar char=""/>
            </a:pPr>
            <a:r>
              <a:rPr lang="pt-BR" sz="2700" dirty="0" smtClean="0"/>
              <a:t>Executa interativamente em tempo real</a:t>
            </a:r>
          </a:p>
          <a:p>
            <a:pPr marL="365760" lvl="1" indent="-256032">
              <a:spcBef>
                <a:spcPts val="400"/>
              </a:spcBef>
              <a:buSzPct val="68000"/>
              <a:buNone/>
            </a:pPr>
            <a:endParaRPr lang="pt-BR" sz="2700" dirty="0" smtClean="0"/>
          </a:p>
          <a:p>
            <a:pPr marL="365760" lvl="1" indent="-256032">
              <a:spcBef>
                <a:spcPts val="400"/>
              </a:spcBef>
              <a:buSzPct val="68000"/>
              <a:buFont typeface="Wingdings 3"/>
              <a:buChar char=""/>
            </a:pPr>
            <a:r>
              <a:rPr lang="pt-BR" sz="2700" dirty="0" smtClean="0"/>
              <a:t>Alinha objetos reais e virtuais entre si</a:t>
            </a:r>
          </a:p>
          <a:p>
            <a:pPr marL="365760" lvl="1" indent="-256032">
              <a:spcBef>
                <a:spcPts val="400"/>
              </a:spcBef>
              <a:buSzPct val="68000"/>
              <a:buNone/>
            </a:pPr>
            <a:endParaRPr lang="pt-BR" sz="2700" dirty="0" smtClean="0"/>
          </a:p>
          <a:p>
            <a:pPr marL="365760" lvl="1" indent="-256032">
              <a:spcBef>
                <a:spcPts val="400"/>
              </a:spcBef>
              <a:buSzPct val="68000"/>
              <a:buFont typeface="Wingdings 3"/>
              <a:buChar char=""/>
            </a:pPr>
            <a:r>
              <a:rPr lang="pt-BR" sz="2700" dirty="0" smtClean="0"/>
              <a:t>Aplica-se a todos os sentidos, incluindo audição, tato e força e cheiro</a:t>
            </a:r>
          </a:p>
          <a:p>
            <a:pPr marL="365760" lvl="1" indent="-256032">
              <a:spcBef>
                <a:spcPts val="400"/>
              </a:spcBef>
              <a:buSzPct val="68000"/>
              <a:buFont typeface="Wingdings 3"/>
              <a:buChar char=""/>
            </a:pPr>
            <a:endParaRPr lang="pt-BR" sz="2700" dirty="0" smtClean="0"/>
          </a:p>
          <a:p>
            <a:pPr marL="365760" lvl="1" indent="-256032">
              <a:spcBef>
                <a:spcPts val="400"/>
              </a:spcBef>
              <a:buSzPct val="68000"/>
              <a:buFont typeface="Wingdings 3"/>
              <a:buChar char=""/>
            </a:pPr>
            <a:r>
              <a:rPr lang="pt-BR" sz="2700" dirty="0" smtClean="0"/>
              <a:t>Os objetos virtuais possuem três dimensões</a:t>
            </a:r>
          </a:p>
          <a:p>
            <a:pPr marL="365760" lvl="1" indent="-256032">
              <a:spcBef>
                <a:spcPts val="400"/>
              </a:spcBef>
              <a:buSzPct val="68000"/>
              <a:buNone/>
            </a:pPr>
            <a:endParaRPr lang="pt-BR" sz="2700" dirty="0" smtClean="0"/>
          </a:p>
        </p:txBody>
      </p:sp>
      <p:sp>
        <p:nvSpPr>
          <p:cNvPr id="3" name="Título 2"/>
          <p:cNvSpPr>
            <a:spLocks noGrp="1"/>
          </p:cNvSpPr>
          <p:nvPr>
            <p:ph type="title"/>
          </p:nvPr>
        </p:nvSpPr>
        <p:spPr/>
        <p:txBody>
          <a:bodyPr/>
          <a:lstStyle/>
          <a:p>
            <a:r>
              <a:rPr lang="pt-BR" dirty="0" smtClean="0"/>
              <a:t>O que é Realidade Aumentada ?</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TotalTime>
  <Words>3446</Words>
  <Application>Microsoft Office PowerPoint</Application>
  <PresentationFormat>Apresentação na tela (4:3)</PresentationFormat>
  <Paragraphs>457</Paragraphs>
  <Slides>52</Slides>
  <Notes>39</Notes>
  <HiddenSlides>0</HiddenSlides>
  <MMClips>8</MMClips>
  <ScaleCrop>false</ScaleCrop>
  <HeadingPairs>
    <vt:vector size="4" baseType="variant">
      <vt:variant>
        <vt:lpstr>Tema</vt:lpstr>
      </vt:variant>
      <vt:variant>
        <vt:i4>1</vt:i4>
      </vt:variant>
      <vt:variant>
        <vt:lpstr>Títulos de slides</vt:lpstr>
      </vt:variant>
      <vt:variant>
        <vt:i4>52</vt:i4>
      </vt:variant>
    </vt:vector>
  </HeadingPairs>
  <TitlesOfParts>
    <vt:vector size="53" baseType="lpstr">
      <vt:lpstr>Concurso</vt:lpstr>
      <vt:lpstr>Slide 1</vt:lpstr>
      <vt:lpstr>Roteiro</vt:lpstr>
      <vt:lpstr>Realidade da Educação do Brasil</vt:lpstr>
      <vt:lpstr>Realidade da Educação do Brasil</vt:lpstr>
      <vt:lpstr>Realidade da Educação do Brasil</vt:lpstr>
      <vt:lpstr>Realidade da Educação do Brasil</vt:lpstr>
      <vt:lpstr>Realidade da Educação do Brasil</vt:lpstr>
      <vt:lpstr>O que é Realidade Aumentada ?</vt:lpstr>
      <vt:lpstr>O que é Realidade Aumentada ?</vt:lpstr>
      <vt:lpstr>O que é Realidade Aumentada ?</vt:lpstr>
      <vt:lpstr>Demonstração de RA</vt:lpstr>
      <vt:lpstr>Vantagens da RA na educação</vt:lpstr>
      <vt:lpstr>Vantagens da RA na educação</vt:lpstr>
      <vt:lpstr>Vantagens da interface apresentada pela RA</vt:lpstr>
      <vt:lpstr>Campos de Ensino de RA</vt:lpstr>
      <vt:lpstr>Aplicações de RA  em Medicina</vt:lpstr>
      <vt:lpstr>Medicina</vt:lpstr>
      <vt:lpstr>Medicina</vt:lpstr>
      <vt:lpstr>Medicina</vt:lpstr>
      <vt:lpstr>Medicina</vt:lpstr>
      <vt:lpstr>Medicina</vt:lpstr>
      <vt:lpstr>Aplicações de RA  na Indústria</vt:lpstr>
      <vt:lpstr>Indústria</vt:lpstr>
      <vt:lpstr>Indústria</vt:lpstr>
      <vt:lpstr>Indústria</vt:lpstr>
      <vt:lpstr>Aplicações com RA  para acessibilidade</vt:lpstr>
      <vt:lpstr>Educação de deficientes auditivos</vt:lpstr>
      <vt:lpstr>Aplicações com RA  no ensino de música</vt:lpstr>
      <vt:lpstr>Ensino de música</vt:lpstr>
      <vt:lpstr>Ensino de música</vt:lpstr>
      <vt:lpstr>Ciências e Matemática</vt:lpstr>
      <vt:lpstr>Aplicações de RA  em geometria descritiva</vt:lpstr>
      <vt:lpstr>RA no ensino de Geometria Descritva</vt:lpstr>
      <vt:lpstr>Construct 3D</vt:lpstr>
      <vt:lpstr>Construct 3D</vt:lpstr>
      <vt:lpstr>Construct 3D</vt:lpstr>
      <vt:lpstr>... também usado em Geometria Espacial</vt:lpstr>
      <vt:lpstr>Aplicações com RA  em física</vt:lpstr>
      <vt:lpstr>Porque usar RA em física</vt:lpstr>
      <vt:lpstr>Dificuldade na aprendizagem</vt:lpstr>
      <vt:lpstr>Exemplos</vt:lpstr>
      <vt:lpstr>Aplicações com RA  em química</vt:lpstr>
      <vt:lpstr>Porque usar RA em química</vt:lpstr>
      <vt:lpstr>Aplicações existentes</vt:lpstr>
      <vt:lpstr>Aplicação em outras áreas</vt:lpstr>
      <vt:lpstr>Aplicação em outras áreas</vt:lpstr>
      <vt:lpstr>Aplicação em outras áreas</vt:lpstr>
      <vt:lpstr>Aplicação em outras áreas</vt:lpstr>
      <vt:lpstr>“Quando estiverem disponíveis no mercado, como o PowerPoint, serão mais usados”. </vt:lpstr>
      <vt:lpstr>Slide 50</vt:lpstr>
      <vt:lpstr>Referências Bibliográficas</vt:lpstr>
      <vt:lpstr>Slide 52</vt:lpstr>
    </vt:vector>
  </TitlesOfParts>
  <Company>UFPE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macn</dc:creator>
  <cp:lastModifiedBy>JK</cp:lastModifiedBy>
  <cp:revision>127</cp:revision>
  <dcterms:created xsi:type="dcterms:W3CDTF">2009-10-17T15:15:16Z</dcterms:created>
  <dcterms:modified xsi:type="dcterms:W3CDTF">2009-11-05T14:02:39Z</dcterms:modified>
</cp:coreProperties>
</file>