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81" r:id="rId4"/>
    <p:sldId id="264" r:id="rId5"/>
    <p:sldId id="260" r:id="rId6"/>
    <p:sldId id="257" r:id="rId7"/>
    <p:sldId id="261" r:id="rId8"/>
    <p:sldId id="265" r:id="rId9"/>
    <p:sldId id="26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6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68" r:id="rId41"/>
    <p:sldId id="289" r:id="rId42"/>
    <p:sldId id="305" r:id="rId43"/>
    <p:sldId id="272" r:id="rId44"/>
    <p:sldId id="259" r:id="rId45"/>
    <p:sldId id="273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2662-6CFB-499D-8332-404BC29ECF15}" type="datetimeFigureOut">
              <a:rPr lang="pt-BR" smtClean="0"/>
              <a:pPr/>
              <a:t>11/11/2009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39C3-145D-4D47-96A5-8D53820050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2662-6CFB-499D-8332-404BC29ECF15}" type="datetimeFigureOut">
              <a:rPr lang="pt-BR" smtClean="0"/>
              <a:pPr/>
              <a:t>11/11/2009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39C3-145D-4D47-96A5-8D538200500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2662-6CFB-499D-8332-404BC29ECF15}" type="datetimeFigureOut">
              <a:rPr lang="pt-BR" smtClean="0"/>
              <a:pPr/>
              <a:t>11/11/2009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39C3-145D-4D47-96A5-8D538200500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159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2662-6CFB-499D-8332-404BC29ECF15}" type="datetimeFigureOut">
              <a:rPr lang="pt-BR" smtClean="0"/>
              <a:pPr/>
              <a:t>11/11/2009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39C3-145D-4D47-96A5-8D5382005009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6105544"/>
            <a:ext cx="9085944" cy="714380"/>
            <a:chOff x="0" y="6105544"/>
            <a:chExt cx="9085944" cy="714380"/>
          </a:xfrm>
        </p:grpSpPr>
        <p:grpSp>
          <p:nvGrpSpPr>
            <p:cNvPr id="8" name="Grupo 15"/>
            <p:cNvGrpSpPr/>
            <p:nvPr/>
          </p:nvGrpSpPr>
          <p:grpSpPr>
            <a:xfrm>
              <a:off x="0" y="6354786"/>
              <a:ext cx="7748604" cy="419100"/>
              <a:chOff x="0" y="6438900"/>
              <a:chExt cx="7748604" cy="4191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5786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57422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71636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29058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43272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00694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14908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29454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86544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9" name="Espaço Reservado para Conteúdo 18" descr="nvidia-physx.jpg"/>
            <p:cNvPicPr>
              <a:picLocks noChangeAspect="1"/>
            </p:cNvPicPr>
            <p:nvPr/>
          </p:nvPicPr>
          <p:blipFill>
            <a:blip r:embed="rId4" cstate="print"/>
            <a:srcRect t="6529" b="10036"/>
            <a:stretch>
              <a:fillRect/>
            </a:stretch>
          </p:blipFill>
          <p:spPr>
            <a:xfrm>
              <a:off x="7801628" y="6105544"/>
              <a:ext cx="1284316" cy="7143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2662-6CFB-499D-8332-404BC29ECF15}" type="datetimeFigureOut">
              <a:rPr lang="pt-BR" smtClean="0"/>
              <a:pPr/>
              <a:t>11/11/2009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39C3-145D-4D47-96A5-8D538200500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2662-6CFB-499D-8332-404BC29ECF15}" type="datetimeFigureOut">
              <a:rPr lang="pt-BR" smtClean="0"/>
              <a:pPr/>
              <a:t>11/11/2009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39C3-145D-4D47-96A5-8D538200500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2662-6CFB-499D-8332-404BC29ECF15}" type="datetimeFigureOut">
              <a:rPr lang="pt-BR" smtClean="0"/>
              <a:pPr/>
              <a:t>11/11/2009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39C3-145D-4D47-96A5-8D538200500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159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/>
          <p:nvPr userDrawn="1"/>
        </p:nvGrpSpPr>
        <p:grpSpPr>
          <a:xfrm>
            <a:off x="0" y="6105544"/>
            <a:ext cx="9085944" cy="714380"/>
            <a:chOff x="0" y="6105544"/>
            <a:chExt cx="9085944" cy="714380"/>
          </a:xfrm>
        </p:grpSpPr>
        <p:grpSp>
          <p:nvGrpSpPr>
            <p:cNvPr id="8" name="Grupo 15"/>
            <p:cNvGrpSpPr/>
            <p:nvPr/>
          </p:nvGrpSpPr>
          <p:grpSpPr>
            <a:xfrm>
              <a:off x="0" y="6354786"/>
              <a:ext cx="7748604" cy="419100"/>
              <a:chOff x="0" y="6438900"/>
              <a:chExt cx="7748604" cy="4191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5786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57422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71636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29058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43272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00694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14908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29454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86544" y="6438900"/>
                <a:ext cx="8191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9" name="Espaço Reservado para Conteúdo 18" descr="nvidia-physx.jpg"/>
            <p:cNvPicPr>
              <a:picLocks noChangeAspect="1"/>
            </p:cNvPicPr>
            <p:nvPr/>
          </p:nvPicPr>
          <p:blipFill>
            <a:blip r:embed="rId4" cstate="print"/>
            <a:srcRect t="6529" b="10036"/>
            <a:stretch>
              <a:fillRect/>
            </a:stretch>
          </p:blipFill>
          <p:spPr>
            <a:xfrm>
              <a:off x="7801628" y="6105544"/>
              <a:ext cx="1284316" cy="71438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14628"/>
            <a:ext cx="8229600" cy="1143000"/>
          </a:xfrm>
        </p:spPr>
        <p:txBody>
          <a:bodyPr/>
          <a:lstStyle>
            <a:lvl1pPr>
              <a:defRPr b="1">
                <a:latin typeface="Cambria" pitchFamily="18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2662-6CFB-499D-8332-404BC29ECF15}" type="datetimeFigureOut">
              <a:rPr lang="pt-BR" smtClean="0"/>
              <a:pPr/>
              <a:t>11/11/2009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39C3-145D-4D47-96A5-8D538200500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2662-6CFB-499D-8332-404BC29ECF15}" type="datetimeFigureOut">
              <a:rPr lang="pt-BR" smtClean="0"/>
              <a:pPr/>
              <a:t>11/11/2009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39C3-145D-4D47-96A5-8D538200500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2662-6CFB-499D-8332-404BC29ECF15}" type="datetimeFigureOut">
              <a:rPr lang="pt-BR" smtClean="0"/>
              <a:pPr/>
              <a:t>11/11/2009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39C3-145D-4D47-96A5-8D538200500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2662-6CFB-499D-8332-404BC29ECF15}" type="datetimeFigureOut">
              <a:rPr lang="pt-BR" smtClean="0"/>
              <a:pPr/>
              <a:t>11/11/2009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39C3-145D-4D47-96A5-8D538200500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2662-6CFB-499D-8332-404BC29ECF15}" type="datetimeFigureOut">
              <a:rPr lang="pt-BR" smtClean="0"/>
              <a:pPr/>
              <a:t>11/11/2009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C39C3-145D-4D47-96A5-8D53820050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cper.com/image.php?aid=244&amp;img=graw_3_big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cper.com/image.php?aid=244&amp;img=graw_physx_3_big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0dtLuAMz14&amp;feature=player_embedded" TargetMode="External"/><Relationship Id="rId2" Type="http://schemas.openxmlformats.org/officeDocument/2006/relationships/hyperlink" Target="http://www.youtube.com/watch?v=w0xRJt8rcmY&amp;feature=player_embedde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07KjfBx8G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Hardware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dirty="0" smtClean="0"/>
              <a:t>AGEIA </a:t>
            </a:r>
            <a:r>
              <a:rPr lang="pt-BR" dirty="0" err="1" smtClean="0"/>
              <a:t>PhysX</a:t>
            </a:r>
            <a:endParaRPr lang="pt-BR" dirty="0" smtClean="0"/>
          </a:p>
          <a:p>
            <a:pPr lvl="1"/>
            <a:r>
              <a:rPr lang="pt-BR" dirty="0" smtClean="0"/>
              <a:t>Primeiro processador dedicado apenas para à aceleração de hardware para jogos de PC</a:t>
            </a:r>
          </a:p>
          <a:p>
            <a:pPr lvl="1"/>
            <a:r>
              <a:rPr lang="pt-BR" dirty="0" smtClean="0"/>
              <a:t>Produção de movimentos e iteração </a:t>
            </a:r>
          </a:p>
          <a:p>
            <a:pPr lvl="1">
              <a:buNone/>
            </a:pPr>
            <a:r>
              <a:rPr lang="pt-BR" dirty="0" smtClean="0"/>
              <a:t>dinâmicos</a:t>
            </a:r>
            <a:endParaRPr lang="pt-BR" dirty="0"/>
          </a:p>
        </p:txBody>
      </p:sp>
      <p:pic>
        <p:nvPicPr>
          <p:cNvPr id="7" name="Picture 3" descr="D:\Multimidia\Material para Apresentação\ageia-physx-10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214686"/>
            <a:ext cx="1857388" cy="271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Hardware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dirty="0" smtClean="0"/>
              <a:t>NVIDA comprou a AGEIA</a:t>
            </a:r>
          </a:p>
          <a:p>
            <a:r>
              <a:rPr lang="pt-BR" dirty="0" smtClean="0"/>
              <a:t>A PPU(Unidade de processamento Físico) processador dedicado à física</a:t>
            </a:r>
          </a:p>
          <a:p>
            <a:pPr lvl="1"/>
            <a:r>
              <a:rPr lang="en-GB" dirty="0" smtClean="0"/>
              <a:t>Alta velocidade interna – 2 </a:t>
            </a:r>
            <a:r>
              <a:rPr lang="en-GB" dirty="0" err="1" smtClean="0"/>
              <a:t>Tbits</a:t>
            </a:r>
            <a:r>
              <a:rPr lang="en-GB" dirty="0" smtClean="0"/>
              <a:t>/s</a:t>
            </a:r>
          </a:p>
          <a:p>
            <a:pPr lvl="1"/>
            <a:r>
              <a:rPr lang="en-GB" dirty="0" smtClean="0"/>
              <a:t>Hardware preparado para tipos de dados </a:t>
            </a:r>
          </a:p>
          <a:p>
            <a:pPr lvl="1">
              <a:buNone/>
            </a:pPr>
            <a:r>
              <a:rPr lang="en-GB" dirty="0" smtClean="0"/>
              <a:t>e algoritmos específicos de cálculos</a:t>
            </a:r>
          </a:p>
          <a:p>
            <a:pPr lvl="1">
              <a:buNone/>
            </a:pPr>
            <a:r>
              <a:rPr lang="en-GB" dirty="0" smtClean="0"/>
              <a:t>físicos</a:t>
            </a:r>
          </a:p>
          <a:p>
            <a:pPr lvl="1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Picture 4" descr="P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14818"/>
            <a:ext cx="2428892" cy="18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que serve </a:t>
            </a:r>
            <a:r>
              <a:rPr lang="pt-BR" dirty="0" err="1" smtClean="0"/>
              <a:t>PhysX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Otimizado a fim de acelerar o hardware através de processadores com alto nível de computação paralela (</a:t>
            </a:r>
            <a:r>
              <a:rPr lang="pt-BR" dirty="0" err="1" smtClean="0"/>
              <a:t>multicore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dirty="0" smtClean="0"/>
              <a:t>Trata-se da forma como os objetos se movimentam, interagem e reagem ao ambiente que os cerca.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Explosões com efeitos de poeira e destroços </a:t>
            </a:r>
          </a:p>
          <a:p>
            <a:r>
              <a:rPr lang="pt-BR" dirty="0" smtClean="0"/>
              <a:t>Personagens com geometrias complexas e articuladas para permitir movimentação e interação mais realistas</a:t>
            </a:r>
          </a:p>
          <a:p>
            <a:r>
              <a:rPr lang="pt-BR" dirty="0" smtClean="0"/>
              <a:t>Tecidos que se enrugam e rasgam naturalmente </a:t>
            </a:r>
          </a:p>
          <a:p>
            <a:r>
              <a:rPr lang="pt-BR" dirty="0" smtClean="0"/>
              <a:t>Fumaça e névoa formadas em torno de objetos em movimento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Cena sem </a:t>
            </a:r>
            <a:r>
              <a:rPr lang="pt-BR" dirty="0" err="1" smtClean="0"/>
              <a:t>PhysX</a:t>
            </a:r>
            <a:endParaRPr lang="pt-BR" dirty="0"/>
          </a:p>
        </p:txBody>
      </p:sp>
      <p:pic>
        <p:nvPicPr>
          <p:cNvPr id="4" name="Picture 6" descr="graw_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1896269"/>
            <a:ext cx="5238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Cena com </a:t>
            </a:r>
            <a:r>
              <a:rPr lang="pt-BR" dirty="0" err="1" smtClean="0"/>
              <a:t>PhysX</a:t>
            </a:r>
            <a:endParaRPr lang="pt-BR" dirty="0"/>
          </a:p>
        </p:txBody>
      </p:sp>
      <p:pic>
        <p:nvPicPr>
          <p:cNvPr id="4" name="Picture 5" descr="graw_physx_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1896269"/>
            <a:ext cx="5238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exemplos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 smtClean="0">
                <a:hlinkClick r:id="rId2"/>
              </a:rPr>
              <a:t>Mirror's</a:t>
            </a:r>
            <a:r>
              <a:rPr lang="pt-BR" b="1" dirty="0" smtClean="0">
                <a:hlinkClick r:id="rId2"/>
              </a:rPr>
              <a:t> </a:t>
            </a:r>
            <a:r>
              <a:rPr lang="pt-BR" b="1" dirty="0" err="1" smtClean="0">
                <a:hlinkClick r:id="rId2"/>
              </a:rPr>
              <a:t>Edge</a:t>
            </a:r>
            <a:r>
              <a:rPr lang="pt-BR" b="1" dirty="0" smtClean="0">
                <a:hlinkClick r:id="rId2"/>
              </a:rPr>
              <a:t> - </a:t>
            </a:r>
            <a:r>
              <a:rPr lang="pt-BR" b="1" dirty="0" err="1" smtClean="0">
                <a:hlinkClick r:id="rId2"/>
              </a:rPr>
              <a:t>PhysX</a:t>
            </a:r>
            <a:r>
              <a:rPr lang="pt-BR" b="1" dirty="0" smtClean="0">
                <a:hlinkClick r:id="rId2"/>
              </a:rPr>
              <a:t> </a:t>
            </a:r>
            <a:r>
              <a:rPr lang="pt-BR" b="1" dirty="0" err="1" smtClean="0">
                <a:hlinkClick r:id="rId2"/>
              </a:rPr>
              <a:t>Comparison</a:t>
            </a:r>
            <a:endParaRPr lang="pt-BR" b="1" dirty="0" smtClean="0"/>
          </a:p>
          <a:p>
            <a:endParaRPr lang="pt-BR" dirty="0" smtClean="0"/>
          </a:p>
          <a:p>
            <a:r>
              <a:rPr lang="pt-BR" b="1" dirty="0" err="1" smtClean="0">
                <a:hlinkClick r:id="rId3"/>
              </a:rPr>
              <a:t>Unreal</a:t>
            </a:r>
            <a:r>
              <a:rPr lang="pt-BR" b="1" dirty="0" smtClean="0">
                <a:hlinkClick r:id="rId3"/>
              </a:rPr>
              <a:t> </a:t>
            </a:r>
            <a:r>
              <a:rPr lang="pt-BR" b="1" dirty="0" err="1" smtClean="0">
                <a:hlinkClick r:id="rId3"/>
              </a:rPr>
              <a:t>Tournament</a:t>
            </a:r>
            <a:r>
              <a:rPr lang="pt-BR" b="1" dirty="0" smtClean="0">
                <a:hlinkClick r:id="rId3"/>
              </a:rPr>
              <a:t> 3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e Funcionamento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sz="2800" dirty="0" smtClean="0"/>
              <a:t>Primeiro </a:t>
            </a:r>
            <a:r>
              <a:rPr lang="pt-BR" sz="2800" dirty="0" err="1" smtClean="0"/>
              <a:t>PhysX</a:t>
            </a:r>
            <a:r>
              <a:rPr lang="pt-BR" sz="2800" dirty="0" smtClean="0"/>
              <a:t>: um acelerador que possuía 125 milhões de transistores, capaz de processar 20 bilhões de instruções por segundo.</a:t>
            </a:r>
          </a:p>
          <a:p>
            <a:r>
              <a:rPr lang="pt-BR" sz="2800" dirty="0" err="1" smtClean="0"/>
              <a:t>Multicore</a:t>
            </a:r>
            <a:r>
              <a:rPr lang="pt-BR" sz="2800" dirty="0" smtClean="0"/>
              <a:t> e processa em paralelo com a CPU</a:t>
            </a:r>
          </a:p>
          <a:p>
            <a:r>
              <a:rPr lang="pt-BR" sz="2800" dirty="0" smtClean="0"/>
              <a:t>Organizado em classes hierárquicas.</a:t>
            </a:r>
          </a:p>
          <a:p>
            <a:r>
              <a:rPr lang="pt-BR" sz="2800" dirty="0" smtClean="0"/>
              <a:t>Implementado em C++</a:t>
            </a:r>
          </a:p>
          <a:p>
            <a:r>
              <a:rPr lang="pt-BR" sz="2800" dirty="0" smtClean="0"/>
              <a:t>Necessita de uma outra biblioteca para montar as cenas. Ex: </a:t>
            </a:r>
            <a:r>
              <a:rPr lang="pt-BR" sz="2800" dirty="0" err="1" smtClean="0"/>
              <a:t>DirectX</a:t>
            </a:r>
            <a:r>
              <a:rPr lang="pt-BR" sz="2800" dirty="0" smtClean="0"/>
              <a:t>, </a:t>
            </a:r>
            <a:r>
              <a:rPr lang="pt-BR" sz="2800" dirty="0" err="1" smtClean="0"/>
              <a:t>OpenGL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</a:t>
            </a:r>
            <a:endParaRPr lang="pt-BR" dirty="0"/>
          </a:p>
        </p:txBody>
      </p:sp>
      <p:pic>
        <p:nvPicPr>
          <p:cNvPr id="4" name="Picture 5" descr="C:\Documents and Settings\TEMP.CIN.032\Desktop\ar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358246" cy="439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Tecnologia NVIDIA </a:t>
            </a:r>
            <a:r>
              <a:rPr lang="pt-BR" dirty="0" err="1" smtClean="0"/>
              <a:t>PhysX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err="1" smtClean="0"/>
              <a:t>Adelmo</a:t>
            </a:r>
            <a:r>
              <a:rPr lang="pt-BR" dirty="0" smtClean="0"/>
              <a:t> Cabral</a:t>
            </a:r>
            <a:endParaRPr lang="pt-BR" dirty="0" smtClean="0"/>
          </a:p>
          <a:p>
            <a:r>
              <a:rPr lang="pt-BR" dirty="0" smtClean="0"/>
              <a:t>Bruno Pessoa</a:t>
            </a:r>
          </a:p>
          <a:p>
            <a:r>
              <a:rPr lang="pt-BR" dirty="0" smtClean="0"/>
              <a:t>Felipe Lemos</a:t>
            </a:r>
          </a:p>
          <a:p>
            <a:r>
              <a:rPr lang="pt-BR" dirty="0" smtClean="0"/>
              <a:t>Guilherme Vasconcelos</a:t>
            </a:r>
          </a:p>
          <a:p>
            <a:r>
              <a:rPr lang="pt-BR" dirty="0" smtClean="0"/>
              <a:t>João Cleber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Arquitetura</a:t>
            </a: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err="1" smtClean="0"/>
              <a:t>Engine</a:t>
            </a:r>
            <a:r>
              <a:rPr lang="pt-BR" sz="3100" dirty="0" smtClean="0"/>
              <a:t> World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Classe responsável por instanciar os objetos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/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Seta os parâmetros globais que irão afetar a cena</a:t>
            </a:r>
          </a:p>
          <a:p>
            <a:pPr>
              <a:buFont typeface="Wingdings" pitchFamily="2" charset="2"/>
              <a:buChar char="Ø"/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Arquitetura</a:t>
            </a:r>
            <a:br>
              <a:rPr lang="pt-BR" dirty="0" smtClean="0"/>
            </a:br>
            <a:r>
              <a:rPr lang="pt-BR" sz="3100" dirty="0" err="1" smtClean="0"/>
              <a:t>Engine</a:t>
            </a:r>
            <a:r>
              <a:rPr lang="pt-BR" sz="3100" dirty="0" smtClean="0"/>
              <a:t> </a:t>
            </a:r>
            <a:r>
              <a:rPr lang="pt-BR" sz="3100" dirty="0" err="1" smtClean="0"/>
              <a:t>Scene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Representa o conjunto de corpos, restrições e efeitos da cena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/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A interação ocorre somente entre objetos que estejam numa mesma cena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Arquitetura</a:t>
            </a:r>
            <a:br>
              <a:rPr lang="pt-BR" dirty="0" smtClean="0"/>
            </a:br>
            <a:r>
              <a:rPr lang="pt-BR" sz="3100" dirty="0" err="1" smtClean="0"/>
              <a:t>Engine</a:t>
            </a:r>
            <a:r>
              <a:rPr lang="pt-BR" sz="3100" dirty="0" smtClean="0"/>
              <a:t> </a:t>
            </a:r>
            <a:r>
              <a:rPr lang="pt-BR" sz="3100" dirty="0" err="1" smtClean="0"/>
              <a:t>Actor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Estáticos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Elementos de paisagem. Ex: prédios, árvores, ...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Detectam colisão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Não possuem atributos físicos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/>
          </a:p>
          <a:p>
            <a:r>
              <a:rPr lang="pt-BR" dirty="0" smtClean="0"/>
              <a:t> Dinâmicos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Corpos das cenas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Possuem propriedades físicas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Arquitetura</a:t>
            </a:r>
            <a:br>
              <a:rPr lang="pt-BR" dirty="0" smtClean="0"/>
            </a:br>
            <a:r>
              <a:rPr lang="pt-BR" sz="3100" dirty="0" err="1" smtClean="0"/>
              <a:t>Engine</a:t>
            </a:r>
            <a:r>
              <a:rPr lang="pt-BR" sz="3100" dirty="0" smtClean="0"/>
              <a:t> </a:t>
            </a:r>
            <a:r>
              <a:rPr lang="pt-BR" sz="3100" dirty="0" err="1" smtClean="0"/>
              <a:t>Shape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Modelam os objetos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São utilizadas para detectar colisões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Pode adquirir várias formas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Arquitetura</a:t>
            </a:r>
            <a:br>
              <a:rPr lang="pt-BR" dirty="0" smtClean="0"/>
            </a:br>
            <a:r>
              <a:rPr lang="pt-BR" sz="3100" dirty="0" err="1" smtClean="0"/>
              <a:t>Engine</a:t>
            </a:r>
            <a:r>
              <a:rPr lang="pt-BR" sz="3100" dirty="0" smtClean="0"/>
              <a:t> Material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Definem as superfícies da cena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Podem ser anisotrópicas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Arquitetura</a:t>
            </a:r>
            <a:br>
              <a:rPr lang="pt-BR" dirty="0" smtClean="0"/>
            </a:br>
            <a:r>
              <a:rPr lang="pt-BR" sz="3100" dirty="0" err="1" smtClean="0"/>
              <a:t>Engine</a:t>
            </a:r>
            <a:r>
              <a:rPr lang="pt-BR" sz="3100" dirty="0" smtClean="0"/>
              <a:t> </a:t>
            </a:r>
            <a:r>
              <a:rPr lang="pt-BR" sz="3100" dirty="0" err="1" smtClean="0"/>
              <a:t>Joints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Representa as conexões entre os corpos rígidos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Possuem ponto em comum: Rotação, Translação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Arquitetura</a:t>
            </a:r>
            <a:br>
              <a:rPr lang="pt-BR" dirty="0" smtClean="0"/>
            </a:br>
            <a:r>
              <a:rPr lang="pt-BR" sz="3100" dirty="0" err="1" smtClean="0"/>
              <a:t>Engine</a:t>
            </a:r>
            <a:r>
              <a:rPr lang="pt-BR" sz="3100" dirty="0" smtClean="0"/>
              <a:t> </a:t>
            </a:r>
            <a:r>
              <a:rPr lang="pt-BR" sz="3100" dirty="0" err="1" smtClean="0"/>
              <a:t>Joints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err="1" smtClean="0"/>
              <a:t>Spherical</a:t>
            </a: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err="1" smtClean="0"/>
              <a:t>Revolute</a:t>
            </a:r>
            <a:endParaRPr lang="pt-BR" dirty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929058" y="1714488"/>
          <a:ext cx="3520778" cy="2143140"/>
        </p:xfrm>
        <a:graphic>
          <a:graphicData uri="http://schemas.openxmlformats.org/presentationml/2006/ole">
            <p:oleObj spid="_x0000_s1026" name="Bitmap Image" r:id="rId3" imgW="5068007" imgH="3086531" progId="PBrush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000495" y="4572008"/>
          <a:ext cx="3701687" cy="1536999"/>
        </p:xfrm>
        <a:graphic>
          <a:graphicData uri="http://schemas.openxmlformats.org/presentationml/2006/ole">
            <p:oleObj spid="_x0000_s1027" name="Bitmap Image" r:id="rId4" imgW="5552381" imgH="30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Arquitetura</a:t>
            </a:r>
            <a:br>
              <a:rPr lang="pt-BR" dirty="0" smtClean="0"/>
            </a:br>
            <a:r>
              <a:rPr lang="pt-BR" sz="3100" dirty="0" err="1" smtClean="0"/>
              <a:t>Engine</a:t>
            </a:r>
            <a:r>
              <a:rPr lang="pt-BR" sz="3100" dirty="0" smtClean="0"/>
              <a:t> </a:t>
            </a:r>
            <a:r>
              <a:rPr lang="pt-BR" sz="3100" dirty="0" err="1" smtClean="0"/>
              <a:t>Joints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err="1" smtClean="0"/>
              <a:t>Prismatic</a:t>
            </a: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err="1" smtClean="0"/>
              <a:t>Cylindrical</a:t>
            </a:r>
            <a:endParaRPr lang="pt-BR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071934" y="1928802"/>
          <a:ext cx="3571900" cy="1758354"/>
        </p:xfrm>
        <a:graphic>
          <a:graphicData uri="http://schemas.openxmlformats.org/presentationml/2006/ole">
            <p:oleObj spid="_x0000_s2050" name="Bitmap Image" r:id="rId3" imgW="5266667" imgH="3228571" progId="PBrush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4143372" y="4572008"/>
          <a:ext cx="3514289" cy="1590708"/>
        </p:xfrm>
        <a:graphic>
          <a:graphicData uri="http://schemas.openxmlformats.org/presentationml/2006/ole">
            <p:oleObj spid="_x0000_s2051" name="Bitmap Image" r:id="rId4" imgW="5942857" imgH="33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Arquitetura</a:t>
            </a:r>
            <a:br>
              <a:rPr lang="pt-BR" dirty="0" smtClean="0"/>
            </a:br>
            <a:r>
              <a:rPr lang="pt-BR" sz="3100" dirty="0" err="1" smtClean="0"/>
              <a:t>Engine</a:t>
            </a:r>
            <a:r>
              <a:rPr lang="pt-BR" sz="3100" dirty="0" smtClean="0"/>
              <a:t> </a:t>
            </a:r>
            <a:r>
              <a:rPr lang="pt-BR" sz="3100" dirty="0" err="1" smtClean="0"/>
              <a:t>Joints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err="1" smtClean="0"/>
              <a:t>Fixed</a:t>
            </a: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err="1" smtClean="0"/>
              <a:t>Distance</a:t>
            </a:r>
            <a:endParaRPr lang="pt-BR" dirty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857620" y="1785926"/>
          <a:ext cx="4038600" cy="1928826"/>
        </p:xfrm>
        <a:graphic>
          <a:graphicData uri="http://schemas.openxmlformats.org/presentationml/2006/ole">
            <p:oleObj spid="_x0000_s3074" name="Bitmap Image" r:id="rId3" imgW="5733333" imgH="3362794" progId="PBrush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857620" y="4500570"/>
          <a:ext cx="3962400" cy="1625600"/>
        </p:xfrm>
        <a:graphic>
          <a:graphicData uri="http://schemas.openxmlformats.org/presentationml/2006/ole">
            <p:oleObj spid="_x0000_s3075" name="Bitmap Image" r:id="rId4" imgW="5210902" imgH="325800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Arquitetura</a:t>
            </a:r>
            <a:br>
              <a:rPr lang="pt-BR" dirty="0" smtClean="0"/>
            </a:br>
            <a:r>
              <a:rPr lang="pt-BR" sz="3100" dirty="0" err="1" smtClean="0"/>
              <a:t>Engine</a:t>
            </a:r>
            <a:r>
              <a:rPr lang="pt-BR" sz="3100" dirty="0" smtClean="0"/>
              <a:t> </a:t>
            </a:r>
            <a:r>
              <a:rPr lang="pt-BR" sz="3100" dirty="0" err="1" smtClean="0"/>
              <a:t>Joints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err="1" smtClean="0"/>
              <a:t>Point</a:t>
            </a:r>
            <a:r>
              <a:rPr lang="pt-BR" dirty="0" smtClean="0"/>
              <a:t> in plane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err="1" smtClean="0"/>
              <a:t>Point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line</a:t>
            </a:r>
            <a:endParaRPr lang="pt-BR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500430" y="1571612"/>
          <a:ext cx="4572000" cy="2143140"/>
        </p:xfrm>
        <a:graphic>
          <a:graphicData uri="http://schemas.openxmlformats.org/presentationml/2006/ole">
            <p:oleObj spid="_x0000_s4098" name="Bitmap Image" r:id="rId3" imgW="4580952" imgH="3123810" progId="PBrush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571868" y="4286256"/>
          <a:ext cx="4495800" cy="1887534"/>
        </p:xfrm>
        <a:graphic>
          <a:graphicData uri="http://schemas.openxmlformats.org/presentationml/2006/ole">
            <p:oleObj spid="_x0000_s4099" name="Bitmap Image" r:id="rId4" imgW="5372850" imgH="359142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Introdução</a:t>
            </a:r>
          </a:p>
          <a:p>
            <a:pPr lvl="1"/>
            <a:r>
              <a:rPr lang="pt-BR" sz="2600" dirty="0" smtClean="0"/>
              <a:t>Um Pouco de História</a:t>
            </a:r>
          </a:p>
          <a:p>
            <a:pPr lvl="1"/>
            <a:r>
              <a:rPr lang="pt-BR" sz="2600" dirty="0" smtClean="0"/>
              <a:t>Um Pouco de Números</a:t>
            </a:r>
          </a:p>
          <a:p>
            <a:pPr lvl="1"/>
            <a:r>
              <a:rPr lang="pt-BR" sz="2600" dirty="0" smtClean="0"/>
              <a:t>Busca por mais Realismo</a:t>
            </a:r>
            <a:endParaRPr lang="pt-BR" sz="3400" dirty="0" smtClean="0"/>
          </a:p>
          <a:p>
            <a:r>
              <a:rPr lang="pt-BR" dirty="0" smtClean="0"/>
              <a:t>A Tecnologia </a:t>
            </a:r>
            <a:r>
              <a:rPr lang="pt-BR" dirty="0" err="1" smtClean="0"/>
              <a:t>PhysX</a:t>
            </a:r>
            <a:endParaRPr lang="pt-BR" dirty="0" smtClean="0"/>
          </a:p>
          <a:p>
            <a:pPr lvl="1"/>
            <a:r>
              <a:rPr lang="pt-BR" sz="2600" dirty="0" smtClean="0"/>
              <a:t>O que é </a:t>
            </a:r>
            <a:r>
              <a:rPr lang="pt-BR" sz="2600" dirty="0" err="1" smtClean="0"/>
              <a:t>PhysX</a:t>
            </a:r>
            <a:r>
              <a:rPr lang="pt-BR" sz="2600" dirty="0" smtClean="0"/>
              <a:t>?</a:t>
            </a:r>
          </a:p>
          <a:p>
            <a:pPr lvl="1"/>
            <a:r>
              <a:rPr lang="pt-BR" sz="2600" dirty="0" smtClean="0"/>
              <a:t>Para que Serve?</a:t>
            </a:r>
          </a:p>
          <a:p>
            <a:r>
              <a:rPr lang="pt-BR" dirty="0" smtClean="0"/>
              <a:t>Arquitetura e Funcionamento</a:t>
            </a:r>
          </a:p>
          <a:p>
            <a:pPr lvl="1"/>
            <a:r>
              <a:rPr lang="pt-BR" sz="2600" dirty="0" smtClean="0"/>
              <a:t>Arquitetura em Alto Nível</a:t>
            </a:r>
          </a:p>
          <a:p>
            <a:pPr lvl="1"/>
            <a:r>
              <a:rPr lang="pt-BR" sz="2600" dirty="0" smtClean="0"/>
              <a:t>Arquitetura em Baixo Nível</a:t>
            </a:r>
          </a:p>
          <a:p>
            <a:r>
              <a:rPr lang="pt-BR" dirty="0" smtClean="0"/>
              <a:t>Concorrentes</a:t>
            </a:r>
            <a:endParaRPr lang="pt-BR" dirty="0" smtClean="0"/>
          </a:p>
          <a:p>
            <a:r>
              <a:rPr lang="pt-BR" dirty="0" smtClean="0"/>
              <a:t>Vantagens e Desvantagens</a:t>
            </a:r>
          </a:p>
          <a:p>
            <a:r>
              <a:rPr lang="pt-BR" dirty="0" smtClean="0"/>
              <a:t>Perspectivas Futuras</a:t>
            </a:r>
          </a:p>
          <a:p>
            <a:r>
              <a:rPr lang="pt-BR" dirty="0" smtClean="0"/>
              <a:t>Referências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Utiliza-se de variáveis como massa, velocidade, atrito resistência do ar para efetuar os cálculos físicos.</a:t>
            </a:r>
          </a:p>
          <a:p>
            <a:endParaRPr lang="pt-BR" dirty="0" smtClean="0"/>
          </a:p>
          <a:p>
            <a:r>
              <a:rPr lang="pt-BR" dirty="0" smtClean="0"/>
              <a:t>Não faz </a:t>
            </a:r>
            <a:r>
              <a:rPr lang="pt-BR" dirty="0" err="1" smtClean="0"/>
              <a:t>renderização</a:t>
            </a:r>
            <a:r>
              <a:rPr lang="pt-BR" dirty="0" smtClean="0"/>
              <a:t> de imagens não simula sons.</a:t>
            </a:r>
          </a:p>
          <a:p>
            <a:endParaRPr lang="pt-BR" dirty="0" smtClean="0"/>
          </a:p>
          <a:p>
            <a:r>
              <a:rPr lang="pt-BR" dirty="0" smtClean="0"/>
              <a:t>Trabalha em paralelo com a 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Muito utilizado em explosões, colisões, objetos que geram poeira, ...</a:t>
            </a:r>
          </a:p>
          <a:p>
            <a:endParaRPr lang="pt-BR" dirty="0" smtClean="0"/>
          </a:p>
          <a:p>
            <a:r>
              <a:rPr lang="pt-BR" dirty="0" smtClean="0"/>
              <a:t>Realiza a interação entre personagens com a vegetação e tecidos</a:t>
            </a:r>
          </a:p>
          <a:p>
            <a:endParaRPr lang="pt-BR" dirty="0" smtClean="0"/>
          </a:p>
          <a:p>
            <a:r>
              <a:rPr lang="pt-BR" dirty="0" smtClean="0"/>
              <a:t>Personagens com geometria e movimentos complexos</a:t>
            </a:r>
          </a:p>
          <a:p>
            <a:endParaRPr lang="pt-BR" dirty="0" smtClean="0"/>
          </a:p>
          <a:p>
            <a:r>
              <a:rPr lang="pt-BR" dirty="0" smtClean="0"/>
              <a:t>Controle de fluidos com física bem elaborada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>
                <a:hlinkClick r:id="rId2"/>
              </a:rPr>
              <a:t>http://www.youtube.com/watch?v=o07KjfBx8GE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http://www.youtube.com/watch?v=r17UOMZJbGs&amp;</a:t>
            </a:r>
            <a:r>
              <a:rPr lang="pt-BR" dirty="0" err="1" smtClean="0"/>
              <a:t>feature</a:t>
            </a:r>
            <a:r>
              <a:rPr lang="pt-BR" dirty="0" smtClean="0"/>
              <a:t>=</a:t>
            </a:r>
            <a:r>
              <a:rPr lang="pt-BR" dirty="0" err="1" smtClean="0"/>
              <a:t>related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Concorrentes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00562" y="1571612"/>
            <a:ext cx="4186238" cy="4554551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Empresa irlandesa</a:t>
            </a:r>
          </a:p>
          <a:p>
            <a:r>
              <a:rPr lang="pt-BR" dirty="0" smtClean="0"/>
              <a:t>Em 2007 a Intel anunciou um acordo para adquiri-la</a:t>
            </a:r>
          </a:p>
          <a:p>
            <a:r>
              <a:rPr lang="pt-BR" dirty="0" smtClean="0"/>
              <a:t>Em 2008 recebeu o </a:t>
            </a:r>
            <a:r>
              <a:rPr lang="en-US" dirty="0" smtClean="0"/>
              <a:t>Technology &amp; Engineering Emmy Awards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avanços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a </a:t>
            </a:r>
            <a:r>
              <a:rPr lang="en-US" dirty="0" err="1" smtClean="0"/>
              <a:t>ferramentas</a:t>
            </a:r>
            <a:r>
              <a:rPr lang="en-US" dirty="0" smtClean="0"/>
              <a:t> </a:t>
            </a:r>
            <a:r>
              <a:rPr lang="en-US" dirty="0" err="1" smtClean="0"/>
              <a:t>físicas</a:t>
            </a:r>
            <a:r>
              <a:rPr lang="en-US" dirty="0" smtClean="0"/>
              <a:t> de </a:t>
            </a:r>
            <a:r>
              <a:rPr lang="en-US" dirty="0" err="1" smtClean="0"/>
              <a:t>entrentenimento</a:t>
            </a:r>
            <a:endParaRPr lang="en-US" dirty="0" smtClean="0"/>
          </a:p>
          <a:p>
            <a:endParaRPr lang="pt-BR" dirty="0"/>
          </a:p>
        </p:txBody>
      </p:sp>
      <p:pic>
        <p:nvPicPr>
          <p:cNvPr id="1027" name="Picture 3" descr="C:\Users\Felipe\Documents\Estudo\Multimídia\193px-Havok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34856"/>
            <a:ext cx="3429024" cy="113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194921">
            <a:off x="698172" y="1772066"/>
            <a:ext cx="2438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87737">
            <a:off x="1918242" y="2563270"/>
            <a:ext cx="2746031" cy="320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00174"/>
            <a:ext cx="3452810" cy="27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1" y="3571888"/>
            <a:ext cx="3857620" cy="216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r>
              <a:rPr lang="pt-BR" dirty="0" smtClean="0"/>
              <a:t>Open source</a:t>
            </a:r>
          </a:p>
          <a:p>
            <a:r>
              <a:rPr lang="pt-BR" dirty="0" smtClean="0"/>
              <a:t>Início em 2001</a:t>
            </a:r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463" y="1500174"/>
            <a:ext cx="40290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Felipe\Documents\Estudo\Multimídia\423px-Boxcallofjua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79403">
            <a:off x="833219" y="1762919"/>
            <a:ext cx="2290725" cy="3244253"/>
          </a:xfrm>
          <a:prstGeom prst="rect">
            <a:avLst/>
          </a:prstGeom>
          <a:noFill/>
        </p:spPr>
      </p:pic>
      <p:pic>
        <p:nvPicPr>
          <p:cNvPr id="4099" name="Picture 3" descr="C:\Users\Felipe\Documents\Estudo\Multimídia\Call_of_Juarez_Bound_in_Blood_bo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9916299">
            <a:off x="2159507" y="2410548"/>
            <a:ext cx="2533284" cy="3156709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68" y="1500174"/>
            <a:ext cx="3643312" cy="291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 e Desvantagens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 e Desvantagens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Vantagens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Rápido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tempo de </a:t>
            </a:r>
            <a:r>
              <a:rPr lang="en-US" dirty="0" err="1" smtClean="0"/>
              <a:t>execução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Na </a:t>
            </a:r>
            <a:r>
              <a:rPr lang="en-US" dirty="0" err="1" smtClean="0"/>
              <a:t>presença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PPU </a:t>
            </a:r>
            <a:r>
              <a:rPr lang="en-US" dirty="0" err="1" smtClean="0"/>
              <a:t>PhysX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Código</a:t>
            </a:r>
            <a:r>
              <a:rPr lang="en-US" dirty="0" smtClean="0"/>
              <a:t> base </a:t>
            </a:r>
            <a:r>
              <a:rPr lang="en-US" dirty="0" err="1" smtClean="0"/>
              <a:t>estável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Desvantagens</a:t>
            </a:r>
            <a:endParaRPr lang="en-US" dirty="0" smtClean="0"/>
          </a:p>
          <a:p>
            <a:pPr lvl="1"/>
            <a:r>
              <a:rPr lang="en-US" dirty="0" err="1" smtClean="0"/>
              <a:t>Benefícios</a:t>
            </a:r>
            <a:r>
              <a:rPr lang="en-US" dirty="0" smtClean="0"/>
              <a:t> </a:t>
            </a:r>
            <a:r>
              <a:rPr lang="en-US" dirty="0" err="1" smtClean="0"/>
              <a:t>exclusivos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máquinas</a:t>
            </a:r>
            <a:r>
              <a:rPr lang="en-US" dirty="0" smtClean="0"/>
              <a:t> com a </a:t>
            </a:r>
            <a:r>
              <a:rPr lang="en-US" dirty="0" err="1" smtClean="0"/>
              <a:t>PhysX</a:t>
            </a:r>
            <a:r>
              <a:rPr lang="en-US" dirty="0" smtClean="0"/>
              <a:t> PPU</a:t>
            </a:r>
          </a:p>
          <a:p>
            <a:pPr lvl="1"/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formatos</a:t>
            </a:r>
            <a:r>
              <a:rPr lang="en-US" dirty="0" smtClean="0"/>
              <a:t> de 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Max e Maya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Perspectivas Futuras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Perspectivas Futuras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dirty="0" smtClean="0"/>
              <a:t> Espera-se que as </a:t>
            </a:r>
            <a:r>
              <a:rPr lang="pt-BR" dirty="0" err="1" smtClean="0"/>
              <a:t>engines</a:t>
            </a:r>
            <a:r>
              <a:rPr lang="pt-BR" dirty="0" smtClean="0"/>
              <a:t> de física se tornem mais difundidas no mercado de jogos devido a busca por realismo.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dirty="0" smtClean="0"/>
              <a:t> A </a:t>
            </a:r>
            <a:r>
              <a:rPr lang="pt-BR" dirty="0" err="1" smtClean="0"/>
              <a:t>Physx</a:t>
            </a:r>
            <a:r>
              <a:rPr lang="pt-BR" dirty="0" smtClean="0"/>
              <a:t> dispute mercado com a parceria da ATI e Intel que estão desenvolvendo a </a:t>
            </a:r>
            <a:r>
              <a:rPr lang="pt-BR" dirty="0" err="1" smtClean="0"/>
              <a:t>engine</a:t>
            </a:r>
            <a:r>
              <a:rPr lang="pt-BR" dirty="0" smtClean="0"/>
              <a:t> física “</a:t>
            </a:r>
            <a:r>
              <a:rPr lang="pt-BR" dirty="0" err="1" smtClean="0"/>
              <a:t>Havok</a:t>
            </a:r>
            <a:r>
              <a:rPr lang="pt-BR" dirty="0" smtClean="0"/>
              <a:t>”.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dirty="0" smtClean="0"/>
              <a:t> Uma evolução das atuais arquiteturas de hardware para dar suporte a evolução da física nos </a:t>
            </a:r>
            <a:r>
              <a:rPr lang="pt-BR" dirty="0" err="1" smtClean="0"/>
              <a:t>PCs</a:t>
            </a:r>
            <a:r>
              <a:rPr lang="pt-BR" dirty="0" smtClean="0"/>
              <a:t>, que cada vez mais exigem capacidade de processamento.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Perspectivas Futuras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dirty="0" smtClean="0"/>
              <a:t>A </a:t>
            </a:r>
            <a:r>
              <a:rPr lang="pt-BR" dirty="0" err="1" smtClean="0"/>
              <a:t>NVidia</a:t>
            </a:r>
            <a:r>
              <a:rPr lang="pt-BR" dirty="0" smtClean="0"/>
              <a:t> espera pelo sucesso da GPU para ganhar espaço com o </a:t>
            </a:r>
            <a:r>
              <a:rPr lang="pt-BR" dirty="0" err="1" smtClean="0"/>
              <a:t>Physx</a:t>
            </a:r>
            <a:r>
              <a:rPr lang="pt-BR" dirty="0" smtClean="0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dirty="0" smtClean="0"/>
              <a:t> Espera-se uma queda de preços nas placas equipadas com processador AGEIA </a:t>
            </a:r>
            <a:r>
              <a:rPr lang="pt-BR" dirty="0" err="1" smtClean="0"/>
              <a:t>Physx</a:t>
            </a:r>
            <a:r>
              <a:rPr lang="pt-BR" dirty="0" smtClean="0"/>
              <a:t>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dirty="0" smtClean="0"/>
              <a:t> Exemplo atual: </a:t>
            </a:r>
            <a:r>
              <a:rPr lang="de-DE" dirty="0" smtClean="0"/>
              <a:t>Asus PhysX-P1 128MB DDR3 PCI-E  custa </a:t>
            </a:r>
            <a:r>
              <a:rPr lang="pt-BR" b="1" dirty="0" smtClean="0"/>
              <a:t>274.29 EUR !!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b="1" i="1" dirty="0" smtClean="0"/>
              <a:t>NVIDIA </a:t>
            </a:r>
            <a:r>
              <a:rPr lang="pt-BR" b="1" i="1" dirty="0" err="1" smtClean="0"/>
              <a:t>PhysX</a:t>
            </a:r>
            <a:r>
              <a:rPr lang="pt-BR" dirty="0" smtClean="0"/>
              <a:t>. Disponível em &lt; http://www.nvidia.com.br/object/nvidia_physx_br.html &gt;, acesso em 07/11/09.</a:t>
            </a:r>
          </a:p>
          <a:p>
            <a:r>
              <a:rPr lang="en-US" b="1" i="1" dirty="0" smtClean="0"/>
              <a:t>Lets Get Physical: Inside The </a:t>
            </a:r>
            <a:r>
              <a:rPr lang="en-US" b="1" i="1" dirty="0" err="1" smtClean="0"/>
              <a:t>PhysX</a:t>
            </a:r>
            <a:r>
              <a:rPr lang="en-US" b="1" i="1" dirty="0" smtClean="0"/>
              <a:t> Physics Processor</a:t>
            </a:r>
            <a:r>
              <a:rPr lang="en-US" i="1" dirty="0" smtClean="0"/>
              <a:t>. </a:t>
            </a:r>
            <a:r>
              <a:rPr lang="pt-BR" dirty="0" smtClean="0"/>
              <a:t>Disponível</a:t>
            </a:r>
            <a:r>
              <a:rPr lang="en-US" dirty="0" smtClean="0"/>
              <a:t> </a:t>
            </a:r>
            <a:r>
              <a:rPr lang="pt-BR" dirty="0" smtClean="0"/>
              <a:t>em</a:t>
            </a:r>
            <a:r>
              <a:rPr lang="en-US" dirty="0" smtClean="0"/>
              <a:t> &lt;</a:t>
            </a:r>
            <a:r>
              <a:rPr lang="pt-BR" dirty="0" smtClean="0"/>
              <a:t>http://www.blachford.info/computer/articles/PhysX1.html&gt;, acesso em 07/11/09.</a:t>
            </a:r>
          </a:p>
          <a:p>
            <a:r>
              <a:rPr lang="pt-BR" b="1" i="1" dirty="0" err="1" smtClean="0"/>
              <a:t>GameTuga</a:t>
            </a:r>
            <a:r>
              <a:rPr lang="pt-BR" dirty="0" smtClean="0"/>
              <a:t>. Disponível em &lt;http://www.gametuga.com/industria-dos-jogos-arrecada-118-bilhoes-em-janeiro/&gt;, acesso em 31/10/09.</a:t>
            </a:r>
          </a:p>
          <a:p>
            <a:r>
              <a:rPr lang="pt-BR" b="1" i="1" dirty="0" smtClean="0"/>
              <a:t>Tutorial AGEIA PHYSX – GRVM/UFPE. </a:t>
            </a:r>
            <a:r>
              <a:rPr lang="pt-BR" dirty="0" smtClean="0"/>
              <a:t>Disponível em &lt; https://www.gprt.ufpe.br/~grvm/pdfs/Minicursos/2007/SVR2007_ApostilaTutorialPhysX.pdf&gt;, acesso em 10/11/09.</a:t>
            </a:r>
          </a:p>
          <a:p>
            <a:r>
              <a:rPr lang="pt-BR" b="1" i="1" dirty="0" err="1" smtClean="0"/>
              <a:t>Havoc</a:t>
            </a:r>
            <a:r>
              <a:rPr lang="pt-BR" b="1" i="1" dirty="0" smtClean="0"/>
              <a:t>.</a:t>
            </a:r>
            <a:r>
              <a:rPr lang="pt-BR" dirty="0" smtClean="0"/>
              <a:t> &lt;http://en.wikipedia.org/wiki/Havok_%28software%29&gt;, acesso em 10/11/2009</a:t>
            </a:r>
          </a:p>
          <a:p>
            <a:r>
              <a:rPr lang="pt-BR" b="1" i="1" dirty="0" smtClean="0"/>
              <a:t>ODE.</a:t>
            </a:r>
            <a:r>
              <a:rPr lang="pt-BR" dirty="0" smtClean="0"/>
              <a:t> &lt;http://www.ode.org/ode.html&gt;, acesso em 10/11/09</a:t>
            </a:r>
          </a:p>
          <a:p>
            <a:r>
              <a:rPr lang="pt-BR" dirty="0" smtClean="0"/>
              <a:t>http://www.gamevicio.com.br/i/noticias/33/33883-physx-performance-tests-the-way-games-should-be-played/index.html</a:t>
            </a:r>
          </a:p>
          <a:p>
            <a:r>
              <a:rPr lang="pt-BR" dirty="0" smtClean="0"/>
              <a:t>http://placas-graficas.precos.com.pt/asus/physx-p1-128mb-ddr3-pci-e-p5554009/ </a:t>
            </a:r>
          </a:p>
          <a:p>
            <a:r>
              <a:rPr lang="pt-BR" dirty="0" smtClean="0"/>
              <a:t>http://www.dailymotion.com/video/x4z8f_dock-demo-2_tech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</a:p>
          <a:p>
            <a:r>
              <a:rPr lang="pt-BR" smtClean="0">
                <a:solidFill>
                  <a:srgbClr val="000000"/>
                </a:solidFill>
              </a:rPr>
              <a:t> </a:t>
            </a:r>
            <a:r>
              <a:rPr lang="pt-BR" smtClean="0"/>
              <a:t>http://www.framebuffer.com.br/node/49605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95725" y="2624931"/>
            <a:ext cx="1352550" cy="2476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Pouco de 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OXO - </a:t>
            </a:r>
            <a:r>
              <a:rPr lang="pt-BR" dirty="0" err="1" smtClean="0"/>
              <a:t>Noughts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Crosses</a:t>
            </a:r>
            <a:r>
              <a:rPr lang="pt-BR" dirty="0" smtClean="0"/>
              <a:t> (1952);</a:t>
            </a:r>
          </a:p>
          <a:p>
            <a:endParaRPr lang="pt-BR" dirty="0" smtClean="0"/>
          </a:p>
          <a:p>
            <a:r>
              <a:rPr lang="pt-BR" dirty="0" err="1" smtClean="0"/>
              <a:t>Tennis</a:t>
            </a:r>
            <a:r>
              <a:rPr lang="pt-BR" dirty="0" smtClean="0"/>
              <a:t> for </a:t>
            </a:r>
            <a:r>
              <a:rPr lang="pt-BR" dirty="0" err="1" smtClean="0"/>
              <a:t>Two</a:t>
            </a:r>
            <a:r>
              <a:rPr lang="pt-BR" dirty="0" smtClean="0"/>
              <a:t> (1958);</a:t>
            </a:r>
          </a:p>
          <a:p>
            <a:endParaRPr lang="pt-BR" dirty="0" smtClean="0"/>
          </a:p>
          <a:p>
            <a:r>
              <a:rPr lang="pt-BR" dirty="0" err="1" smtClean="0"/>
              <a:t>Pong</a:t>
            </a:r>
            <a:r>
              <a:rPr lang="pt-BR" dirty="0" smtClean="0"/>
              <a:t> (1972);</a:t>
            </a:r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5413237" y="2264989"/>
            <a:ext cx="3445043" cy="3235713"/>
            <a:chOff x="5413237" y="1801353"/>
            <a:chExt cx="3445043" cy="3235713"/>
          </a:xfrm>
        </p:grpSpPr>
        <p:pic>
          <p:nvPicPr>
            <p:cNvPr id="4" name="Imagem 3" descr="TennisForTwoMachin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85781">
              <a:off x="6572264" y="2357430"/>
              <a:ext cx="2286016" cy="26796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Imagem 5" descr="2672861537_5a15e38b24.jpg"/>
            <p:cNvPicPr>
              <a:picLocks noChangeAspect="1"/>
            </p:cNvPicPr>
            <p:nvPr/>
          </p:nvPicPr>
          <p:blipFill>
            <a:blip r:embed="rId3" cstate="print"/>
            <a:srcRect l="5000" t="20000" r="47187" b="12500"/>
            <a:stretch>
              <a:fillRect/>
            </a:stretch>
          </p:blipFill>
          <p:spPr>
            <a:xfrm rot="21095700">
              <a:off x="5413237" y="3336131"/>
              <a:ext cx="1214446" cy="12858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Imagem 4" descr="Tennis_for_Tw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368774">
              <a:off x="5565744" y="1801353"/>
              <a:ext cx="1848209" cy="14223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8" name="Imagem 7" descr="OXO_emulated_screensh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2861944"/>
            <a:ext cx="3429024" cy="2281568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5500694" y="2285992"/>
            <a:ext cx="3329011" cy="2857496"/>
            <a:chOff x="5500694" y="2643182"/>
            <a:chExt cx="3329011" cy="2857496"/>
          </a:xfrm>
        </p:grpSpPr>
        <p:pic>
          <p:nvPicPr>
            <p:cNvPr id="9" name="Imagem 8" descr="PONG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6644" y="3357562"/>
              <a:ext cx="1543061" cy="1285884"/>
            </a:xfrm>
            <a:prstGeom prst="rect">
              <a:avLst/>
            </a:prstGeom>
          </p:spPr>
        </p:pic>
        <p:pic>
          <p:nvPicPr>
            <p:cNvPr id="10" name="Imagem 9" descr="PongVideoGameCabine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0694" y="2643182"/>
              <a:ext cx="1739122" cy="2857496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5357818" y="4643446"/>
            <a:ext cx="3428992" cy="1479186"/>
            <a:chOff x="5715008" y="4714884"/>
            <a:chExt cx="3428992" cy="1479186"/>
          </a:xfrm>
        </p:grpSpPr>
        <p:pic>
          <p:nvPicPr>
            <p:cNvPr id="12" name="Imagem 11" descr="atari_logo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5008" y="4714884"/>
              <a:ext cx="1148892" cy="1419220"/>
            </a:xfrm>
            <a:prstGeom prst="rect">
              <a:avLst/>
            </a:prstGeom>
          </p:spPr>
        </p:pic>
        <p:pic>
          <p:nvPicPr>
            <p:cNvPr id="13" name="Imagem 12" descr="Atari2600a.JPG"/>
            <p:cNvPicPr>
              <a:picLocks noChangeAspect="1"/>
            </p:cNvPicPr>
            <p:nvPr/>
          </p:nvPicPr>
          <p:blipFill>
            <a:blip r:embed="rId9" cstate="print"/>
            <a:srcRect l="746" t="4215" b="3043"/>
            <a:stretch>
              <a:fillRect/>
            </a:stretch>
          </p:blipFill>
          <p:spPr>
            <a:xfrm>
              <a:off x="6858016" y="4714884"/>
              <a:ext cx="2285984" cy="14791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Um Pouco de Números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Espaço Reservado para Conteúdo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Indústria de Jogos arrecadou U$ 1.18 Bilhões em Janeiro de 2008;</a:t>
            </a:r>
          </a:p>
          <a:p>
            <a:r>
              <a:rPr lang="pt-BR" dirty="0" smtClean="0"/>
              <a:t>Vendas de jogos chegou aos U$610.6 Milhões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Nitendo</a:t>
            </a:r>
            <a:r>
              <a:rPr lang="pt-BR" dirty="0" smtClean="0"/>
              <a:t> </a:t>
            </a:r>
            <a:r>
              <a:rPr lang="pt-BR" dirty="0" err="1" smtClean="0"/>
              <a:t>Wii</a:t>
            </a:r>
            <a:r>
              <a:rPr lang="pt-BR" dirty="0" smtClean="0"/>
              <a:t> foi o console mais vendido (274,000 unidades), seguido do Sony </a:t>
            </a:r>
            <a:r>
              <a:rPr lang="pt-BR" dirty="0" err="1" smtClean="0"/>
              <a:t>PlayStation</a:t>
            </a:r>
            <a:r>
              <a:rPr lang="pt-BR" dirty="0" smtClean="0"/>
              <a:t> 3 (269,000 unidades)</a:t>
            </a:r>
          </a:p>
          <a:p>
            <a:r>
              <a:rPr lang="pt-BR" dirty="0" smtClean="0"/>
              <a:t>O jogo mais vendido foi “</a:t>
            </a:r>
            <a:r>
              <a:rPr lang="en-US" dirty="0" smtClean="0"/>
              <a:t>Call of Duty 4: Modern Warfare”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por mais Realismo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Cada vez mais sofisticados, evoluindo em interatividade</a:t>
            </a:r>
          </a:p>
          <a:p>
            <a:r>
              <a:rPr lang="pt-BR" dirty="0" smtClean="0"/>
              <a:t>Muitos consumidores tem buscado por jogos com menos elementos “irreais” como </a:t>
            </a:r>
            <a:r>
              <a:rPr lang="pt-BR" dirty="0" err="1" smtClean="0"/>
              <a:t>power-ups</a:t>
            </a:r>
            <a:r>
              <a:rPr lang="pt-BR" dirty="0" smtClean="0"/>
              <a:t> flutuantes ou cogumelos que te fazem gigante.</a:t>
            </a:r>
          </a:p>
          <a:p>
            <a:r>
              <a:rPr lang="pt-BR" dirty="0" smtClean="0"/>
              <a:t>Os personagens e ambientes são extremamente realistas e interativos, sólidas leis de física e colisões regem os eventos dos jogos.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Tecnologia </a:t>
            </a:r>
            <a:r>
              <a:rPr lang="pt-BR" dirty="0" err="1" smtClean="0"/>
              <a:t>PhysX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</a:t>
            </a:r>
            <a:r>
              <a:rPr lang="pt-BR" dirty="0" err="1" smtClean="0"/>
              <a:t>PhysX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É um poderoso mecanismo de física, que permite o uso de elementos físicos em tempo real nos mais modernos jogos para PC e para console.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934</Words>
  <Application>Microsoft Office PowerPoint</Application>
  <PresentationFormat>Apresentação na tela (4:3)</PresentationFormat>
  <Paragraphs>203</Paragraphs>
  <Slides>45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7" baseType="lpstr">
      <vt:lpstr>Tema do Office</vt:lpstr>
      <vt:lpstr>Bitmap Image</vt:lpstr>
      <vt:lpstr>Slide 1</vt:lpstr>
      <vt:lpstr>A Tecnologia NVIDIA PhysX</vt:lpstr>
      <vt:lpstr>Agenda</vt:lpstr>
      <vt:lpstr>Introdução</vt:lpstr>
      <vt:lpstr>Um Pouco de História</vt:lpstr>
      <vt:lpstr>Um Pouco de Números</vt:lpstr>
      <vt:lpstr>Busca por mais Realismo</vt:lpstr>
      <vt:lpstr>A Tecnologia PhysX</vt:lpstr>
      <vt:lpstr>O que é PhysX?</vt:lpstr>
      <vt:lpstr>Hardware</vt:lpstr>
      <vt:lpstr>Hardware</vt:lpstr>
      <vt:lpstr>Para que serve PhysX?</vt:lpstr>
      <vt:lpstr>Efeitos</vt:lpstr>
      <vt:lpstr>Cena sem PhysX</vt:lpstr>
      <vt:lpstr>Cena com PhysX</vt:lpstr>
      <vt:lpstr>Outros exemplos</vt:lpstr>
      <vt:lpstr>Arquitetura e Funcionamento</vt:lpstr>
      <vt:lpstr>Arquitetura</vt:lpstr>
      <vt:lpstr>Arquitetura</vt:lpstr>
      <vt:lpstr>Arquitetura Engine World</vt:lpstr>
      <vt:lpstr>Arquitetura Engine Scene</vt:lpstr>
      <vt:lpstr>Arquitetura Engine Actor</vt:lpstr>
      <vt:lpstr>Arquitetura Engine Shape</vt:lpstr>
      <vt:lpstr>Arquitetura Engine Material</vt:lpstr>
      <vt:lpstr>Arquitetura Engine Joints</vt:lpstr>
      <vt:lpstr>Arquitetura Engine Joints</vt:lpstr>
      <vt:lpstr>Arquitetura Engine Joints</vt:lpstr>
      <vt:lpstr>Arquitetura Engine Joints</vt:lpstr>
      <vt:lpstr>Arquitetura Engine Joints</vt:lpstr>
      <vt:lpstr>Funcionamento</vt:lpstr>
      <vt:lpstr>Funcionamento</vt:lpstr>
      <vt:lpstr>Funcionamento</vt:lpstr>
      <vt:lpstr>Concorrentes </vt:lpstr>
      <vt:lpstr>Slide 34</vt:lpstr>
      <vt:lpstr>Slide 35</vt:lpstr>
      <vt:lpstr>Slide 36</vt:lpstr>
      <vt:lpstr>Slide 37</vt:lpstr>
      <vt:lpstr>Vantagens e Desvantagens</vt:lpstr>
      <vt:lpstr>Vantagens e Desvantagens</vt:lpstr>
      <vt:lpstr>Perspectivas Futuras</vt:lpstr>
      <vt:lpstr>Perspectivas Futuras</vt:lpstr>
      <vt:lpstr>Perspectivas Futuras</vt:lpstr>
      <vt:lpstr>Referências</vt:lpstr>
      <vt:lpstr>Referências</vt:lpstr>
      <vt:lpstr>Dúvidas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Artur</dc:creator>
  <cp:lastModifiedBy>Felipe</cp:lastModifiedBy>
  <cp:revision>83</cp:revision>
  <dcterms:created xsi:type="dcterms:W3CDTF">2009-11-10T00:10:30Z</dcterms:created>
  <dcterms:modified xsi:type="dcterms:W3CDTF">2009-11-11T11:52:14Z</dcterms:modified>
</cp:coreProperties>
</file>