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1" r:id="rId2"/>
    <p:sldId id="272" r:id="rId3"/>
    <p:sldId id="337" r:id="rId4"/>
    <p:sldId id="274" r:id="rId5"/>
    <p:sldId id="273" r:id="rId6"/>
    <p:sldId id="275" r:id="rId7"/>
    <p:sldId id="276" r:id="rId8"/>
    <p:sldId id="277" r:id="rId9"/>
    <p:sldId id="321" r:id="rId10"/>
    <p:sldId id="320" r:id="rId11"/>
    <p:sldId id="270" r:id="rId12"/>
    <p:sldId id="338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39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4" r:id="rId33"/>
    <p:sldId id="335" r:id="rId34"/>
    <p:sldId id="336" r:id="rId35"/>
    <p:sldId id="333" r:id="rId36"/>
    <p:sldId id="308" r:id="rId37"/>
    <p:sldId id="309" r:id="rId38"/>
    <p:sldId id="311" r:id="rId39"/>
    <p:sldId id="310" r:id="rId40"/>
    <p:sldId id="340" r:id="rId41"/>
    <p:sldId id="341" r:id="rId42"/>
    <p:sldId id="289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D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69" autoAdjust="0"/>
    <p:restoredTop sz="82824" autoAdjust="0"/>
  </p:normalViewPr>
  <p:slideViewPr>
    <p:cSldViewPr>
      <p:cViewPr varScale="1">
        <p:scale>
          <a:sx n="64" d="100"/>
          <a:sy n="64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EADD08-C8C8-4EE7-9C18-322F36FBE950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9ED9FF-97DD-4C9E-AF22-5CC05882AE1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B7DDBC-04CC-4F95-BD10-56510D537674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Pq multimídia?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Os jovens aprendem mais da metade do que sabem a partir de informação visual;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AF0521-F3A9-4BB0-973A-0CE2B2CD6A2E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823303-71D9-49A3-95E1-86DA7ED23FC0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EAE29A-17A7-46BC-9520-FF358616D248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Representação ambiente virtual -&gt; programa q vai assegurar q o estudante consiga realizar um plano de estudo q foi elaborado. Pode ter parâmetros de desempenho para avaliar o aluno.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Modelo -&gt; representação matemática do sistema.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FFD1B8-F57D-4FA9-AECB-B02A47EDBE38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Ela deve ser sempre usada para servir ao  currículo, e não somente para distrair alunos e mantê-los ocupados.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Não existe um substituto para o ensino ou treinamento com algo real;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3FEF02-CC5F-4B9C-B839-387EABC004EC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3C58F5-1624-42D7-8763-0BC3D16A2526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703429-1288-4F68-93D9-9B771E080D54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6976A6-F428-4B2F-8C23-88E70BE39719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1A9035-F2FF-42FB-8564-C51862869BAD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5A2ECE-1DAF-4791-8E46-8B433D433ADD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E0642-3D74-4764-9F04-907CF6DC3951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8143-170B-4DEA-A898-F2F54B5C2D33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DFE74-D681-4854-98A8-F2BB4A314954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E090F-8B9F-4A1E-A17F-D5060571072F}" type="slidenum">
              <a:rPr lang="pt-BR" smtClean="0"/>
              <a:pPr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E090F-8B9F-4A1E-A17F-D5060571072F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E090F-8B9F-4A1E-A17F-D5060571072F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E090F-8B9F-4A1E-A17F-D5060571072F}" type="slidenum">
              <a:rPr lang="pt-BR" smtClean="0"/>
              <a:pPr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C34AA-9C27-4F69-B3F3-5D9E68F99C86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6BD8AE-8227-4E85-A719-17FA5DA094DD}" type="slidenum">
              <a:rPr lang="pt-BR" smtClean="0"/>
              <a:pPr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C49C2-EA1B-4D66-B79E-A9A6A470C8AA}" type="slidenum">
              <a:rPr lang="pt-BR" smtClean="0"/>
              <a:pPr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57A104-2E9E-4495-B6E3-101DAD1247B0}" type="slidenum">
              <a:rPr lang="pt-BR" smtClean="0"/>
              <a:pPr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E0642-3D74-4764-9F04-907CF6DC3951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ED0E3-E04A-4E8E-9D36-4321B7AEB670}" type="slidenum">
              <a:rPr lang="pt-BR" smtClean="0"/>
              <a:pPr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ED0E3-E04A-4E8E-9D36-4321B7AEB670}" type="slidenum">
              <a:rPr lang="pt-BR" smtClean="0"/>
              <a:pPr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ED0E3-E04A-4E8E-9D36-4321B7AEB670}" type="slidenum">
              <a:rPr lang="pt-BR" smtClean="0"/>
              <a:pPr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555A7-1C46-4949-9756-043B7ACD841E}" type="slidenum">
              <a:rPr lang="pt-BR" smtClean="0"/>
              <a:pPr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Pq multimídia?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Os jovens aprendem mais da metade do que sabem a partir de informação visual;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BCB0F8-CE22-4DF4-BA5E-D53DC8BEA917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7B685-AF1B-4EEC-BAB4-3F4195BEC869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Pq multimídia?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Os jovens aprendem mais da metade do que sabem a partir de informação visual;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5B62A-C10C-4310-ADCF-ED48375DD8EC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990F1-F929-4887-8222-5782197BA00C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Comenius produziu o primeiro livro ilustrado voltado para aprendizagem por crianças. Teoria da percepção baseada na idéia de que aprendemos através de nossos sentidos e que esta aprendizagem gera uma imagem mental que leva a compreensão. </a:t>
            </a: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7D0729-25CB-4DEF-B1B4-EA17CB0B294D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Pq multimídia?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Os jovens aprendem mais da metade do que sabem a partir de informação visual;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D330C-E481-4167-94C7-CE4D802C0BD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16DC-B45F-4A8A-95AA-CA6605CF5ED4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6669-CB68-40CF-87C6-5CC9A79E679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5116-8074-4B82-B24D-8DF85B4E292C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C2C1-12B3-4974-8E3F-74C32334D7B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A0DB-D389-48FA-817A-05F44B96280D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0D21-0BAB-4F3D-ABD1-35DD4174757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D532-5B55-4C99-A7FB-0E16D079A8D0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EA6D-6D1E-499A-BA88-274A159EC35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6C17-7808-4B32-921A-BE3B82D7EA35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F2A8-37E4-4C87-947C-A80791C205C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136-5D6A-435C-B29F-87BA552D3138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5BF4-7788-42AF-B968-1A755FF8555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664B-FC57-4C4F-82CE-0AA6FEA6FB42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AE74-9FB6-434D-805C-B69C718731E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4BFA-B8CA-47E1-A8A6-0C696CE449DD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3352-00BC-4A21-8160-DF6DF009159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2D2F-2ECA-41BD-A320-89AFC1BD48AD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3391-9918-4B7B-981D-3698EEF6485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5C78-C641-40E9-ACA7-DEA8ADABDAE1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10D-3332-41BB-A6B1-095D8674F06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F3C6-29C7-43EE-8463-2ED4B7D4A938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8E49-869C-40C3-B614-05F09F655CB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20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E7E41-0437-4B0A-AC71-F86AEADD7C56}" type="datetimeFigureOut">
              <a:rPr lang="pt-BR"/>
              <a:pPr>
                <a:defRPr/>
              </a:pPr>
              <a:t>14/10/2009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EAC1B5-0157-4C04-B06B-7B545E7427D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1143000" y="428625"/>
            <a:ext cx="8143875" cy="1000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1357313" y="214313"/>
            <a:ext cx="8143875" cy="1000125"/>
          </a:xfrm>
          <a:prstGeom prst="rect">
            <a:avLst/>
          </a:prstGeom>
          <a:solidFill>
            <a:srgbClr val="60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1371600" y="214313"/>
            <a:ext cx="7772400" cy="714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33" name="Imagem 7" descr="ci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86663" y="6215063"/>
            <a:ext cx="1485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5&#186;%20Periodo\Multimidia\telecurso2000.avi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5&#186;%20Periodo\Multimidia\SP%201911.avi" TargetMode="Externa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5&#186;%20Periodo\Multimidia\Augmented%20reality_%20Education.avi" TargetMode="External"/><Relationship Id="rId5" Type="http://schemas.openxmlformats.org/officeDocument/2006/relationships/hyperlink" Target="http://www.estadao.com.br/e/eiffel" TargetMode="Externa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tock vector : A splash of various colors - Background design for your text. Find more colorful illustrations in my portfolio"/>
          <p:cNvPicPr>
            <a:picLocks noChangeAspect="1" noChangeArrowheads="1"/>
          </p:cNvPicPr>
          <p:nvPr/>
        </p:nvPicPr>
        <p:blipFill>
          <a:blip r:embed="rId3"/>
          <a:srcRect b="44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ítulo 1"/>
          <p:cNvSpPr>
            <a:spLocks noGrp="1"/>
          </p:cNvSpPr>
          <p:nvPr>
            <p:ph type="ctrTitle"/>
          </p:nvPr>
        </p:nvSpPr>
        <p:spPr bwMode="auto">
          <a:xfrm>
            <a:off x="571500" y="500063"/>
            <a:ext cx="5500688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Multimídia </a:t>
            </a:r>
            <a:b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 fins Educativos</a:t>
            </a:r>
          </a:p>
        </p:txBody>
      </p:sp>
      <p:pic>
        <p:nvPicPr>
          <p:cNvPr id="5" name="Imagem 4" descr="multimed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390778"/>
            <a:ext cx="5500726" cy="3609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xfrm>
            <a:off x="785813" y="357188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 pouco de História...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14438" y="1785938"/>
            <a:ext cx="626268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1984, </a:t>
            </a:r>
            <a:r>
              <a:rPr lang="en-US" sz="2400" dirty="0">
                <a:solidFill>
                  <a:schemeClr val="bg1"/>
                </a:solidFill>
              </a:rPr>
              <a:t>Robert Gaskins and Dennis Austin </a:t>
            </a:r>
          </a:p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desenvolveram</a:t>
            </a:r>
            <a:r>
              <a:rPr lang="en-US" sz="2400" dirty="0">
                <a:solidFill>
                  <a:schemeClr val="bg1"/>
                </a:solidFill>
              </a:rPr>
              <a:t> o Power Point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Apresentação do Office PowerPoint 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8575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http://slidesunlimited.com/powerpoint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357563"/>
            <a:ext cx="2100263" cy="202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Realidade Misturada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7158" y="2000240"/>
            <a:ext cx="8286808" cy="3571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ector reto 5"/>
          <p:cNvCxnSpPr/>
          <p:nvPr/>
        </p:nvCxnSpPr>
        <p:spPr>
          <a:xfrm rot="5400000">
            <a:off x="1499394" y="2499519"/>
            <a:ext cx="1000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6358731" y="2499519"/>
            <a:ext cx="1000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CaixaDeTexto 10"/>
          <p:cNvSpPr txBox="1">
            <a:spLocks noChangeArrowheads="1"/>
          </p:cNvSpPr>
          <p:nvPr/>
        </p:nvSpPr>
        <p:spPr bwMode="auto">
          <a:xfrm>
            <a:off x="357188" y="2500313"/>
            <a:ext cx="1585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Ambiente Real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249" name="CaixaDeTexto 11"/>
          <p:cNvSpPr txBox="1">
            <a:spLocks noChangeArrowheads="1"/>
          </p:cNvSpPr>
          <p:nvPr/>
        </p:nvSpPr>
        <p:spPr bwMode="auto">
          <a:xfrm>
            <a:off x="2071688" y="2500313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Realidade Aumentada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250" name="CaixaDeTexto 12"/>
          <p:cNvSpPr txBox="1">
            <a:spLocks noChangeArrowheads="1"/>
          </p:cNvSpPr>
          <p:nvPr/>
        </p:nvSpPr>
        <p:spPr bwMode="auto">
          <a:xfrm>
            <a:off x="4429125" y="2500313"/>
            <a:ext cx="2533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Virtualidade Aumentada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251" name="CaixaDeTexto 13"/>
          <p:cNvSpPr txBox="1">
            <a:spLocks noChangeArrowheads="1"/>
          </p:cNvSpPr>
          <p:nvPr/>
        </p:nvSpPr>
        <p:spPr bwMode="auto">
          <a:xfrm>
            <a:off x="6929438" y="2500313"/>
            <a:ext cx="1820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Ambiente Virtual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rot="5400000">
            <a:off x="3858419" y="2499519"/>
            <a:ext cx="1000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1" name="Grupo 19"/>
          <p:cNvGrpSpPr>
            <a:grpSpLocks/>
          </p:cNvGrpSpPr>
          <p:nvPr/>
        </p:nvGrpSpPr>
        <p:grpSpPr bwMode="auto">
          <a:xfrm>
            <a:off x="357188" y="3214688"/>
            <a:ext cx="8286750" cy="1357312"/>
            <a:chOff x="736936" y="3214686"/>
            <a:chExt cx="7406964" cy="1357322"/>
          </a:xfrm>
        </p:grpSpPr>
        <p:pic>
          <p:nvPicPr>
            <p:cNvPr id="22542" name="Imagem 15" descr="digitand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6936" y="3214686"/>
              <a:ext cx="1785950" cy="133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Imagem 16" descr="realidade-aumentad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3404" y="3214686"/>
              <a:ext cx="1928365" cy="13573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56" name="Imagem 17" descr="ambienteRV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38238" y="3214686"/>
              <a:ext cx="1905662" cy="13573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57" name="Imagem 18" descr="aquatic_augmented_reality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51770" y="3214686"/>
              <a:ext cx="1857416" cy="13573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2214578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é realidade Virtual;</a:t>
            </a:r>
          </a:p>
          <a:p>
            <a:pPr eaLnBrk="1" hangingPunct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 na educação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 bwMode="auto">
          <a:xfrm>
            <a:off x="500034" y="1428736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Realidade Virtual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é RV?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643063"/>
            <a:ext cx="5786438" cy="4286250"/>
          </a:xfrm>
        </p:spPr>
        <p:txBody>
          <a:bodyPr/>
          <a:lstStyle/>
          <a:p>
            <a:pPr marL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eaLnBrk="1" hangingPunct="1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</a:rPr>
              <a:t>Interface  avançada entre um usuário e um sistema computacional.</a:t>
            </a:r>
          </a:p>
          <a:p>
            <a:pPr marL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0" eaLnBrk="1" hangingPunct="1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</a:rPr>
              <a:t>Recriar ao máximo a sensação de realidade para um indivíduo.</a:t>
            </a:r>
          </a:p>
          <a:p>
            <a:pPr marL="0" eaLnBrk="1" hangingPunct="1">
              <a:spcBef>
                <a:spcPct val="0"/>
              </a:spcBef>
              <a:defRPr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0" eaLnBrk="1" hangingPunct="1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</a:rPr>
              <a:t>Dispositivos especiais como luvas e capacetes, dentre outros.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Imagem 3" descr="realidade-vir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8" y="1643063"/>
            <a:ext cx="2465387" cy="211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oculos-realidade-virtu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8" y="4143375"/>
            <a:ext cx="2452687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RV na educação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538294" y="2281230"/>
            <a:ext cx="19050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500694" y="2357430"/>
            <a:ext cx="19050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</a:t>
            </a: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3443288" y="2662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Oval 9"/>
          <p:cNvSpPr>
            <a:spLocks noChangeArrowheads="1"/>
          </p:cNvSpPr>
          <p:nvPr/>
        </p:nvSpPr>
        <p:spPr bwMode="auto">
          <a:xfrm>
            <a:off x="471494" y="3348030"/>
            <a:ext cx="15240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Explorar</a:t>
            </a:r>
          </a:p>
        </p:txBody>
      </p:sp>
      <p:sp>
        <p:nvSpPr>
          <p:cNvPr id="15367" name="Oval 11"/>
          <p:cNvSpPr>
            <a:spLocks noChangeArrowheads="1"/>
          </p:cNvSpPr>
          <p:nvPr/>
        </p:nvSpPr>
        <p:spPr bwMode="auto">
          <a:xfrm>
            <a:off x="1004894" y="4414830"/>
            <a:ext cx="15240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Descobrir</a:t>
            </a:r>
          </a:p>
        </p:txBody>
      </p:sp>
      <p:sp>
        <p:nvSpPr>
          <p:cNvPr id="15368" name="Oval 12"/>
          <p:cNvSpPr>
            <a:spLocks noChangeArrowheads="1"/>
          </p:cNvSpPr>
          <p:nvPr/>
        </p:nvSpPr>
        <p:spPr bwMode="auto">
          <a:xfrm>
            <a:off x="3214694" y="3348030"/>
            <a:ext cx="15240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</a:p>
        </p:txBody>
      </p:sp>
      <p:sp>
        <p:nvSpPr>
          <p:cNvPr id="15369" name="Oval 13"/>
          <p:cNvSpPr>
            <a:spLocks noChangeArrowheads="1"/>
          </p:cNvSpPr>
          <p:nvPr/>
        </p:nvSpPr>
        <p:spPr bwMode="auto">
          <a:xfrm>
            <a:off x="2833694" y="4338630"/>
            <a:ext cx="15240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</a:p>
        </p:txBody>
      </p:sp>
      <p:sp>
        <p:nvSpPr>
          <p:cNvPr id="15370" name="Oval 14"/>
          <p:cNvSpPr>
            <a:spLocks noChangeArrowheads="1"/>
          </p:cNvSpPr>
          <p:nvPr/>
        </p:nvSpPr>
        <p:spPr bwMode="auto">
          <a:xfrm>
            <a:off x="5043494" y="3348030"/>
            <a:ext cx="15240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Imersão</a:t>
            </a:r>
          </a:p>
        </p:txBody>
      </p:sp>
      <p:sp>
        <p:nvSpPr>
          <p:cNvPr id="15371" name="Oval 15"/>
          <p:cNvSpPr>
            <a:spLocks noChangeArrowheads="1"/>
          </p:cNvSpPr>
          <p:nvPr/>
        </p:nvSpPr>
        <p:spPr bwMode="auto">
          <a:xfrm>
            <a:off x="6034094" y="4338630"/>
            <a:ext cx="19050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Envolvimento</a:t>
            </a:r>
          </a:p>
        </p:txBody>
      </p:sp>
      <p:sp>
        <p:nvSpPr>
          <p:cNvPr id="15372" name="Oval 16"/>
          <p:cNvSpPr>
            <a:spLocks noChangeArrowheads="1"/>
          </p:cNvSpPr>
          <p:nvPr/>
        </p:nvSpPr>
        <p:spPr bwMode="auto">
          <a:xfrm>
            <a:off x="7329494" y="3348030"/>
            <a:ext cx="15240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</a:t>
            </a:r>
          </a:p>
        </p:txBody>
      </p:sp>
      <p:sp>
        <p:nvSpPr>
          <p:cNvPr id="14367" name="Line 18"/>
          <p:cNvSpPr>
            <a:spLocks noChangeShapeType="1"/>
          </p:cNvSpPr>
          <p:nvPr/>
        </p:nvSpPr>
        <p:spPr bwMode="auto">
          <a:xfrm flipH="1">
            <a:off x="1538288" y="296703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8" name="Line 19"/>
          <p:cNvSpPr>
            <a:spLocks noChangeShapeType="1"/>
          </p:cNvSpPr>
          <p:nvPr/>
        </p:nvSpPr>
        <p:spPr bwMode="auto">
          <a:xfrm flipH="1">
            <a:off x="2071688" y="2967038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9" name="Line 20"/>
          <p:cNvSpPr>
            <a:spLocks noChangeShapeType="1"/>
          </p:cNvSpPr>
          <p:nvPr/>
        </p:nvSpPr>
        <p:spPr bwMode="auto">
          <a:xfrm>
            <a:off x="2681288" y="3043238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0" name="Line 21"/>
          <p:cNvSpPr>
            <a:spLocks noChangeShapeType="1"/>
          </p:cNvSpPr>
          <p:nvPr/>
        </p:nvSpPr>
        <p:spPr bwMode="auto">
          <a:xfrm>
            <a:off x="3214688" y="29670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1" name="Line 22"/>
          <p:cNvSpPr>
            <a:spLocks noChangeShapeType="1"/>
          </p:cNvSpPr>
          <p:nvPr/>
        </p:nvSpPr>
        <p:spPr bwMode="auto">
          <a:xfrm flipH="1">
            <a:off x="6110288" y="3043238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2" name="Line 23"/>
          <p:cNvSpPr>
            <a:spLocks noChangeShapeType="1"/>
          </p:cNvSpPr>
          <p:nvPr/>
        </p:nvSpPr>
        <p:spPr bwMode="auto">
          <a:xfrm>
            <a:off x="7177088" y="304323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3" name="Line 24"/>
          <p:cNvSpPr>
            <a:spLocks noChangeShapeType="1"/>
          </p:cNvSpPr>
          <p:nvPr/>
        </p:nvSpPr>
        <p:spPr bwMode="auto">
          <a:xfrm>
            <a:off x="6719888" y="3043238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RV na educação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428750"/>
            <a:ext cx="5429250" cy="50006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Experiências com o conhecimento de forma interativa.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Interação é intuitiva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Provém maior motivação aos usuários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Permite que pessoas deficientes realizem tarefas que de outra forma não são possíveis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Possibilita a visualização de lugares inexistentes ou de difícil acesso.</a:t>
            </a:r>
          </a:p>
          <a:p>
            <a:pPr eaLnBrk="1" hangingPunct="1">
              <a:lnSpc>
                <a:spcPct val="120000"/>
              </a:lnSpc>
            </a:pPr>
            <a:endParaRPr lang="pt-BR" sz="240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400" smtClean="0">
              <a:solidFill>
                <a:schemeClr val="bg1"/>
              </a:solidFill>
            </a:endParaRPr>
          </a:p>
        </p:txBody>
      </p:sp>
      <p:pic>
        <p:nvPicPr>
          <p:cNvPr id="15364" name="Imagem 4" descr="Aspir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500313"/>
            <a:ext cx="2605088" cy="250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Deve-se utilizar RV quando...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043863" cy="31432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Uma simulação pode ser usada;</a:t>
            </a:r>
          </a:p>
          <a:p>
            <a:pPr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Um modelo de um ambiente irá ensinar ou treinar tão bem quanto com o equipamento real;</a:t>
            </a:r>
          </a:p>
          <a:p>
            <a:pPr eaLnBrk="1" hangingPunct="1">
              <a:lnSpc>
                <a:spcPct val="120000"/>
              </a:lnSpc>
            </a:pPr>
            <a:r>
              <a:rPr lang="pt-BR" sz="2400" smtClean="0">
                <a:solidFill>
                  <a:schemeClr val="bg1"/>
                </a:solidFill>
              </a:rPr>
              <a:t>O ensino ou treinamento usando algo real poderia ser inconveniente, perigoso ou impossível.</a:t>
            </a:r>
          </a:p>
          <a:p>
            <a:pPr eaLnBrk="1" hangingPunct="1">
              <a:lnSpc>
                <a:spcPct val="120000"/>
              </a:lnSpc>
            </a:pPr>
            <a:endParaRPr lang="pt-BR" smtClean="0">
              <a:solidFill>
                <a:schemeClr val="bg1"/>
              </a:solidFill>
            </a:endParaRPr>
          </a:p>
          <a:p>
            <a:pPr eaLnBrk="1" hangingPunct="1"/>
            <a:endParaRPr lang="pt-BR" smtClean="0">
              <a:solidFill>
                <a:schemeClr val="bg1"/>
              </a:solidFill>
            </a:endParaRPr>
          </a:p>
        </p:txBody>
      </p:sp>
      <p:pic>
        <p:nvPicPr>
          <p:cNvPr id="16388" name="Imagem 3" descr="simulador de avi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286250"/>
            <a:ext cx="3081337" cy="2312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Imagem 4" descr="simulador de guer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214813"/>
            <a:ext cx="3143250" cy="235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Deve-se utilizar RV quando...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85813" y="1857375"/>
            <a:ext cx="7620000" cy="928688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bg1"/>
                </a:solidFill>
              </a:rPr>
              <a:t>O aprendizado se tornar mais interessante.</a:t>
            </a:r>
          </a:p>
          <a:p>
            <a:pPr eaLnBrk="1" hangingPunct="1"/>
            <a:endParaRPr lang="pt-BR" smtClean="0">
              <a:solidFill>
                <a:schemeClr val="bg1"/>
              </a:solidFill>
            </a:endParaRPr>
          </a:p>
          <a:p>
            <a:pPr eaLnBrk="1" hangingPunct="1"/>
            <a:endParaRPr lang="pt-BR" smtClean="0">
              <a:solidFill>
                <a:schemeClr val="bg1"/>
              </a:solidFill>
            </a:endParaRPr>
          </a:p>
        </p:txBody>
      </p:sp>
      <p:pic>
        <p:nvPicPr>
          <p:cNvPr id="17412" name="Imagem 3" descr="aul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071813"/>
            <a:ext cx="4286250" cy="3376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3" name="Imagem 4" descr="dormindo_na_aula-300x2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357563"/>
            <a:ext cx="3714750" cy="278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Ambientes virtuais educacionais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357938" y="4286250"/>
            <a:ext cx="1724025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Usuário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714750" y="4286250"/>
            <a:ext cx="19050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Dispositivos </a:t>
            </a:r>
          </a:p>
          <a:p>
            <a:pPr algn="ctr"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E/S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571500" y="4286250"/>
            <a:ext cx="2500313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Simulação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4572000" y="3071813"/>
            <a:ext cx="46038" cy="1214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5143500" y="3071813"/>
            <a:ext cx="2000250" cy="1214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3071813" y="2071688"/>
            <a:ext cx="2819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</a:t>
            </a:r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 flipH="1">
            <a:off x="1857375" y="3071813"/>
            <a:ext cx="2000250" cy="1214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Não se deve utilizar RV quando...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sz="2800" smtClean="0">
                <a:solidFill>
                  <a:schemeClr val="bg1"/>
                </a:solidFill>
              </a:rPr>
              <a:t>RV deve ser usada com discernimento. </a:t>
            </a:r>
          </a:p>
          <a:p>
            <a:pPr eaLnBrk="1" hangingPunct="1">
              <a:lnSpc>
                <a:spcPct val="120000"/>
              </a:lnSpc>
            </a:pPr>
            <a:r>
              <a:rPr lang="pt-BR" sz="2800" smtClean="0">
                <a:solidFill>
                  <a:schemeClr val="bg1"/>
                </a:solidFill>
              </a:rPr>
              <a:t>Ambiente virtual puder ser fisicamente ou emocionalmente prejudicial;</a:t>
            </a:r>
          </a:p>
          <a:p>
            <a:pPr eaLnBrk="1" hangingPunct="1">
              <a:lnSpc>
                <a:spcPct val="120000"/>
              </a:lnSpc>
            </a:pPr>
            <a:r>
              <a:rPr lang="pt-BR" sz="2800" smtClean="0">
                <a:solidFill>
                  <a:schemeClr val="bg1"/>
                </a:solidFill>
              </a:rPr>
              <a:t>Custo benefício não compensar o ensino real. </a:t>
            </a:r>
          </a:p>
          <a:p>
            <a:pPr eaLnBrk="1" hangingPunct="1">
              <a:lnSpc>
                <a:spcPct val="120000"/>
              </a:lnSpc>
            </a:pPr>
            <a:endParaRPr lang="pt-BR" sz="2800" smtClean="0">
              <a:solidFill>
                <a:schemeClr val="bg1"/>
              </a:solidFill>
            </a:endParaRPr>
          </a:p>
        </p:txBody>
      </p:sp>
      <p:pic>
        <p:nvPicPr>
          <p:cNvPr id="19460" name="Imagem 3" descr="gta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357688"/>
            <a:ext cx="3786187" cy="211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 bwMode="auto">
          <a:xfrm>
            <a:off x="642938" y="285750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88" y="2500312"/>
            <a:ext cx="8501062" cy="285751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Antônio Carlos;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Bruno Florêncio;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Danilo Torres;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Rafael Barbosa;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Vinícius Cezar;</a:t>
            </a:r>
          </a:p>
          <a:p>
            <a:pPr algn="l" eaLnBrk="1" hangingPunct="1">
              <a:defRPr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endParaRPr lang="pt-BR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2214578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é realidade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aumentada;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educação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 bwMode="auto">
          <a:xfrm>
            <a:off x="500034" y="1428736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Realidade Aumentada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é RA?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5114925"/>
          </a:xfrm>
        </p:spPr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Realidade Aumentada é uma particularização de um conceito mais geral, denominado Realidade Misturada.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que suplementa o mundo real com objetos virtuais gerados por computador, parecendo coexistir no mesmo espaço e apresentando as seguintes propriedades:</a:t>
            </a:r>
          </a:p>
          <a:p>
            <a:pPr marL="742950" lvl="2" indent="-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 objetos reais e virtuais no ambiente real;</a:t>
            </a:r>
          </a:p>
          <a:p>
            <a:pPr marL="742950" lvl="2" indent="-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 interativamente em tempo real;</a:t>
            </a:r>
          </a:p>
          <a:p>
            <a:pPr marL="742950" lvl="2" indent="-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Alinha objetos reais e virtuais entre si;</a:t>
            </a:r>
          </a:p>
          <a:p>
            <a:pPr marL="742950" lvl="2" indent="-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Aplica-se a todos os sentidos, incluindo audição, tato e força e cheiro;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Sistemas de RA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Baseada em monitor 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Câmera : utilizada para capturar a imagem.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Sistema gráfico: gera as imagens virtuais que serão inseridas.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Misturador: Sobrepõe os objetos reais e virtuais.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Monitor: exibe as imagens geradas pelo misturador.</a:t>
            </a:r>
          </a:p>
          <a:p>
            <a:pPr lvl="1">
              <a:defRPr/>
            </a:pPr>
            <a:endParaRPr lang="pt-BR" i="1" dirty="0" smtClean="0"/>
          </a:p>
        </p:txBody>
      </p:sp>
      <p:pic>
        <p:nvPicPr>
          <p:cNvPr id="24580" name="Picture 2" descr="http://zumo.uol.com.br/wordpress/wp-content/uploads/2009/05/realidade_aument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714875"/>
            <a:ext cx="2478088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Sistemas de RA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Vídeo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Câmera: coordenadas de localização.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gráfico: gera as imagens virtuais.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Misturadora de vídeo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 HMD: projeta a imagem com </a:t>
            </a:r>
          </a:p>
          <a:p>
            <a:pPr lvl="1">
              <a:buFont typeface="Arial" charset="0"/>
              <a:buNone/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RA para o usuário.</a:t>
            </a:r>
          </a:p>
          <a:p>
            <a:pPr lvl="1">
              <a:defRPr/>
            </a:pPr>
            <a:endParaRPr lang="pt-BR" dirty="0" smtClean="0"/>
          </a:p>
        </p:txBody>
      </p:sp>
      <p:pic>
        <p:nvPicPr>
          <p:cNvPr id="25604" name="Picture 2" descr="http://g1.globo.com/Noticias/Tecnologia/foto/0,,19806154-EX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643313"/>
            <a:ext cx="2017712" cy="266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Sistemas de RA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Lente HMD: dá a posição a qual a cabeça do usuário se encontra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gráfico: recebe essa posição e gera imagens virtuais.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Monitores adjacentes: lançam essa imagem na lente HDM.</a:t>
            </a:r>
          </a:p>
        </p:txBody>
      </p:sp>
      <p:pic>
        <p:nvPicPr>
          <p:cNvPr id="26628" name="Picture 2" descr="http://www.realidadeaumentada.com.br/images/sistema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786313"/>
            <a:ext cx="4214813" cy="163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3714750"/>
          </a:xfrm>
        </p:spPr>
        <p:txBody>
          <a:bodyPr/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Materiais didáticos:</a:t>
            </a:r>
          </a:p>
          <a:p>
            <a:pPr lvl="1">
              <a:buFont typeface="Arial" charset="0"/>
              <a:buNone/>
              <a:defRPr/>
            </a:pPr>
            <a:r>
              <a:rPr lang="pt-B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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Conteúdo.</a:t>
            </a:r>
          </a:p>
          <a:p>
            <a:pPr lvl="1">
              <a:buClr>
                <a:srgbClr val="FF0000"/>
              </a:buClr>
              <a:buFont typeface="Arial" charset="0"/>
              <a:buNone/>
              <a:defRPr/>
            </a:pP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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Visualização de 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ituações práticas.</a:t>
            </a:r>
          </a:p>
          <a:p>
            <a:pPr lvl="1">
              <a:buFont typeface="Arial" charset="0"/>
              <a:buChar char="û"/>
              <a:defRPr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Uso de livros interativos com </a:t>
            </a:r>
          </a:p>
          <a:p>
            <a:pPr>
              <a:buFont typeface="Arial" charset="0"/>
              <a:buNone/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realidade aumentada.</a:t>
            </a:r>
          </a:p>
          <a:p>
            <a:pPr>
              <a:defRPr/>
            </a:pPr>
            <a:endParaRPr lang="pt-B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214688"/>
            <a:ext cx="2428875" cy="329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2" name="Título 5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 na educação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 na educação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permite o enriquecimento do ambiente real com objetos virtuais de forma interativa;</a:t>
            </a:r>
          </a:p>
          <a:p>
            <a:pPr>
              <a:defRPr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Imagens em diversos ângulos de visualização;</a:t>
            </a:r>
          </a:p>
          <a:p>
            <a:pPr>
              <a:defRPr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 bastante intuitiva;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286250"/>
            <a:ext cx="2779712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na educação</a:t>
            </a:r>
            <a:endParaRPr lang="pt-BR" dirty="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758662" y="2286000"/>
            <a:ext cx="1737230" cy="7645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372100" y="2370953"/>
            <a:ext cx="1737230" cy="7645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495675" y="2711450"/>
            <a:ext cx="1876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785813" y="3475338"/>
            <a:ext cx="1389784" cy="7645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Explorar</a:t>
            </a:r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1272237" y="4664676"/>
            <a:ext cx="1389784" cy="7645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Descobrir</a:t>
            </a:r>
          </a:p>
        </p:txBody>
      </p:sp>
      <p:sp>
        <p:nvSpPr>
          <p:cNvPr id="19465" name="Oval 12"/>
          <p:cNvSpPr>
            <a:spLocks noChangeArrowheads="1"/>
          </p:cNvSpPr>
          <p:nvPr/>
        </p:nvSpPr>
        <p:spPr bwMode="auto">
          <a:xfrm>
            <a:off x="3287424" y="3475338"/>
            <a:ext cx="1389784" cy="7645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</a:p>
        </p:txBody>
      </p:sp>
      <p:sp>
        <p:nvSpPr>
          <p:cNvPr id="19466" name="Oval 13"/>
          <p:cNvSpPr>
            <a:spLocks noChangeArrowheads="1"/>
          </p:cNvSpPr>
          <p:nvPr/>
        </p:nvSpPr>
        <p:spPr bwMode="auto">
          <a:xfrm>
            <a:off x="2939978" y="4579723"/>
            <a:ext cx="1389784" cy="7645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</a:p>
        </p:txBody>
      </p:sp>
      <p:sp>
        <p:nvSpPr>
          <p:cNvPr id="19467" name="Oval 14"/>
          <p:cNvSpPr>
            <a:spLocks noChangeArrowheads="1"/>
          </p:cNvSpPr>
          <p:nvPr/>
        </p:nvSpPr>
        <p:spPr bwMode="auto">
          <a:xfrm>
            <a:off x="4955165" y="3475338"/>
            <a:ext cx="1389784" cy="7645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Imersão</a:t>
            </a:r>
          </a:p>
        </p:txBody>
      </p:sp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5858525" y="4579723"/>
            <a:ext cx="1737230" cy="7645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Envolvimento</a:t>
            </a:r>
          </a:p>
        </p:txBody>
      </p:sp>
      <p:sp>
        <p:nvSpPr>
          <p:cNvPr id="19469" name="Oval 16"/>
          <p:cNvSpPr>
            <a:spLocks noChangeArrowheads="1"/>
          </p:cNvSpPr>
          <p:nvPr/>
        </p:nvSpPr>
        <p:spPr bwMode="auto">
          <a:xfrm>
            <a:off x="7039841" y="3475338"/>
            <a:ext cx="1389784" cy="7645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</a:t>
            </a:r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 flipH="1">
            <a:off x="1758950" y="3051175"/>
            <a:ext cx="277813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 flipH="1">
            <a:off x="2244725" y="3051175"/>
            <a:ext cx="6985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>
            <a:off x="2800350" y="3135313"/>
            <a:ext cx="347663" cy="152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>
            <a:off x="3287713" y="3051175"/>
            <a:ext cx="277812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 flipH="1">
            <a:off x="5927725" y="3135313"/>
            <a:ext cx="6985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>
            <a:off x="6900863" y="3135313"/>
            <a:ext cx="417512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>
            <a:off x="6483350" y="3135313"/>
            <a:ext cx="209550" cy="144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 na educação</a:t>
            </a: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 maior motivação nos alunos;</a:t>
            </a:r>
          </a:p>
          <a:p>
            <a:pPr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que o aprendiz interaja com o conteúdo em questão;</a:t>
            </a:r>
          </a:p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experimentos virtuais, na falta de recursos, ou para fins de educação virtual interativa;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 na educação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3571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Possibilita a visualização de lugares/objetos de difícil acesso;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mais portáteis, não ocupam espaço e não são frágeis como os modelos físicos;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Utilização em jogos educativos;</a:t>
            </a:r>
          </a:p>
          <a:p>
            <a:pPr>
              <a:buFont typeface="Arial" charset="0"/>
              <a:buNone/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786313"/>
            <a:ext cx="4616450" cy="1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49" name="CaixaDeTexto 4"/>
          <p:cNvSpPr txBox="1">
            <a:spLocks noChangeArrowheads="1"/>
          </p:cNvSpPr>
          <p:nvPr/>
        </p:nvSpPr>
        <p:spPr bwMode="auto">
          <a:xfrm>
            <a:off x="3714750" y="6000750"/>
            <a:ext cx="464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Quebra-cabeça educacional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762500"/>
            <a:ext cx="1549400" cy="157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51" name="CaixaDeTexto 6"/>
          <p:cNvSpPr txBox="1">
            <a:spLocks noChangeArrowheads="1"/>
          </p:cNvSpPr>
          <p:nvPr/>
        </p:nvSpPr>
        <p:spPr bwMode="auto">
          <a:xfrm>
            <a:off x="857250" y="6334125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 histórias infantis </a:t>
            </a:r>
          </a:p>
          <a:p>
            <a:pPr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(cubo de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Zhou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 bwMode="auto">
          <a:xfrm>
            <a:off x="642938" y="285750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Roteiro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88" y="2500313"/>
            <a:ext cx="8501062" cy="2571750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realidade Virtual;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 na educação;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realidade aumentada;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na educação;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Tendências Futuras;</a:t>
            </a:r>
          </a:p>
          <a:p>
            <a:pPr algn="l" eaLnBrk="1" hangingPunct="1">
              <a:defRPr/>
            </a:pPr>
            <a:endParaRPr lang="pt-BR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Deve-se utilizar RA quando...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a impossibilidade de realização de experimentos práticos;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 de simulação de situações no cenário real;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 caros ou de difícil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acesso;</a:t>
            </a:r>
          </a:p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41988" name="Picture 5" descr="http://www.dipnip.com/wp-content/uploads/2009/06/augmented-reality-shu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000500"/>
            <a:ext cx="3290887" cy="256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Deve-se utilizar RA quando...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manipulação de algo real poderia ser inconveniente, perigoso ou impossível;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visualização da informação é necessária e a sua manipulação virtual pode ser mais viável;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Desejo de tornar o aprendizado mais interessante;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Enriquecimento de livros didáticos (conteúdo) com materiais práticos e interativos;</a:t>
            </a:r>
          </a:p>
          <a:p>
            <a:pPr eaLnBrk="1" hangingPunct="1">
              <a:lnSpc>
                <a:spcPct val="120000"/>
              </a:lnSpc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Exemplos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Multimídia na educação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a distância</a:t>
            </a: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4" name="telecurso200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2571744"/>
            <a:ext cx="4953008" cy="3714756"/>
          </a:xfrm>
          <a:prstGeom prst="rect">
            <a:avLst/>
          </a:prstGeom>
        </p:spPr>
      </p:pic>
      <p:pic>
        <p:nvPicPr>
          <p:cNvPr id="5" name="Imagem 4" descr="Telecurso20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14422"/>
            <a:ext cx="2262182" cy="13007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Exemplos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 na educação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Simulação de ambientes</a:t>
            </a: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6" name="SP 191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1670" y="2571744"/>
            <a:ext cx="5095884" cy="38219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Exemplos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na educação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Livros interativos</a:t>
            </a: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5" name="Augmented reality_ Educ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7422" y="2571744"/>
            <a:ext cx="4572000" cy="3429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12589" y="6098233"/>
            <a:ext cx="4188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hlinkClick r:id="rId5"/>
              </a:rPr>
              <a:t>http://www.estadao.com.br/e/eiffel</a:t>
            </a:r>
            <a:endParaRPr lang="pt-BR" sz="2000" dirty="0" smtClean="0"/>
          </a:p>
          <a:p>
            <a:endParaRPr lang="pt-B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 bwMode="auto">
          <a:xfrm>
            <a:off x="428625" y="257175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no futuro?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Futuro da multimídia na Educação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Complexa</a:t>
            </a:r>
          </a:p>
          <a:p>
            <a:pPr marL="342900" lvl="1" indent="-342900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 da sala de aula (espaços virtuais)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Instantaneidade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Personalização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Interatividade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Mobilidade</a:t>
            </a:r>
          </a:p>
        </p:txBody>
      </p:sp>
      <p:pic>
        <p:nvPicPr>
          <p:cNvPr id="35844" name="Picture 4" descr="http://1.bp.blogspot.com/_q7aUERUIlNE/SDQ80Ae2PsI/AAAAAAAAAK4/_Q98b-HeWns/s400/xo-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14688"/>
            <a:ext cx="3810000" cy="269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Futuro da multimídia na Educação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Palmtops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de Mídias</a:t>
            </a:r>
          </a:p>
          <a:p>
            <a:pPr marL="342900" lvl="1" indent="-342900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Gravador de vídeo e voz</a:t>
            </a:r>
          </a:p>
          <a:p>
            <a:pPr marL="342900" lvl="1" indent="-342900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Câmera</a:t>
            </a:r>
          </a:p>
          <a:p>
            <a:pPr marL="342900" lvl="1" indent="-342900"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(wireless)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edutainment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(educação e entretenimento)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Futuro da multimídia na Educação</a:t>
            </a:r>
          </a:p>
        </p:txBody>
      </p:sp>
      <p:pic>
        <p:nvPicPr>
          <p:cNvPr id="38915" name="Picture 2" descr="C:\shared\multimidia\touch-table-top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1428750"/>
            <a:ext cx="3708400" cy="45259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916" name="Retângulo 4"/>
          <p:cNvSpPr>
            <a:spLocks noChangeArrowheads="1"/>
          </p:cNvSpPr>
          <p:nvPr/>
        </p:nvSpPr>
        <p:spPr bwMode="auto">
          <a:xfrm>
            <a:off x="2898775" y="6027738"/>
            <a:ext cx="3316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4800" b="1" dirty="0" err="1">
                <a:solidFill>
                  <a:schemeClr val="bg1"/>
                </a:solidFill>
                <a:latin typeface="+mn-lt"/>
              </a:rPr>
              <a:t>Touch</a:t>
            </a:r>
            <a:r>
              <a:rPr lang="pt-BR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4800" b="1" dirty="0" err="1">
                <a:solidFill>
                  <a:schemeClr val="bg1"/>
                </a:solidFill>
                <a:latin typeface="+mn-lt"/>
              </a:rPr>
              <a:t>Table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Futuro da multimídia na Educação</a:t>
            </a:r>
          </a:p>
        </p:txBody>
      </p:sp>
      <p:pic>
        <p:nvPicPr>
          <p:cNvPr id="37891" name="Picture 2" descr="C:\shared\multimidia\Edutainment200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1428750"/>
            <a:ext cx="5286375" cy="41783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892" name="Retângulo 4"/>
          <p:cNvSpPr>
            <a:spLocks noChangeArrowheads="1"/>
          </p:cNvSpPr>
          <p:nvPr/>
        </p:nvSpPr>
        <p:spPr bwMode="auto">
          <a:xfrm>
            <a:off x="2071688" y="5643563"/>
            <a:ext cx="7072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3D Virtual </a:t>
            </a:r>
            <a:r>
              <a:rPr lang="pt-BR" sz="3200" b="1" dirty="0" err="1">
                <a:solidFill>
                  <a:schemeClr val="bg1"/>
                </a:solidFill>
                <a:latin typeface="+mn-lt"/>
              </a:rPr>
              <a:t>Learning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+mn-lt"/>
              </a:rPr>
              <a:t>Environment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ítulo 1"/>
          <p:cNvSpPr>
            <a:spLocks noGrp="1"/>
          </p:cNvSpPr>
          <p:nvPr>
            <p:ph type="ctrTitle"/>
          </p:nvPr>
        </p:nvSpPr>
        <p:spPr bwMode="auto">
          <a:xfrm>
            <a:off x="857250" y="357188"/>
            <a:ext cx="7772400" cy="1000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Multimídia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071688"/>
            <a:ext cx="1643063" cy="192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143125"/>
            <a:ext cx="185737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5"/>
          <a:srcRect r="12926"/>
          <a:stretch>
            <a:fillRect/>
          </a:stretch>
        </p:blipFill>
        <p:spPr bwMode="auto">
          <a:xfrm>
            <a:off x="2357438" y="4643438"/>
            <a:ext cx="1785937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6"/>
          <a:srcRect r="11539" b="12436"/>
          <a:stretch>
            <a:fillRect/>
          </a:stretch>
        </p:blipFill>
        <p:spPr bwMode="auto">
          <a:xfrm>
            <a:off x="5072063" y="4643438"/>
            <a:ext cx="1643062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Mais 4"/>
          <p:cNvSpPr/>
          <p:nvPr/>
        </p:nvSpPr>
        <p:spPr>
          <a:xfrm>
            <a:off x="4286250" y="4143375"/>
            <a:ext cx="500063" cy="500063"/>
          </a:xfrm>
          <a:prstGeom prst="mathPl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 bwMode="auto">
          <a:xfrm>
            <a:off x="571472" y="2643182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Dúvidas?</a:t>
            </a:r>
            <a:endParaRPr lang="pt-BR" sz="7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 bwMode="auto">
          <a:xfrm>
            <a:off x="571472" y="2643182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Obrigado!</a:t>
            </a:r>
            <a:endParaRPr lang="pt-BR" sz="7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Referências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57188" y="1643063"/>
            <a:ext cx="8786812" cy="45259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www.cin.ufpe.br/~grvm/apresentacoes/2002.../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rv_educacao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http://www.realidadeaumentada.com.br/artigos/16457.pdf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http://www2.fc.unesp.br/wrva/artigos/50460.pdf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 bwMode="auto">
          <a:xfrm>
            <a:off x="642938" y="142875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Cenário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00188"/>
            <a:ext cx="3929063" cy="25717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Tecnológica: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computadores;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software;</a:t>
            </a:r>
          </a:p>
          <a:p>
            <a:pPr algn="l" eaLnBrk="1" hangingPunct="1">
              <a:defRPr/>
            </a:pPr>
            <a:endParaRPr lang="pt-BR" sz="2800" dirty="0" smtClean="0"/>
          </a:p>
          <a:p>
            <a:pPr algn="l" eaLnBrk="1" hangingPunct="1">
              <a:defRPr/>
            </a:pPr>
            <a:endParaRPr lang="pt-BR" sz="2800" dirty="0" smtClean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214938" y="1500188"/>
            <a:ext cx="3714750" cy="25717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Interface multimídia: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    usabilidade;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    interação;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7" descr="http://portalmie.com/net/wp-content/uploads/2009/02/computador.jpg"/>
          <p:cNvPicPr>
            <a:picLocks noChangeAspect="1" noChangeArrowheads="1"/>
          </p:cNvPicPr>
          <p:nvPr/>
        </p:nvPicPr>
        <p:blipFill>
          <a:blip r:embed="rId3"/>
          <a:srcRect b="9677"/>
          <a:stretch>
            <a:fillRect/>
          </a:stretch>
        </p:blipFill>
        <p:spPr bwMode="auto">
          <a:xfrm>
            <a:off x="285750" y="4000500"/>
            <a:ext cx="2214563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9" descr="http://deskmodxp2008.files.wordpress.com/2008/08/windows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786313"/>
            <a:ext cx="2232025" cy="178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1" descr="http://beijotchau.files.wordpress.com/2007/06/mac2_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071938"/>
            <a:ext cx="2428875" cy="198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3929063" y="2214563"/>
            <a:ext cx="1285875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xfrm>
            <a:off x="785813" y="357188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Uso da multimídia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50" y="2071688"/>
            <a:ext cx="7500938" cy="3929062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Treinamento;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Demonstrações;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Catálogos;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 Militares;</a:t>
            </a:r>
          </a:p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Educação;</a:t>
            </a:r>
          </a:p>
          <a:p>
            <a:pPr algn="l" eaLnBrk="1" hangingPunct="1">
              <a:defRPr/>
            </a:pPr>
            <a:endParaRPr lang="pt-BR" sz="2800" dirty="0" smtClean="0"/>
          </a:p>
          <a:p>
            <a:pPr algn="l" eaLnBrk="1" hangingPunct="1">
              <a:defRPr/>
            </a:pPr>
            <a:endParaRPr lang="pt-BR" sz="2800" dirty="0" smtClean="0"/>
          </a:p>
        </p:txBody>
      </p:sp>
      <p:pic>
        <p:nvPicPr>
          <p:cNvPr id="4" name="Picture 5" descr="http://www.baesurisal.com/images/CATAL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928813"/>
            <a:ext cx="1457325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9" descr="http://m.mygames.pt/g4/images/previews/shot_327_1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38" y="1928813"/>
            <a:ext cx="2833687" cy="2125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Músculos solicitados: antebraços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9563" y="4071938"/>
            <a:ext cx="1595437" cy="168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1" descr="http://www.brazadv.com/images/topografi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2000250"/>
            <a:ext cx="1357313" cy="1928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/>
          <a:srcRect r="15024"/>
          <a:stretch>
            <a:fillRect/>
          </a:stretch>
        </p:blipFill>
        <p:spPr bwMode="auto">
          <a:xfrm>
            <a:off x="5786438" y="4014788"/>
            <a:ext cx="3286125" cy="191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0" descr="Radiosurgical planning comput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4357688"/>
            <a:ext cx="14287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 bwMode="auto">
          <a:xfrm>
            <a:off x="785813" y="357188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Multimídia na Educação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571500" y="2643188"/>
            <a:ext cx="2571750" cy="235743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Tutoriais;</a:t>
            </a:r>
          </a:p>
          <a:p>
            <a:pPr algn="l"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Demonstração;</a:t>
            </a:r>
          </a:p>
          <a:p>
            <a:pPr algn="l"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Jogos;</a:t>
            </a:r>
          </a:p>
          <a:p>
            <a:pPr algn="l"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Simulações;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5286375" y="2500313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Opções de navegação;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Interabilidade;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Flexiblidade;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Adaptação ao nível de usuário;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Left-Right Arrow 4"/>
          <p:cNvSpPr/>
          <p:nvPr/>
        </p:nvSpPr>
        <p:spPr>
          <a:xfrm>
            <a:off x="3214688" y="3429000"/>
            <a:ext cx="1785937" cy="642938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 bwMode="auto">
          <a:xfrm>
            <a:off x="785813" y="357188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 pouco de História...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50" y="2071688"/>
            <a:ext cx="7500938" cy="135731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</a:rPr>
              <a:t>Em 1657 </a:t>
            </a:r>
            <a:r>
              <a:rPr lang="pt-BR" sz="2800" dirty="0" err="1" smtClean="0">
                <a:solidFill>
                  <a:schemeClr val="bg1"/>
                </a:solidFill>
              </a:rPr>
              <a:t>Comenius</a:t>
            </a:r>
            <a:r>
              <a:rPr lang="pt-BR" sz="2800" dirty="0" smtClean="0">
                <a:solidFill>
                  <a:schemeClr val="bg1"/>
                </a:solidFill>
              </a:rPr>
              <a:t> produziu o primeiro livro ilustrado.</a:t>
            </a:r>
          </a:p>
          <a:p>
            <a:pPr algn="l" eaLnBrk="1" hangingPunct="1">
              <a:defRPr/>
            </a:pPr>
            <a:endParaRPr lang="pt-BR" sz="2800" dirty="0" smtClean="0"/>
          </a:p>
          <a:p>
            <a:pPr algn="l" eaLnBrk="1" hangingPunct="1">
              <a:defRPr/>
            </a:pPr>
            <a:endParaRPr lang="pt-BR" sz="2800" dirty="0" smtClean="0"/>
          </a:p>
        </p:txBody>
      </p:sp>
      <p:pic>
        <p:nvPicPr>
          <p:cNvPr id="9220" name="Picture 2" descr="http://www.fmed.uniba.sk/uploads/pics/comeni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1571625"/>
            <a:ext cx="1562100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4" descr="http://pauillac.inria.fr/~codognet/images/comenius-cor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143250"/>
            <a:ext cx="2000250" cy="338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2" name="Picture 6" descr="http://pauillac.inria.fr/~codognet/images/comenius-pr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143250"/>
            <a:ext cx="2000250" cy="334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3" name="Retângulo 6"/>
          <p:cNvSpPr>
            <a:spLocks noChangeArrowheads="1"/>
          </p:cNvSpPr>
          <p:nvPr/>
        </p:nvSpPr>
        <p:spPr bwMode="auto">
          <a:xfrm>
            <a:off x="5429250" y="5857875"/>
            <a:ext cx="335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>
                <a:solidFill>
                  <a:schemeClr val="bg1"/>
                </a:solidFill>
              </a:rPr>
              <a:t>Comenius, Orbis sensualium pictus quadrilinguis </a:t>
            </a:r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xfrm>
            <a:off x="785813" y="357188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 pouco de História...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57250" y="1571625"/>
            <a:ext cx="6042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Surgia em 1960 o primeiro retroprojetor</a:t>
            </a:r>
          </a:p>
        </p:txBody>
      </p:sp>
      <p:pic>
        <p:nvPicPr>
          <p:cNvPr id="12" name="Picture 2" descr="http://img.mercadolivre.com.br/jm/img?s=MLB&amp;f=104019227_4123.jpg&amp;v=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786063"/>
            <a:ext cx="3071813" cy="3071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1098</Words>
  <Application>Microsoft Office PowerPoint</Application>
  <PresentationFormat>On-screen Show (4:3)</PresentationFormat>
  <Paragraphs>254</Paragraphs>
  <Slides>42</Slides>
  <Notes>33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Tema do Office</vt:lpstr>
      <vt:lpstr>Multimídia  para fins Educativos</vt:lpstr>
      <vt:lpstr>Equipe</vt:lpstr>
      <vt:lpstr>Roteiro</vt:lpstr>
      <vt:lpstr>Multimídia</vt:lpstr>
      <vt:lpstr>Cenário</vt:lpstr>
      <vt:lpstr>Uso da multimídia</vt:lpstr>
      <vt:lpstr>Multimídia na Educação</vt:lpstr>
      <vt:lpstr>Um pouco de História...</vt:lpstr>
      <vt:lpstr>Um pouco de História...</vt:lpstr>
      <vt:lpstr>Um pouco de História...</vt:lpstr>
      <vt:lpstr>Realidade Misturada</vt:lpstr>
      <vt:lpstr>Realidade Virtual</vt:lpstr>
      <vt:lpstr>O que é RV?</vt:lpstr>
      <vt:lpstr>RV na educação</vt:lpstr>
      <vt:lpstr>RV na educação</vt:lpstr>
      <vt:lpstr>Deve-se utilizar RV quando...</vt:lpstr>
      <vt:lpstr>Deve-se utilizar RV quando...</vt:lpstr>
      <vt:lpstr>Ambientes virtuais educacionais</vt:lpstr>
      <vt:lpstr>Não se deve utilizar RV quando...</vt:lpstr>
      <vt:lpstr>Realidade Aumentada</vt:lpstr>
      <vt:lpstr>O que é RA?</vt:lpstr>
      <vt:lpstr>Sistemas de RA</vt:lpstr>
      <vt:lpstr>Sistemas de RA</vt:lpstr>
      <vt:lpstr>Sistemas de RA</vt:lpstr>
      <vt:lpstr>RA na educação</vt:lpstr>
      <vt:lpstr>RA na educação</vt:lpstr>
      <vt:lpstr>RA na educação</vt:lpstr>
      <vt:lpstr>RA na educação</vt:lpstr>
      <vt:lpstr>RA na educação</vt:lpstr>
      <vt:lpstr>Deve-se utilizar RA quando...</vt:lpstr>
      <vt:lpstr>Deve-se utilizar RA quando...</vt:lpstr>
      <vt:lpstr>Exemplos</vt:lpstr>
      <vt:lpstr>Exemplos</vt:lpstr>
      <vt:lpstr>Exemplos</vt:lpstr>
      <vt:lpstr>E no futuro?</vt:lpstr>
      <vt:lpstr>Futuro da multimídia na Educação</vt:lpstr>
      <vt:lpstr>Futuro da multimídia na Educação</vt:lpstr>
      <vt:lpstr>Futuro da multimídia na Educação</vt:lpstr>
      <vt:lpstr>Futuro da multimídia na Educação</vt:lpstr>
      <vt:lpstr>Dúvidas?</vt:lpstr>
      <vt:lpstr>Obrigado!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dos paradigmas de jogos educativos</dc:title>
  <dc:creator>Ricardo Rangel</dc:creator>
  <cp:lastModifiedBy>vinicius</cp:lastModifiedBy>
  <cp:revision>102</cp:revision>
  <dcterms:created xsi:type="dcterms:W3CDTF">2009-10-11T19:48:53Z</dcterms:created>
  <dcterms:modified xsi:type="dcterms:W3CDTF">2009-10-14T11:03:08Z</dcterms:modified>
</cp:coreProperties>
</file>