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4"/>
  </p:notesMasterIdLst>
  <p:sldIdLst>
    <p:sldId id="286" r:id="rId2"/>
    <p:sldId id="287" r:id="rId3"/>
    <p:sldId id="288" r:id="rId4"/>
    <p:sldId id="289" r:id="rId5"/>
    <p:sldId id="290" r:id="rId6"/>
    <p:sldId id="291" r:id="rId7"/>
    <p:sldId id="293" r:id="rId8"/>
    <p:sldId id="261" r:id="rId9"/>
    <p:sldId id="262" r:id="rId10"/>
    <p:sldId id="258" r:id="rId11"/>
    <p:sldId id="263" r:id="rId12"/>
    <p:sldId id="264" r:id="rId13"/>
    <p:sldId id="259" r:id="rId14"/>
    <p:sldId id="265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2" r:id="rId26"/>
    <p:sldId id="281" r:id="rId27"/>
    <p:sldId id="279" r:id="rId28"/>
    <p:sldId id="267" r:id="rId29"/>
    <p:sldId id="268" r:id="rId30"/>
    <p:sldId id="294" r:id="rId31"/>
    <p:sldId id="284" r:id="rId32"/>
    <p:sldId id="285" r:id="rId3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89" autoAdjust="0"/>
    <p:restoredTop sz="94660" autoAdjust="0"/>
  </p:normalViewPr>
  <p:slideViewPr>
    <p:cSldViewPr>
      <p:cViewPr varScale="1">
        <p:scale>
          <a:sx n="75" d="100"/>
          <a:sy n="75" d="100"/>
        </p:scale>
        <p:origin x="-3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2F622C3-85DC-42CA-A7AB-87B9EE06BAB7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E9A7FDB-1535-4560-AFEB-74FA4F017688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pt-BR" smtClean="0"/>
              <a:t>http://prefuse.org/gallery/</a:t>
            </a:r>
          </a:p>
        </p:txBody>
      </p:sp>
      <p:sp>
        <p:nvSpPr>
          <p:cNvPr id="1741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E40FA2-AF7B-4BA9-B7B0-98E02B45ACEC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lipse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BCB47A-07BA-422B-AA3B-F0F894288685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7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0AA51-9957-400A-B79E-92E47F9E425F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AAE05-92A3-483D-A368-24594F1C72E1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DEE2-5C3B-461C-8AE9-7BCF2EF6AC4F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6DB7D-E04B-4C69-9063-52D39DB4A8E7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D443C-8DA8-4637-AA82-525222D464B4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4BA3D-75BF-458A-9061-520981F8125B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9946E-AA86-4F2F-848F-9A34F29D87D8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58F4F-A32F-4FDD-9404-52874F6D38FF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5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28E2C-9228-4E77-8C51-9D7D718DAEA3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tângulo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lipse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782751-4684-46FD-A555-CE6AF13DA2A9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D39A0C-0679-4D30-9AAB-78CEE5495B3B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B79E4-D86A-4319-9335-D2FF97BD8909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A8D7-02FB-4B8A-895C-A077E9CF397C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5E41E9-61D5-4451-A44C-7B4919F824B5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861CAD-9532-4422-BB71-E482FFDD3B16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8858F-BC6A-478A-A640-09E271088871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4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3474-EBD0-40F2-BFD9-7811AC2DACF8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tângulo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90FBF4-3559-4C80-A48F-1EDE213D8E83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3CD085-5067-4A52-8430-5F18E894B794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515D00-9276-43C3-B89A-0F42F106AB96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D0276B-B584-42FB-9177-8217E83C4D7D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Fluxograma: Processo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luxograma: Processo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4024E3-4746-43C8-9C11-4954F2E9EB47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203356-938A-475F-870F-AEFA026C03FD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7F7DDCB-6610-457C-B009-813E10F2AC8A}" type="datetimeFigureOut">
              <a:rPr lang="pt-BR"/>
              <a:pPr>
                <a:defRPr/>
              </a:pPr>
              <a:t>26/04/2009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F1D9649-8180-41F2-85E3-450A5481D250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  <p:sp>
        <p:nvSpPr>
          <p:cNvPr id="15" name="Retâ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9" r:id="rId2"/>
    <p:sldLayoutId id="2147483782" r:id="rId3"/>
    <p:sldLayoutId id="2147483778" r:id="rId4"/>
    <p:sldLayoutId id="2147483783" r:id="rId5"/>
    <p:sldLayoutId id="2147483777" r:id="rId6"/>
    <p:sldLayoutId id="2147483784" r:id="rId7"/>
    <p:sldLayoutId id="2147483785" r:id="rId8"/>
    <p:sldLayoutId id="2147483786" r:id="rId9"/>
    <p:sldLayoutId id="2147483776" r:id="rId10"/>
    <p:sldLayoutId id="2147483775" r:id="rId11"/>
    <p:sldLayoutId id="214748378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fuse.org/galler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hyperlink" Target="http://www.cs.washington.edu/homes/landay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jheer.org/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2.parc.com/istl/groups/uir/people/stuart/stuart.htm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prefuse.org/doc/manual/" TargetMode="External"/><Relationship Id="rId7" Type="http://schemas.openxmlformats.org/officeDocument/2006/relationships/hyperlink" Target="http://craigmackay.blogspot.com/2007/10/creating-groovy-builder-for-graphs.html" TargetMode="External"/><Relationship Id="rId2" Type="http://schemas.openxmlformats.org/officeDocument/2006/relationships/hyperlink" Target="http://www.infovis-wiki.net/index.php/Prefuse#Details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vitorpamplona.com/wiki/Prefuse:%20Visualiza%C3%A7%C3%A3o%20de%20Grafos%20em%20Java" TargetMode="External"/><Relationship Id="rId5" Type="http://schemas.openxmlformats.org/officeDocument/2006/relationships/hyperlink" Target="http://www.inf.ufrgs.br/~rsilveira/TutorialPrefuse.html" TargetMode="External"/><Relationship Id="rId4" Type="http://schemas.openxmlformats.org/officeDocument/2006/relationships/hyperlink" Target="http://en.wikipedia.org/wiki/Prefus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prefuse_2009_PEGAR_PASTA_COMPLETA/vizster.wmv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 idx="4294967295"/>
          </p:nvPr>
        </p:nvSpPr>
        <p:spPr>
          <a:xfrm>
            <a:off x="1431925" y="360363"/>
            <a:ext cx="7407275" cy="1471612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PREFUSE</a:t>
            </a:r>
          </a:p>
        </p:txBody>
      </p:sp>
      <p:sp>
        <p:nvSpPr>
          <p:cNvPr id="48131" name="CaixaDeTexto 3"/>
          <p:cNvSpPr txBox="1">
            <a:spLocks noChangeArrowheads="1"/>
          </p:cNvSpPr>
          <p:nvPr/>
        </p:nvSpPr>
        <p:spPr bwMode="auto">
          <a:xfrm>
            <a:off x="1285875" y="4643438"/>
            <a:ext cx="678656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  Grupo: 	Danilo Queiroz (dnq)</a:t>
            </a:r>
          </a:p>
          <a:p>
            <a:r>
              <a:rPr lang="pt-BR"/>
              <a:t>	Douglas Queiroz (dnq2)</a:t>
            </a:r>
          </a:p>
          <a:p>
            <a:r>
              <a:rPr lang="pt-BR"/>
              <a:t>	Dayvid Victor (dvro)</a:t>
            </a:r>
          </a:p>
          <a:p>
            <a:r>
              <a:rPr lang="pt-BR"/>
              <a:t>	Denys Farias (dlf2)</a:t>
            </a:r>
          </a:p>
          <a:p>
            <a:r>
              <a:rPr lang="pt-BR"/>
              <a:t>	Guilherme Ramalho (grm)</a:t>
            </a:r>
          </a:p>
          <a:p>
            <a:r>
              <a:rPr lang="pt-BR"/>
              <a:t>	Paulo Ferreira (phmf)</a:t>
            </a:r>
          </a:p>
          <a:p>
            <a:r>
              <a:rPr lang="pt-BR"/>
              <a:t>	Tiago Sales (tbas)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TABELAS DE DADOS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500188"/>
            <a:ext cx="7499350" cy="2786062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000" dirty="0" smtClean="0"/>
              <a:t>Estruturas de dados (tabelas, grafos e árvores) armazenadas como tabelas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pt-BR" sz="2600" dirty="0" smtClean="0"/>
              <a:t>Cada linha é o registro de cada objeto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pt-BR" sz="2600" dirty="0" smtClean="0"/>
              <a:t>Colunas para nome e tipo do objeto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pt-BR" sz="2600" dirty="0" smtClean="0"/>
              <a:t>Não armazena informações gráficas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sz="3000" dirty="0" smtClean="0"/>
              <a:t>Expressões (Consulta e Modificação)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MAPEAMENTO VISUAL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Dados abstratos selecionados </a:t>
            </a:r>
            <a:r>
              <a:rPr lang="pt-BR" sz="2800" smtClean="0">
                <a:sym typeface="Wingdings" pitchFamily="2" charset="2"/>
              </a:rPr>
              <a:t> R</a:t>
            </a:r>
            <a:r>
              <a:rPr lang="pt-BR" sz="2800" smtClean="0"/>
              <a:t>epresentações visuais interativas (</a:t>
            </a:r>
            <a:r>
              <a:rPr lang="pt-BR" sz="2800" i="1" smtClean="0"/>
              <a:t>VisualItems</a:t>
            </a:r>
            <a:r>
              <a:rPr lang="pt-BR" sz="2800" smtClean="0"/>
              <a:t>)</a:t>
            </a:r>
          </a:p>
          <a:p>
            <a:pPr>
              <a:buFont typeface="Wingdings 2" pitchFamily="18" charset="2"/>
              <a:buNone/>
            </a:pPr>
            <a:endParaRPr lang="pt-BR" smtClean="0"/>
          </a:p>
          <a:p>
            <a:r>
              <a:rPr lang="pt-BR" sz="2800" smtClean="0"/>
              <a:t>Representações possuem atributos herdados + atributos visuais</a:t>
            </a:r>
          </a:p>
          <a:p>
            <a:endParaRPr lang="pt-BR" sz="2800" smtClean="0"/>
          </a:p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pt-BR" smtClean="0"/>
              <a:t>Processo se dá pela rotina de filtragem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ABSTRAÇÃO VISUAL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Espaço Reservado para Conteúd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3624263"/>
          </a:xfrm>
        </p:spPr>
        <p:txBody>
          <a:bodyPr/>
          <a:lstStyle/>
          <a:p>
            <a:r>
              <a:rPr lang="pt-BR" smtClean="0"/>
              <a:t>O processo de filtragem é realizado pelo módulo </a:t>
            </a:r>
            <a:r>
              <a:rPr lang="pt-BR" i="1" smtClean="0"/>
              <a:t>ActionList</a:t>
            </a:r>
            <a:r>
              <a:rPr lang="pt-BR" smtClean="0"/>
              <a:t>, composto por:</a:t>
            </a:r>
          </a:p>
          <a:p>
            <a:pPr lvl="1"/>
            <a:r>
              <a:rPr lang="pt-BR" i="1" smtClean="0"/>
              <a:t>Filter Action </a:t>
            </a:r>
            <a:r>
              <a:rPr lang="pt-BR" smtClean="0"/>
              <a:t>– transformação + </a:t>
            </a:r>
            <a:r>
              <a:rPr lang="pt-BR" i="1" smtClean="0"/>
              <a:t>garbage colector</a:t>
            </a:r>
            <a:r>
              <a:rPr lang="pt-BR" smtClean="0"/>
              <a:t> + visibilidade</a:t>
            </a:r>
          </a:p>
          <a:p>
            <a:pPr lvl="1"/>
            <a:r>
              <a:rPr lang="pt-BR" i="1" smtClean="0"/>
              <a:t>Layout Action </a:t>
            </a:r>
            <a:r>
              <a:rPr lang="pt-BR" smtClean="0"/>
              <a:t>– posicionamento</a:t>
            </a:r>
          </a:p>
          <a:p>
            <a:pPr lvl="1"/>
            <a:r>
              <a:rPr lang="pt-BR" i="1" smtClean="0"/>
              <a:t>Assignment Action </a:t>
            </a:r>
            <a:r>
              <a:rPr lang="pt-BR" smtClean="0"/>
              <a:t>– alteração de atributos visuais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VISUALIZAÇÃO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Estruturas renderizadas não são armazenadas</a:t>
            </a:r>
          </a:p>
          <a:p>
            <a:r>
              <a:rPr lang="pt-BR" smtClean="0"/>
              <a:t>Cada </a:t>
            </a:r>
            <a:r>
              <a:rPr lang="pt-BR" i="1" smtClean="0"/>
              <a:t>VisualItem</a:t>
            </a:r>
            <a:r>
              <a:rPr lang="pt-BR" smtClean="0"/>
              <a:t> tem ao menos um renderizador associado para:</a:t>
            </a:r>
          </a:p>
          <a:p>
            <a:pPr lvl="1"/>
            <a:r>
              <a:rPr lang="pt-BR" smtClean="0"/>
              <a:t>Prover uma “bounding box”</a:t>
            </a:r>
          </a:p>
          <a:p>
            <a:pPr lvl="1"/>
            <a:r>
              <a:rPr lang="pt-BR" smtClean="0"/>
              <a:t>Prover a rotina de pintura do item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DETALHES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43063"/>
            <a:ext cx="773112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ESTRUTURA DE PACOTES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7" name="Espaço Reservado para Conteúdo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25" y="1571625"/>
            <a:ext cx="78105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.data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Estruturas de Dados</a:t>
            </a:r>
          </a:p>
          <a:p>
            <a:r>
              <a:rPr lang="pt-BR" smtClean="0"/>
              <a:t>Table</a:t>
            </a:r>
          </a:p>
          <a:p>
            <a:pPr lvl="1"/>
            <a:r>
              <a:rPr lang="pt-BR" smtClean="0"/>
              <a:t>Tuple</a:t>
            </a:r>
          </a:p>
          <a:p>
            <a:r>
              <a:rPr lang="pt-BR" smtClean="0"/>
              <a:t>Graph e Tree</a:t>
            </a:r>
          </a:p>
          <a:p>
            <a:pPr lvl="1"/>
            <a:r>
              <a:rPr lang="pt-BR" smtClean="0"/>
              <a:t>Node</a:t>
            </a:r>
          </a:p>
          <a:p>
            <a:pPr lvl="1"/>
            <a:r>
              <a:rPr lang="pt-BR" smtClean="0"/>
              <a:t>Edge</a:t>
            </a:r>
          </a:p>
          <a:p>
            <a:r>
              <a:rPr lang="pt-BR" smtClean="0"/>
              <a:t>prefuse.data.expression</a:t>
            </a:r>
          </a:p>
          <a:p>
            <a:pPr lvl="1"/>
            <a:r>
              <a:rPr lang="pt-BR" smtClean="0"/>
              <a:t>ExpressionParser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.data.</a:t>
            </a: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io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Classes para leitura e escrita em Tables, Graph e Tree a partir de dados formatados.</a:t>
            </a:r>
          </a:p>
          <a:p>
            <a:r>
              <a:rPr lang="pt-BR" smtClean="0"/>
              <a:t>CSV e Texto Delimitado </a:t>
            </a:r>
          </a:p>
          <a:p>
            <a:pPr lvl="1"/>
            <a:r>
              <a:rPr lang="pt-BR" smtClean="0"/>
              <a:t>Tables</a:t>
            </a:r>
          </a:p>
          <a:p>
            <a:r>
              <a:rPr lang="pt-BR" smtClean="0"/>
              <a:t>GraphML e TreeML</a:t>
            </a:r>
          </a:p>
          <a:p>
            <a:pPr lvl="1"/>
            <a:r>
              <a:rPr lang="pt-BR" smtClean="0"/>
              <a:t>Graph e Tree</a:t>
            </a:r>
          </a:p>
          <a:p>
            <a:r>
              <a:rPr lang="pt-BR" smtClean="0"/>
              <a:t>prefuse.data.io.sql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Visualization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Estrutura de dados especial</a:t>
            </a:r>
          </a:p>
          <a:p>
            <a:pPr lvl="1"/>
            <a:r>
              <a:rPr lang="pt-BR" smtClean="0"/>
              <a:t>Dado original</a:t>
            </a:r>
          </a:p>
          <a:p>
            <a:pPr lvl="1"/>
            <a:r>
              <a:rPr lang="pt-BR" smtClean="0"/>
              <a:t>Coordenadas X e Y</a:t>
            </a:r>
          </a:p>
          <a:p>
            <a:pPr lvl="1"/>
            <a:r>
              <a:rPr lang="pt-BR" smtClean="0"/>
              <a:t>Cor e tamanho</a:t>
            </a:r>
          </a:p>
          <a:p>
            <a:pPr lvl="1"/>
            <a:r>
              <a:rPr lang="pt-BR" smtClean="0"/>
              <a:t>Fonte</a:t>
            </a:r>
          </a:p>
          <a:p>
            <a:r>
              <a:rPr lang="pt-BR" smtClean="0"/>
              <a:t>Instâncias de VisualItem criadas para cada Tuple, Node ou Edge.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action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Módulos de processamento independentes</a:t>
            </a:r>
          </a:p>
          <a:p>
            <a:pPr lvl="1"/>
            <a:r>
              <a:rPr lang="pt-BR" smtClean="0"/>
              <a:t>Configurar visibilidade, computar layouts, associar valores de cores e vários outros processamentos sobre instâncias de VisualItem em Visualization.</a:t>
            </a:r>
          </a:p>
          <a:p>
            <a:r>
              <a:rPr lang="pt-BR" smtClean="0"/>
              <a:t>Rica biblioteca de componentes Action para layout, codificação visual, etc.</a:t>
            </a:r>
          </a:p>
          <a:p>
            <a:r>
              <a:rPr lang="pt-BR" smtClean="0"/>
              <a:t>Possibilidade de criar novas Actions.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 QUE É PREFUSE?</a:t>
            </a:r>
          </a:p>
        </p:txBody>
      </p:sp>
      <p:sp>
        <p:nvSpPr>
          <p:cNvPr id="49155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Ferramenta de gráfico interativo</a:t>
            </a:r>
          </a:p>
          <a:p>
            <a:r>
              <a:rPr lang="pt-BR" smtClean="0"/>
              <a:t>Foi feito para visualização de dados relacionados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.render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6867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Aparência de instâncias de VisualItem determinadas por módulos Renderer.</a:t>
            </a:r>
          </a:p>
          <a:p>
            <a:pPr lvl="1"/>
            <a:r>
              <a:rPr lang="pt-BR" smtClean="0"/>
              <a:t>Responsáveis por desenhar os itens e computar os limites dos itens.</a:t>
            </a:r>
          </a:p>
          <a:p>
            <a:pPr lvl="1"/>
            <a:r>
              <a:rPr lang="pt-BR" smtClean="0"/>
              <a:t>Renderers para desenhar várias formas, textos e imagens.</a:t>
            </a:r>
          </a:p>
          <a:p>
            <a:pPr lvl="1"/>
            <a:r>
              <a:rPr lang="pt-BR" smtClean="0"/>
              <a:t>Permite criação de novos rendereres.</a:t>
            </a:r>
          </a:p>
          <a:p>
            <a:r>
              <a:rPr lang="pt-BR" smtClean="0"/>
              <a:t>RendererFactory determian qual Renderer utilizar.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.Display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Visualizações interativas são providas pelo componente Display.</a:t>
            </a:r>
          </a:p>
          <a:p>
            <a:pPr lvl="1"/>
            <a:r>
              <a:rPr lang="pt-BR" smtClean="0"/>
              <a:t>Atua como uma câmera em relação ao conteúdo de Visualização, permitindo translação, zoom e rotação.</a:t>
            </a:r>
          </a:p>
          <a:p>
            <a:pPr lvl="1"/>
            <a:r>
              <a:rPr lang="pt-BR" smtClean="0"/>
              <a:t>Uma única Visualization pode conter vários Displays.</a:t>
            </a:r>
          </a:p>
          <a:p>
            <a:pPr lvl="1"/>
            <a:r>
              <a:rPr lang="pt-BR" smtClean="0"/>
              <a:t>São classes de interface gráfica do Java e podem ser adicionados em aplicações e applets.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controls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8915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Cada display suporta qualquer número de Controls.</a:t>
            </a:r>
          </a:p>
          <a:p>
            <a:pPr lvl="1"/>
            <a:r>
              <a:rPr lang="pt-BR" smtClean="0"/>
              <a:t>Controls processam ações do mouse ou do teclado em um Display ou em VisualItems.</a:t>
            </a:r>
          </a:p>
          <a:p>
            <a:pPr lvl="1"/>
            <a:r>
              <a:rPr lang="pt-BR" smtClean="0"/>
              <a:t>profuse.controls oferece vários Controls pré-fabricados para seleção, arrastar, rotacionar, etc.</a:t>
            </a:r>
          </a:p>
          <a:p>
            <a:pPr lvl="1"/>
            <a:r>
              <a:rPr lang="pt-BR" smtClean="0"/>
              <a:t>É fácil criar novos controls através da classe ControlAdapter.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prefuse</a:t>
            </a: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.data.</a:t>
            </a:r>
            <a:r>
              <a:rPr lang="pt-BR" dirty="0" err="1" smtClean="0">
                <a:solidFill>
                  <a:schemeClr val="tx2">
                    <a:satMod val="130000"/>
                  </a:schemeClr>
                </a:solidFill>
              </a:rPr>
              <a:t>query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9939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Permite interação através de associação direta de queries.</a:t>
            </a:r>
          </a:p>
          <a:p>
            <a:pPr lvl="1"/>
            <a:r>
              <a:rPr lang="pt-BR" smtClean="0"/>
              <a:t>Classes criam uma ligação entre uma coluna de uma tabela de dados e uma expressão Predicate sobre essa coluna.</a:t>
            </a:r>
          </a:p>
          <a:p>
            <a:pPr lvl="1"/>
            <a:r>
              <a:rPr lang="pt-BR" smtClean="0"/>
              <a:t>Essas ligações podem geral automaticamente componentes de interface apropriados para ajustar os parâmetros da query.</a:t>
            </a:r>
          </a:p>
          <a:p>
            <a:pPr lvl="1"/>
            <a:r>
              <a:rPr lang="pt-BR" smtClean="0"/>
              <a:t>É útil para filtrar dados de interesse.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COORDENADAS NO PREFUSE</a:t>
            </a:r>
          </a:p>
        </p:txBody>
      </p:sp>
      <p:sp>
        <p:nvSpPr>
          <p:cNvPr id="41987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Coordenadas Absolutas</a:t>
            </a:r>
          </a:p>
          <a:p>
            <a:pPr lvl="1"/>
            <a:r>
              <a:rPr lang="pt-BR" smtClean="0"/>
              <a:t>Independentes de Dispositivo</a:t>
            </a:r>
          </a:p>
          <a:p>
            <a:pPr lvl="1"/>
            <a:endParaRPr lang="pt-BR" smtClean="0"/>
          </a:p>
          <a:p>
            <a:r>
              <a:rPr lang="pt-BR" smtClean="0"/>
              <a:t>Coordenadas de Visualização</a:t>
            </a:r>
          </a:p>
          <a:p>
            <a:pPr lvl="1"/>
            <a:r>
              <a:rPr lang="pt-BR" smtClean="0"/>
              <a:t>Dependentes de Dispositivo (tela)</a:t>
            </a:r>
          </a:p>
          <a:p>
            <a:pPr lvl="1">
              <a:buFont typeface="Verdana" pitchFamily="34" charset="0"/>
              <a:buNone/>
            </a:pPr>
            <a:endParaRPr lang="pt-BR" smtClean="0"/>
          </a:p>
          <a:p>
            <a:pPr lvl="1"/>
            <a:endParaRPr lang="pt-BR" smtClean="0"/>
          </a:p>
          <a:p>
            <a:pPr lvl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TRANSFORMAÇÃO DE COORDENADAS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Coordenadas de Coordenadas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Coordenadas de Visualização </a:t>
            </a:r>
          </a:p>
          <a:p>
            <a:pPr>
              <a:buFont typeface="Wingdings 2" pitchFamily="18" charset="2"/>
              <a:buNone/>
            </a:pPr>
            <a:endParaRPr lang="pt-BR" smtClean="0"/>
          </a:p>
          <a:p>
            <a:pPr lvl="1">
              <a:buFont typeface="Verdana" pitchFamily="34" charset="0"/>
              <a:buNone/>
            </a:pPr>
            <a:endParaRPr lang="pt-BR" smtClean="0"/>
          </a:p>
          <a:p>
            <a:pPr lvl="1"/>
            <a:endParaRPr lang="pt-BR" smtClean="0"/>
          </a:p>
          <a:p>
            <a:pPr lvl="1">
              <a:buFont typeface="Verdana" pitchFamily="34" charset="0"/>
              <a:buNone/>
            </a:pPr>
            <a:endParaRPr lang="pt-BR" smtClean="0"/>
          </a:p>
          <a:p>
            <a:pPr lvl="1"/>
            <a:endParaRPr lang="pt-BR" smtClean="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3635375" y="2997200"/>
            <a:ext cx="1295400" cy="1296988"/>
          </a:xfrm>
          <a:prstGeom prst="downArrow">
            <a:avLst>
              <a:gd name="adj1" fmla="val 50000"/>
              <a:gd name="adj2" fmla="val 250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DISPLAY</a:t>
            </a:r>
          </a:p>
        </p:txBody>
      </p:sp>
      <p:sp>
        <p:nvSpPr>
          <p:cNvPr id="43011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Transformação Linear em Matriz</a:t>
            </a:r>
          </a:p>
          <a:p>
            <a:endParaRPr lang="pt-BR" smtClean="0"/>
          </a:p>
          <a:p>
            <a:r>
              <a:rPr lang="pt-BR" smtClean="0"/>
              <a:t>Métodos de Manipulação de Matrizes</a:t>
            </a:r>
          </a:p>
          <a:p>
            <a:pPr lvl="1"/>
            <a:r>
              <a:rPr lang="pt-BR" smtClean="0"/>
              <a:t>Zooming</a:t>
            </a:r>
          </a:p>
          <a:p>
            <a:pPr lvl="1"/>
            <a:r>
              <a:rPr lang="pt-BR" smtClean="0"/>
              <a:t>Zapping</a:t>
            </a:r>
          </a:p>
          <a:p>
            <a:pPr lvl="1"/>
            <a:r>
              <a:rPr lang="pt-BR" smtClean="0"/>
              <a:t>Rotation</a:t>
            </a:r>
          </a:p>
          <a:p>
            <a:pPr lvl="1">
              <a:buFont typeface="Verdana" pitchFamily="34" charset="0"/>
              <a:buNone/>
            </a:pPr>
            <a:endParaRPr lang="pt-BR" smtClean="0"/>
          </a:p>
          <a:p>
            <a:r>
              <a:rPr lang="pt-BR" smtClean="0"/>
              <a:t>Suporte a transformações animadas</a:t>
            </a:r>
          </a:p>
          <a:p>
            <a:pPr lvl="1">
              <a:buFont typeface="Verdana" pitchFamily="34" charset="0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INTERAÇÃO COM O USUÁRIO</a:t>
            </a:r>
          </a:p>
        </p:txBody>
      </p:sp>
      <p:sp>
        <p:nvSpPr>
          <p:cNvPr id="40963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Dispositivos de Entrada (mouse, teclado...)</a:t>
            </a:r>
          </a:p>
          <a:p>
            <a:r>
              <a:rPr lang="pt-BR" smtClean="0"/>
              <a:t>Processamento (ControlListener são delegados para cada rotina)</a:t>
            </a:r>
          </a:p>
          <a:p>
            <a:r>
              <a:rPr lang="pt-BR" smtClean="0"/>
              <a:t>Possibilidades de Mudança (Drag-and-Drop)</a:t>
            </a:r>
          </a:p>
          <a:p>
            <a:r>
              <a:rPr lang="pt-BR" smtClean="0"/>
              <a:t>Dispositivo de Saída (Display)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FLARE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Prefuse é uma ferramenta poderosa para visualização de informações usando originalmente a linguagem de programação Java</a:t>
            </a:r>
          </a:p>
          <a:p>
            <a:endParaRPr lang="pt-BR" smtClean="0"/>
          </a:p>
          <a:p>
            <a:r>
              <a:rPr lang="pt-BR" smtClean="0"/>
              <a:t>Flare é a biblioteca ActionScript para visualização de informações rodando em Adobe Flash Player baseada no prefuse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EXEMPLOS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>
                <a:hlinkClick r:id="rId2"/>
              </a:rPr>
              <a:t>http://www.prefuse.org/gallery/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CRIAÇÃO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28688" y="1357313"/>
            <a:ext cx="7772400" cy="2930525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Foi apresentada após um </a:t>
            </a:r>
            <a:r>
              <a:rPr lang="pt-BR" dirty="0" err="1" smtClean="0"/>
              <a:t>paper</a:t>
            </a:r>
            <a:r>
              <a:rPr lang="pt-BR" dirty="0" smtClean="0"/>
              <a:t> de Jeffrey </a:t>
            </a:r>
            <a:r>
              <a:rPr lang="pt-BR" dirty="0" err="1" smtClean="0"/>
              <a:t>Heer</a:t>
            </a:r>
            <a:r>
              <a:rPr lang="pt-BR" dirty="0" smtClean="0"/>
              <a:t> , Stuart K. </a:t>
            </a:r>
            <a:r>
              <a:rPr lang="pt-BR" dirty="0" err="1" smtClean="0"/>
              <a:t>Card</a:t>
            </a:r>
            <a:r>
              <a:rPr lang="pt-BR" dirty="0" smtClean="0"/>
              <a:t>, James A. </a:t>
            </a:r>
            <a:r>
              <a:rPr lang="pt-BR" dirty="0" err="1" smtClean="0"/>
              <a:t>Landay</a:t>
            </a:r>
            <a:endParaRPr lang="pt-B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“Um software para criar visualizações dinâmicas de dados estruturados e não estruturados”</a:t>
            </a:r>
            <a:endParaRPr lang="pt-BR" dirty="0"/>
          </a:p>
        </p:txBody>
      </p:sp>
      <p:pic>
        <p:nvPicPr>
          <p:cNvPr id="50180" name="Imagem 3" descr="landay-IRS-07-cropped.gif">
            <a:hlinkClick r:id="rId2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25" y="4286250"/>
            <a:ext cx="24384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Imagem 5" descr="stuart.gif">
            <a:hlinkClick r:id="rId4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50" y="4286250"/>
            <a:ext cx="1657350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2" name="Imagem 6" descr="jeffrey_heer.jpg">
            <a:hlinkClick r:id="rId6"/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5813" y="4286250"/>
            <a:ext cx="2032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57347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214438" y="1214438"/>
            <a:ext cx="7499350" cy="4800600"/>
          </a:xfrm>
        </p:spPr>
        <p:txBody>
          <a:bodyPr/>
          <a:lstStyle/>
          <a:p>
            <a:r>
              <a:rPr lang="pt-BR" smtClean="0"/>
              <a:t>Ferramenta de visualização de dados</a:t>
            </a:r>
          </a:p>
          <a:p>
            <a:r>
              <a:rPr lang="pt-BR" smtClean="0"/>
              <a:t>Não serve apenas para visualização de dados</a:t>
            </a:r>
          </a:p>
          <a:p>
            <a:r>
              <a:rPr lang="pt-BR" smtClean="0"/>
              <a:t>Várias vantagens e facilidades</a:t>
            </a:r>
          </a:p>
          <a:p>
            <a:r>
              <a:rPr lang="pt-BR" smtClean="0"/>
              <a:t>Recursos são sempre adicionados</a:t>
            </a:r>
          </a:p>
          <a:p>
            <a:r>
              <a:rPr lang="pt-BR" smtClean="0"/>
              <a:t>É interessante</a:t>
            </a:r>
          </a:p>
          <a:p>
            <a:r>
              <a:rPr lang="pt-BR" smtClean="0"/>
              <a:t>Demonstração</a:t>
            </a:r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DÚVIDAS</a:t>
            </a:r>
          </a:p>
        </p:txBody>
      </p:sp>
      <p:sp>
        <p:nvSpPr>
          <p:cNvPr id="46083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REFERÊNCIAS</a:t>
            </a:r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pt-BR" smtClean="0"/>
          </a:p>
          <a:p>
            <a:r>
              <a:rPr lang="pt-BR" sz="2400" smtClean="0">
                <a:hlinkClick r:id="rId2"/>
              </a:rPr>
              <a:t>http://www.infovis-wiki.net/index.php/Prefuse#Details</a:t>
            </a:r>
            <a:endParaRPr lang="pt-BR" smtClean="0"/>
          </a:p>
          <a:p>
            <a:r>
              <a:rPr lang="pt-BR" sz="2400" smtClean="0">
                <a:hlinkClick r:id="rId3"/>
              </a:rPr>
              <a:t>http://prefuse.org/doc/manual/</a:t>
            </a:r>
            <a:endParaRPr lang="pt-BR" sz="2400" smtClean="0"/>
          </a:p>
          <a:p>
            <a:r>
              <a:rPr lang="pt-BR" sz="2400" smtClean="0">
                <a:hlinkClick r:id="rId4"/>
              </a:rPr>
              <a:t>http://en.wikipedia.org/wiki/Prefuse</a:t>
            </a:r>
            <a:endParaRPr lang="pt-BR" sz="2400" smtClean="0"/>
          </a:p>
          <a:p>
            <a:r>
              <a:rPr lang="pt-BR" sz="2400" smtClean="0">
                <a:hlinkClick r:id="rId5"/>
              </a:rPr>
              <a:t>http://www.inf.ufrgs.br/~rsilveira/TutorialPrefuse.html</a:t>
            </a:r>
            <a:endParaRPr lang="pt-BR" sz="2400" smtClean="0"/>
          </a:p>
          <a:p>
            <a:r>
              <a:rPr lang="pt-BR" sz="2400" smtClean="0">
                <a:hlinkClick r:id="rId6"/>
              </a:rPr>
              <a:t>http://www.vitorpamplona.com/wiki/Prefuse:%20Visualiza%C3%A7%C3%A3o%20de%20Grafos%20em%20Java</a:t>
            </a:r>
            <a:endParaRPr lang="pt-BR" sz="2400" smtClean="0"/>
          </a:p>
          <a:p>
            <a:r>
              <a:rPr lang="pt-BR" sz="2400" smtClean="0">
                <a:hlinkClick r:id="rId7"/>
              </a:rPr>
              <a:t>http://craigmackay.blogspot.com/2007/10/creating-groovy-builder-for-graphs.html</a:t>
            </a:r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VIZSTER</a:t>
            </a:r>
          </a:p>
        </p:txBody>
      </p:sp>
      <p:sp>
        <p:nvSpPr>
          <p:cNvPr id="5120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435100" y="1447800"/>
            <a:ext cx="7499350" cy="838200"/>
          </a:xfrm>
        </p:spPr>
        <p:txBody>
          <a:bodyPr/>
          <a:lstStyle/>
          <a:p>
            <a:r>
              <a:rPr lang="pt-BR" smtClean="0"/>
              <a:t>Visualizing online social networks</a:t>
            </a:r>
          </a:p>
        </p:txBody>
      </p:sp>
      <p:pic>
        <p:nvPicPr>
          <p:cNvPr id="51204" name="Imagem 3" descr="vizster.pn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0"/>
            <a:ext cx="7686675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VANTAGENS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Flexibilidade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Versatilidade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Arquitetura clara e bem projetada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Já existem layouts e algoritmos incluídos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Demos e exemplos inclusos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Open Source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Documentação de código e guia geral disponível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Comunidade de desenvolvedores 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DESVANTAGENS</a:t>
            </a:r>
          </a:p>
        </p:txBody>
      </p:sp>
      <p:sp>
        <p:nvSpPr>
          <p:cNvPr id="53251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pt-BR" smtClean="0"/>
              <a:t>Design Polilítico</a:t>
            </a:r>
          </a:p>
          <a:p>
            <a:r>
              <a:rPr lang="pt-BR" smtClean="0"/>
              <a:t>Requerimentos especiais de visualização que exigem trabalho adaptativo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t-B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ABORDAGEM GERAL</a:t>
            </a:r>
          </a:p>
        </p:txBody>
      </p:sp>
      <p:pic>
        <p:nvPicPr>
          <p:cNvPr id="55299" name="Espaço Reservado para Conteúdo 3" descr="Prefuse_visualization_pipeline.gif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908175" y="2349500"/>
            <a:ext cx="5715000" cy="2000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FONTE DE DADOS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>
          <a:xfrm>
            <a:off x="1071563" y="1455738"/>
            <a:ext cx="8072437" cy="3902075"/>
          </a:xfrm>
        </p:spPr>
        <p:txBody>
          <a:bodyPr/>
          <a:lstStyle/>
          <a:p>
            <a:r>
              <a:rPr lang="pt-BR" sz="2800" smtClean="0"/>
              <a:t>Arquivos</a:t>
            </a:r>
          </a:p>
          <a:p>
            <a:pPr lvl="1"/>
            <a:r>
              <a:rPr lang="pt-BR" sz="2400" smtClean="0"/>
              <a:t>Formatos suportados: GraphML (XML), TreeML (XML), Tab-delimited Text, CSV</a:t>
            </a:r>
          </a:p>
          <a:p>
            <a:pPr lvl="1"/>
            <a:r>
              <a:rPr lang="pt-BR" sz="2400" smtClean="0"/>
              <a:t>Formatos customizados</a:t>
            </a:r>
          </a:p>
          <a:p>
            <a:endParaRPr lang="pt-BR" sz="2800" smtClean="0"/>
          </a:p>
          <a:p>
            <a:r>
              <a:rPr lang="pt-BR" sz="2800" smtClean="0"/>
              <a:t>Banco de Dados Relacionais</a:t>
            </a:r>
          </a:p>
          <a:p>
            <a:endParaRPr lang="pt-BR" sz="2800" smtClean="0"/>
          </a:p>
          <a:p>
            <a:r>
              <a:rPr lang="pt-BR" sz="2800" smtClean="0"/>
              <a:t>Conteúdo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TRANSFORMAÇÃO DE DADOS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1285875" y="1697038"/>
            <a:ext cx="7572375" cy="3463925"/>
          </a:xfrm>
        </p:spPr>
        <p:txBody>
          <a:bodyPr/>
          <a:lstStyle/>
          <a:p>
            <a:r>
              <a:rPr lang="pt-BR" smtClean="0"/>
              <a:t>Dados brutos </a:t>
            </a:r>
            <a:r>
              <a:rPr lang="pt-BR" smtClean="0">
                <a:sym typeface="Wingdings" pitchFamily="2" charset="2"/>
              </a:rPr>
              <a:t> Estruturas suportadas</a:t>
            </a:r>
            <a:endParaRPr lang="pt-BR" smtClean="0"/>
          </a:p>
          <a:p>
            <a:pPr lvl="1"/>
            <a:r>
              <a:rPr lang="pt-BR" smtClean="0"/>
              <a:t>Leitura/escrita de arquivos</a:t>
            </a:r>
          </a:p>
          <a:p>
            <a:pPr lvl="1"/>
            <a:r>
              <a:rPr lang="pt-BR" smtClean="0"/>
              <a:t>Conectividade a banco de dados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773</TotalTime>
  <Words>690</Words>
  <Application>Microsoft Office PowerPoint</Application>
  <PresentationFormat>On-screen Show (4:3)</PresentationFormat>
  <Paragraphs>173</Paragraphs>
  <Slides>32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Modelo de design</vt:lpstr>
      </vt:variant>
      <vt:variant>
        <vt:i4>7</vt:i4>
      </vt:variant>
      <vt:variant>
        <vt:lpstr>Títulos de slides</vt:lpstr>
      </vt:variant>
      <vt:variant>
        <vt:i4>32</vt:i4>
      </vt:variant>
    </vt:vector>
  </HeadingPairs>
  <TitlesOfParts>
    <vt:vector size="45" baseType="lpstr">
      <vt:lpstr>Gill Sans MT</vt:lpstr>
      <vt:lpstr>Arial</vt:lpstr>
      <vt:lpstr>Wingdings 2</vt:lpstr>
      <vt:lpstr>Verdana</vt:lpstr>
      <vt:lpstr>Calibri</vt:lpstr>
      <vt:lpstr>Wingdings</vt:lpstr>
      <vt:lpstr>Solstício</vt:lpstr>
      <vt:lpstr>Solstício</vt:lpstr>
      <vt:lpstr>Solstício</vt:lpstr>
      <vt:lpstr>Solstício</vt:lpstr>
      <vt:lpstr>Solstício</vt:lpstr>
      <vt:lpstr>Solstício</vt:lpstr>
      <vt:lpstr>Solstício</vt:lpstr>
      <vt:lpstr>PREFUSE</vt:lpstr>
      <vt:lpstr>O QUE É PREFUSE?</vt:lpstr>
      <vt:lpstr>CRIAÇÃO</vt:lpstr>
      <vt:lpstr>VIZSTER</vt:lpstr>
      <vt:lpstr>VANTAGENS</vt:lpstr>
      <vt:lpstr>DESVANTAGENS</vt:lpstr>
      <vt:lpstr>ABORDAGEM GERAL</vt:lpstr>
      <vt:lpstr>FONTE DE DADOS</vt:lpstr>
      <vt:lpstr>TRANSFORMAÇÃO DE DADOS</vt:lpstr>
      <vt:lpstr>TABELAS DE DADOS</vt:lpstr>
      <vt:lpstr>MAPEAMENTO VISUAL</vt:lpstr>
      <vt:lpstr>ABSTRAÇÃO VISUAL</vt:lpstr>
      <vt:lpstr>VISUALIZAÇÃO</vt:lpstr>
      <vt:lpstr>DETALHES</vt:lpstr>
      <vt:lpstr>ESTRUTURA DE PACOTES</vt:lpstr>
      <vt:lpstr>prefuse.data</vt:lpstr>
      <vt:lpstr>prefuse.data.io</vt:lpstr>
      <vt:lpstr>prefuse.Visualization</vt:lpstr>
      <vt:lpstr>prefuse.action</vt:lpstr>
      <vt:lpstr>prefuse.render</vt:lpstr>
      <vt:lpstr>prefuse.Display</vt:lpstr>
      <vt:lpstr>prefuse.controls</vt:lpstr>
      <vt:lpstr>prefuse.data.query</vt:lpstr>
      <vt:lpstr>COORDENADAS NO PREFUSE</vt:lpstr>
      <vt:lpstr>TRANSFORMAÇÃO DE COORDENADAS</vt:lpstr>
      <vt:lpstr>DISPLAY</vt:lpstr>
      <vt:lpstr>INTERAÇÃO COM O USUÁRIO</vt:lpstr>
      <vt:lpstr>FLARE</vt:lpstr>
      <vt:lpstr>EXEMPLOS</vt:lpstr>
      <vt:lpstr>Conclusão</vt:lpstr>
      <vt:lpstr>DÚVIDAS</vt:lpstr>
      <vt:lpstr>REFERÊNCIAS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FONTE DE DADOS</dc:title>
  <dc:creator>grm</dc:creator>
  <cp:lastModifiedBy>JOSE CORDEIRO</cp:lastModifiedBy>
  <cp:revision>75</cp:revision>
  <dcterms:created xsi:type="dcterms:W3CDTF">2009-04-24T17:48:57Z</dcterms:created>
  <dcterms:modified xsi:type="dcterms:W3CDTF">2009-04-26T23:50:54Z</dcterms:modified>
</cp:coreProperties>
</file>