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324" r:id="rId2"/>
    <p:sldId id="325" r:id="rId3"/>
    <p:sldId id="302" r:id="rId4"/>
    <p:sldId id="298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03" r:id="rId14"/>
    <p:sldId id="326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F4E84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74" autoAdjust="0"/>
    <p:restoredTop sz="96303" autoAdjust="0"/>
  </p:normalViewPr>
  <p:slideViewPr>
    <p:cSldViewPr>
      <p:cViewPr>
        <p:scale>
          <a:sx n="75" d="100"/>
          <a:sy n="75" d="100"/>
        </p:scale>
        <p:origin x="-9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5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44B49-AD59-4623-8C6D-8F032B92A74B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2C9D6-1CC5-496A-885A-F0E220037D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Moda, games, cinema,</a:t>
            </a:r>
            <a:r>
              <a:rPr lang="pt-BR" baseline="0" dirty="0" smtClean="0"/>
              <a:t> música,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Moda, games, cinema,</a:t>
            </a:r>
            <a:r>
              <a:rPr lang="pt-BR" baseline="0" dirty="0" smtClean="0"/>
              <a:t> música,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Moda, games, cinema,</a:t>
            </a:r>
            <a:r>
              <a:rPr lang="pt-BR" baseline="0" dirty="0" smtClean="0"/>
              <a:t> música,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Moda, games, cinema,</a:t>
            </a:r>
            <a:r>
              <a:rPr lang="pt-BR" baseline="0" dirty="0" smtClean="0"/>
              <a:t> música,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C9D6-1CC5-496A-885A-F0E220037D08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E14DC-6B31-4952-BEC5-A5872C97B255}" type="datetimeFigureOut">
              <a:rPr lang="pt-BR" smtClean="0"/>
              <a:pPr/>
              <a:t>09/04/2014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510A8-37E7-4E11-8528-514DD1EA5E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theleanstartup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hyperlink" Target="http://runninglean.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Gerando modelos de negócio com ajuda de </a:t>
            </a:r>
            <a:r>
              <a:rPr lang="pt-BR" dirty="0" err="1" smtClean="0"/>
              <a:t>canvas</a:t>
            </a:r>
            <a:endParaRPr lang="pt-BR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Modelo de </a:t>
            </a:r>
            <a:r>
              <a:rPr lang="pt-BR" dirty="0" err="1" smtClean="0"/>
              <a:t>Ash</a:t>
            </a:r>
            <a:r>
              <a:rPr lang="pt-BR" dirty="0" smtClean="0"/>
              <a:t> </a:t>
            </a:r>
            <a:r>
              <a:rPr lang="pt-BR" dirty="0" err="1" smtClean="0"/>
              <a:t>Maurya</a:t>
            </a:r>
            <a:r>
              <a:rPr lang="pt-BR" dirty="0" smtClean="0"/>
              <a:t> </a:t>
            </a:r>
            <a:br>
              <a:rPr lang="pt-BR" dirty="0" smtClean="0"/>
            </a:br>
            <a:r>
              <a:rPr lang="pt-BR" dirty="0" smtClean="0"/>
              <a:t>(</a:t>
            </a:r>
            <a:r>
              <a:rPr lang="pt-BR" dirty="0" err="1" smtClean="0"/>
              <a:t>running</a:t>
            </a:r>
            <a:r>
              <a:rPr lang="pt-BR" dirty="0" smtClean="0"/>
              <a:t> </a:t>
            </a:r>
            <a:r>
              <a:rPr lang="pt-BR" dirty="0" err="1" smtClean="0"/>
              <a:t>lean</a:t>
            </a:r>
            <a:r>
              <a:rPr lang="pt-BR" dirty="0" smtClean="0"/>
              <a:t>)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956376" cy="1143000"/>
          </a:xfrm>
        </p:spPr>
        <p:txBody>
          <a:bodyPr>
            <a:normAutofit fontScale="90000"/>
          </a:bodyPr>
          <a:lstStyle/>
          <a:p>
            <a:r>
              <a:rPr lang="pt-BR" dirty="0" err="1" smtClean="0"/>
              <a:t>Lean</a:t>
            </a:r>
            <a:r>
              <a:rPr lang="pt-BR" dirty="0" smtClean="0"/>
              <a:t> Startup &amp; </a:t>
            </a:r>
            <a:br>
              <a:rPr lang="pt-BR" dirty="0" smtClean="0"/>
            </a:br>
            <a:r>
              <a:rPr lang="pt-BR" dirty="0" err="1" smtClean="0"/>
              <a:t>Running</a:t>
            </a:r>
            <a:r>
              <a:rPr lang="pt-BR" dirty="0" smtClean="0"/>
              <a:t> </a:t>
            </a:r>
            <a:r>
              <a:rPr lang="pt-BR" dirty="0" err="1" smtClean="0"/>
              <a:t>Lean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1435608" y="1700808"/>
            <a:ext cx="7498080" cy="4403576"/>
          </a:xfrm>
        </p:spPr>
        <p:txBody>
          <a:bodyPr/>
          <a:lstStyle/>
          <a:p>
            <a:r>
              <a:rPr lang="pt-BR" dirty="0" smtClean="0"/>
              <a:t>De modelos de negócios mirabolantes para os que funcionam!</a:t>
            </a:r>
          </a:p>
          <a:p>
            <a:endParaRPr lang="pt-BR" dirty="0"/>
          </a:p>
        </p:txBody>
      </p:sp>
      <p:pic>
        <p:nvPicPr>
          <p:cNvPr id="11" name="Picture 2" descr="http://custdevday.files.wordpress.com/2012/03/st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8027" y="2924944"/>
            <a:ext cx="8010477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Parar de fazer modelos de negócio fictícios!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Lean</a:t>
            </a:r>
            <a:r>
              <a:rPr lang="pt-BR" dirty="0" smtClean="0"/>
              <a:t> start </a:t>
            </a:r>
            <a:r>
              <a:rPr lang="pt-BR" dirty="0" err="1" smtClean="0"/>
              <a:t>up</a:t>
            </a:r>
            <a:endParaRPr lang="pt-BR" dirty="0" smtClean="0"/>
          </a:p>
          <a:p>
            <a:pPr lvl="1"/>
            <a:r>
              <a:rPr lang="pt-BR" dirty="0" smtClean="0"/>
              <a:t>Testar o mais cedo possível, monitorar para obter feedback, </a:t>
            </a:r>
            <a:r>
              <a:rPr lang="pt-BR" dirty="0" err="1" smtClean="0"/>
              <a:t>pivotar</a:t>
            </a:r>
            <a:endParaRPr lang="pt-BR" dirty="0" smtClean="0"/>
          </a:p>
          <a:p>
            <a:endParaRPr lang="pt-BR" dirty="0"/>
          </a:p>
        </p:txBody>
      </p:sp>
      <p:pic>
        <p:nvPicPr>
          <p:cNvPr id="35842" name="Picture 2" descr="http://www.28digits.com/wp-content/uploads/2012/02/startup-feedback-loop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068960"/>
            <a:ext cx="3289986" cy="3429000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4860032" y="3140968"/>
            <a:ext cx="3733971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dirty="0" smtClean="0"/>
              <a:t>Fase 1: Problema =&gt; Solução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860032" y="4335487"/>
            <a:ext cx="3744416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Fase 2: Solução =&gt; Mercado</a:t>
            </a:r>
            <a:endParaRPr lang="pt-BR" sz="2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4860032" y="5559623"/>
            <a:ext cx="3744416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Fase 3: ganho de escala</a:t>
            </a:r>
            <a:endParaRPr lang="pt-BR" sz="2400" dirty="0"/>
          </a:p>
        </p:txBody>
      </p:sp>
      <p:sp>
        <p:nvSpPr>
          <p:cNvPr id="8" name="Pentágono 7"/>
          <p:cNvSpPr/>
          <p:nvPr/>
        </p:nvSpPr>
        <p:spPr>
          <a:xfrm rot="5400000">
            <a:off x="6408204" y="3825044"/>
            <a:ext cx="504056" cy="288032"/>
          </a:xfrm>
          <a:prstGeom prst="homePlat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Pentágono 8"/>
          <p:cNvSpPr/>
          <p:nvPr/>
        </p:nvSpPr>
        <p:spPr>
          <a:xfrm rot="5400000">
            <a:off x="6408204" y="5049180"/>
            <a:ext cx="504056" cy="288032"/>
          </a:xfrm>
          <a:prstGeom prst="homePlat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Novo </a:t>
            </a:r>
            <a:r>
              <a:rPr lang="pt-BR" dirty="0" err="1" smtClean="0"/>
              <a:t>Canvas</a:t>
            </a:r>
            <a:r>
              <a:rPr lang="pt-BR" dirty="0" smtClean="0"/>
              <a:t>: </a:t>
            </a:r>
            <a:r>
              <a:rPr lang="pt-BR" dirty="0" err="1" smtClean="0"/>
              <a:t>Ash</a:t>
            </a:r>
            <a:r>
              <a:rPr lang="pt-BR" dirty="0" smtClean="0"/>
              <a:t> </a:t>
            </a:r>
            <a:r>
              <a:rPr lang="pt-BR" dirty="0" err="1" smtClean="0"/>
              <a:t>Maurya</a:t>
            </a:r>
            <a:r>
              <a:rPr lang="pt-BR" dirty="0" smtClean="0"/>
              <a:t> (</a:t>
            </a:r>
            <a:r>
              <a:rPr lang="pt-BR" dirty="0" err="1" smtClean="0"/>
              <a:t>Lean</a:t>
            </a:r>
            <a:r>
              <a:rPr lang="pt-BR" dirty="0" smtClean="0"/>
              <a:t> </a:t>
            </a:r>
            <a:r>
              <a:rPr lang="pt-BR" dirty="0" err="1" smtClean="0"/>
              <a:t>Canvas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31746" name="Picture 2" descr="http://www.furld.com/wp-content/uploads/2011/04/Empty-Canv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10666"/>
            <a:ext cx="8568952" cy="5027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611560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5" name="Retângulo 34"/>
          <p:cNvSpPr/>
          <p:nvPr/>
        </p:nvSpPr>
        <p:spPr>
          <a:xfrm>
            <a:off x="2170788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4" name="Retângulo 33"/>
          <p:cNvSpPr/>
          <p:nvPr/>
        </p:nvSpPr>
        <p:spPr>
          <a:xfrm>
            <a:off x="3730017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3" name="Retângulo 32"/>
          <p:cNvSpPr/>
          <p:nvPr/>
        </p:nvSpPr>
        <p:spPr>
          <a:xfrm>
            <a:off x="6848473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0" name="Retângulo 19"/>
          <p:cNvSpPr/>
          <p:nvPr/>
        </p:nvSpPr>
        <p:spPr>
          <a:xfrm>
            <a:off x="5289245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cxnSp>
        <p:nvCxnSpPr>
          <p:cNvPr id="21" name="Conector reto 20"/>
          <p:cNvCxnSpPr/>
          <p:nvPr/>
        </p:nvCxnSpPr>
        <p:spPr>
          <a:xfrm>
            <a:off x="2170788" y="3315729"/>
            <a:ext cx="1559228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4401446" y="5231146"/>
            <a:ext cx="4022369" cy="1366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4" name="Retângulo 23"/>
          <p:cNvSpPr/>
          <p:nvPr/>
        </p:nvSpPr>
        <p:spPr>
          <a:xfrm>
            <a:off x="613816" y="5231146"/>
            <a:ext cx="3897631" cy="1366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8" name="CaixaDeTexto 7"/>
          <p:cNvSpPr txBox="1"/>
          <p:nvPr/>
        </p:nvSpPr>
        <p:spPr>
          <a:xfrm>
            <a:off x="5351614" y="3315729"/>
            <a:ext cx="1372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Canais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665554" y="5200829"/>
            <a:ext cx="1621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Fluxos de Renda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233157" y="3370694"/>
            <a:ext cx="1559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Métricas-chave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736298" y="5200829"/>
            <a:ext cx="174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Estrutura de Custos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673929" y="3127930"/>
            <a:ext cx="1372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Concorrentes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752129" y="3127930"/>
            <a:ext cx="168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Produto Mínimo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Viável</a:t>
            </a:r>
            <a:endParaRPr lang="pt-BR" sz="1600" dirty="0">
              <a:solidFill>
                <a:srgbClr val="0070C0"/>
              </a:solidFill>
            </a:endParaRPr>
          </a:p>
        </p:txBody>
      </p:sp>
      <p:cxnSp>
        <p:nvCxnSpPr>
          <p:cNvPr id="40" name="Conector reto 39"/>
          <p:cNvCxnSpPr/>
          <p:nvPr/>
        </p:nvCxnSpPr>
        <p:spPr>
          <a:xfrm>
            <a:off x="5289245" y="3315729"/>
            <a:ext cx="1559228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ítulo 27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Trabalho em grupo: fase 1</a:t>
            </a:r>
            <a:endParaRPr lang="pt-BR" sz="3200" dirty="0"/>
          </a:p>
        </p:txBody>
      </p:sp>
      <p:sp>
        <p:nvSpPr>
          <p:cNvPr id="37" name="Retângulo 36"/>
          <p:cNvSpPr/>
          <p:nvPr/>
        </p:nvSpPr>
        <p:spPr>
          <a:xfrm>
            <a:off x="683568" y="1052736"/>
            <a:ext cx="1440160" cy="2160240"/>
          </a:xfrm>
          <a:prstGeom prst="rect">
            <a:avLst/>
          </a:prstGeom>
          <a:solidFill>
            <a:schemeClr val="accent6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>
            <a:off x="6910164" y="1052736"/>
            <a:ext cx="1440160" cy="4104456"/>
          </a:xfrm>
          <a:prstGeom prst="rect">
            <a:avLst/>
          </a:prstGeom>
          <a:solidFill>
            <a:schemeClr val="accent6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6973212" y="980728"/>
            <a:ext cx="1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Segmento de Clientes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413983" y="980728"/>
            <a:ext cx="1496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Vantagem 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Competitiva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854755" y="980728"/>
            <a:ext cx="168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Proposição 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única de valor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420265" y="980728"/>
            <a:ext cx="1683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Solução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36298" y="980728"/>
            <a:ext cx="1309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Necessidades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7308304" y="2564904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2</a:t>
            </a:r>
            <a:endParaRPr lang="pt-BR" sz="8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887360" y="3127930"/>
            <a:ext cx="1645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Usuários afoitos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1019829" y="1601505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1</a:t>
            </a:r>
            <a:endParaRPr lang="pt-BR" sz="8000" dirty="0"/>
          </a:p>
        </p:txBody>
      </p:sp>
      <p:sp>
        <p:nvSpPr>
          <p:cNvPr id="53" name="Retângulo 52"/>
          <p:cNvSpPr/>
          <p:nvPr/>
        </p:nvSpPr>
        <p:spPr>
          <a:xfrm>
            <a:off x="683568" y="3429000"/>
            <a:ext cx="1440160" cy="1728192"/>
          </a:xfrm>
          <a:prstGeom prst="rect">
            <a:avLst/>
          </a:prstGeom>
          <a:solidFill>
            <a:schemeClr val="accent5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Fase 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3312368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pt-BR" sz="2400" dirty="0" smtClean="0"/>
              <a:t>Análise da necessidade</a:t>
            </a:r>
          </a:p>
          <a:p>
            <a:pPr marL="222250" indent="-222250"/>
            <a:r>
              <a:rPr lang="pt-BR" sz="2000" b="0" dirty="0" smtClean="0"/>
              <a:t>Dada a categoria de problema</a:t>
            </a:r>
          </a:p>
          <a:p>
            <a:pPr marL="222250" indent="-222250"/>
            <a:r>
              <a:rPr lang="pt-BR" sz="2000" b="0" dirty="0" err="1" smtClean="0"/>
              <a:t>Subdividí-la</a:t>
            </a:r>
            <a:r>
              <a:rPr lang="pt-BR" sz="2000" b="0" dirty="0" smtClean="0"/>
              <a:t> buscando  as causas para isolar um problema de menor escopo e que </a:t>
            </a:r>
            <a:r>
              <a:rPr lang="pt-BR" sz="2000" dirty="0" smtClean="0"/>
              <a:t>valha a pena ser resolvido</a:t>
            </a:r>
          </a:p>
          <a:p>
            <a:pPr marL="222250" indent="-222250"/>
            <a:r>
              <a:rPr lang="pt-BR" sz="2000" b="0" dirty="0" smtClean="0"/>
              <a:t>Identificar, se for o caso, 3 </a:t>
            </a:r>
            <a:r>
              <a:rPr lang="pt-BR" sz="2000" b="0" dirty="0" err="1" smtClean="0"/>
              <a:t>sub-problemas</a:t>
            </a:r>
            <a:r>
              <a:rPr lang="pt-BR" sz="2000" b="0" dirty="0" smtClean="0"/>
              <a:t> mais importantes</a:t>
            </a:r>
          </a:p>
          <a:p>
            <a:pPr marL="222250" indent="-222250"/>
            <a:r>
              <a:rPr lang="pt-BR" sz="2000" b="0" dirty="0" smtClean="0"/>
              <a:t>Ex.</a:t>
            </a:r>
          </a:p>
          <a:p>
            <a:pPr marL="622300" lvl="1" indent="-222250">
              <a:buNone/>
            </a:pPr>
            <a:endParaRPr lang="pt-BR" sz="2000" dirty="0" smtClean="0"/>
          </a:p>
          <a:p>
            <a:pPr marL="622300" lvl="1" indent="-222250"/>
            <a:endParaRPr lang="pt-BR" sz="2000" dirty="0" smtClean="0"/>
          </a:p>
          <a:p>
            <a:pPr marL="857250" lvl="1" indent="-457200"/>
            <a:endParaRPr lang="pt-BR" sz="2000" dirty="0" smtClean="0"/>
          </a:p>
          <a:p>
            <a:endParaRPr lang="pt-BR" sz="24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/>
              <a:t>Categoria de problemas</a:t>
            </a:r>
          </a:p>
          <a:p>
            <a:r>
              <a:rPr lang="pt-BR" sz="2000" b="0" dirty="0" smtClean="0"/>
              <a:t>Indústria </a:t>
            </a:r>
          </a:p>
          <a:p>
            <a:r>
              <a:rPr lang="pt-BR" sz="2000" b="0" dirty="0" smtClean="0"/>
              <a:t>Vida urbana</a:t>
            </a:r>
          </a:p>
          <a:p>
            <a:r>
              <a:rPr lang="pt-BR" sz="2000" b="0" dirty="0" smtClean="0"/>
              <a:t>Vida quotidiana/doméstica</a:t>
            </a:r>
          </a:p>
          <a:p>
            <a:r>
              <a:rPr lang="pt-BR" sz="2000" b="0" dirty="0" smtClean="0"/>
              <a:t>Saúde</a:t>
            </a:r>
          </a:p>
          <a:p>
            <a:r>
              <a:rPr lang="pt-BR" sz="2000" b="0" dirty="0" smtClean="0"/>
              <a:t>Turismo</a:t>
            </a:r>
          </a:p>
          <a:p>
            <a:r>
              <a:rPr lang="pt-BR" sz="2000" b="0" dirty="0" smtClean="0"/>
              <a:t>Segurança</a:t>
            </a:r>
          </a:p>
          <a:p>
            <a:r>
              <a:rPr lang="pt-BR" sz="2000" b="0" dirty="0" smtClean="0"/>
              <a:t>Energia </a:t>
            </a:r>
          </a:p>
          <a:p>
            <a:r>
              <a:rPr lang="pt-BR" sz="2000" b="0" dirty="0" smtClean="0"/>
              <a:t>Educação</a:t>
            </a:r>
          </a:p>
          <a:p>
            <a:r>
              <a:rPr lang="pt-BR" sz="2000" b="0" dirty="0" smtClean="0"/>
              <a:t>Meio ambiente</a:t>
            </a:r>
          </a:p>
          <a:p>
            <a:pPr marL="222250" indent="-222250">
              <a:buNone/>
            </a:pPr>
            <a:endParaRPr lang="pt-BR" sz="2000" b="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1724214" y="4005064"/>
            <a:ext cx="1071897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Educação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51830" y="4662428"/>
            <a:ext cx="1904432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Baixo aprendizado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627784" y="4509120"/>
            <a:ext cx="1623650" cy="64633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Pouco foco em </a:t>
            </a:r>
            <a:br>
              <a:rPr lang="pt-BR" dirty="0" smtClean="0"/>
            </a:br>
            <a:r>
              <a:rPr lang="pt-BR" dirty="0" smtClean="0"/>
              <a:t>competências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99022" y="5373216"/>
            <a:ext cx="247277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 smtClean="0"/>
              <a:t>Pouca motivação</a:t>
            </a:r>
            <a:endParaRPr lang="pt-BR" b="1" dirty="0"/>
          </a:p>
        </p:txBody>
      </p:sp>
      <p:cxnSp>
        <p:nvCxnSpPr>
          <p:cNvPr id="11" name="Conector reto 10"/>
          <p:cNvCxnSpPr>
            <a:stCxn id="7" idx="0"/>
            <a:endCxn id="6" idx="2"/>
          </p:cNvCxnSpPr>
          <p:nvPr/>
        </p:nvCxnSpPr>
        <p:spPr>
          <a:xfrm flipV="1">
            <a:off x="1204046" y="4374396"/>
            <a:ext cx="1056117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>
            <a:stCxn id="6" idx="2"/>
            <a:endCxn id="8" idx="0"/>
          </p:cNvCxnSpPr>
          <p:nvPr/>
        </p:nvCxnSpPr>
        <p:spPr>
          <a:xfrm>
            <a:off x="2260163" y="4374396"/>
            <a:ext cx="1179446" cy="134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>
            <a:stCxn id="7" idx="2"/>
            <a:endCxn id="9" idx="0"/>
          </p:cNvCxnSpPr>
          <p:nvPr/>
        </p:nvCxnSpPr>
        <p:spPr>
          <a:xfrm>
            <a:off x="1204046" y="5031760"/>
            <a:ext cx="331365" cy="341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284054" y="5742548"/>
            <a:ext cx="2487746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Sistema de recompensas</a:t>
            </a:r>
          </a:p>
          <a:p>
            <a:r>
              <a:rPr lang="pt-BR" dirty="0" smtClean="0"/>
              <a:t>Diversão</a:t>
            </a:r>
          </a:p>
          <a:p>
            <a:r>
              <a:rPr lang="pt-BR" dirty="0" smtClean="0"/>
              <a:t>Ferramentas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Fase 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000" dirty="0" smtClean="0"/>
              <a:t>2) Segmento de clientes</a:t>
            </a:r>
          </a:p>
          <a:p>
            <a:pPr marL="222250" indent="-222250"/>
            <a:r>
              <a:rPr lang="pt-BR" sz="2000" b="0" dirty="0" smtClean="0"/>
              <a:t>Quem são as pessoas/organizações que a empresa pretende servir?</a:t>
            </a:r>
          </a:p>
          <a:p>
            <a:pPr marL="222250" indent="-222250"/>
            <a:r>
              <a:rPr lang="pt-BR" sz="2000" b="0" dirty="0" smtClean="0"/>
              <a:t>Ex. Secretarias de educação, Pais de alunos,... </a:t>
            </a:r>
          </a:p>
          <a:p>
            <a:pPr marL="222250" indent="-222250"/>
            <a:endParaRPr lang="pt-BR" sz="2000" b="0" dirty="0" smtClean="0"/>
          </a:p>
          <a:p>
            <a:pPr>
              <a:buNone/>
            </a:pPr>
            <a:r>
              <a:rPr lang="pt-BR" sz="2000" dirty="0" smtClean="0"/>
              <a:t>Usuários afoitos</a:t>
            </a:r>
          </a:p>
          <a:p>
            <a:pPr marL="222250" indent="-222250"/>
            <a:r>
              <a:rPr lang="pt-BR" sz="2000" b="0" dirty="0" smtClean="0"/>
              <a:t>Quem são os clientes que topam usar logo sua solução preliminar?</a:t>
            </a:r>
          </a:p>
          <a:p>
            <a:pPr marL="222250" indent="-222250"/>
            <a:r>
              <a:rPr lang="pt-BR" sz="2000" b="0" dirty="0" smtClean="0"/>
              <a:t>Ex. Fulano, .... Escola da minha tia, </a:t>
            </a:r>
          </a:p>
          <a:p>
            <a:pPr marL="222250" indent="-222250"/>
            <a:r>
              <a:rPr lang="pt-BR" sz="2000" b="0" dirty="0" smtClean="0"/>
              <a:t>Pensar nelas como </a:t>
            </a:r>
            <a:r>
              <a:rPr lang="pt-BR" sz="2000" dirty="0" err="1" smtClean="0"/>
              <a:t>personas</a:t>
            </a:r>
            <a:r>
              <a:rPr lang="pt-BR" sz="2000" dirty="0" smtClean="0"/>
              <a:t>!</a:t>
            </a:r>
          </a:p>
          <a:p>
            <a:pPr marL="222250" indent="-222250"/>
            <a:endParaRPr lang="pt-BR" sz="2000" dirty="0" smtClean="0"/>
          </a:p>
          <a:p>
            <a:pPr marL="622300" lvl="1" indent="-222250">
              <a:buNone/>
            </a:pPr>
            <a:endParaRPr lang="pt-BR" sz="1800" dirty="0" smtClean="0"/>
          </a:p>
          <a:p>
            <a:pPr marL="622300" lvl="1" indent="-222250"/>
            <a:endParaRPr lang="pt-BR" sz="1800" dirty="0" smtClean="0"/>
          </a:p>
          <a:p>
            <a:pPr marL="857250" lvl="1" indent="-457200"/>
            <a:endParaRPr lang="pt-BR" sz="1800" dirty="0" smtClean="0"/>
          </a:p>
          <a:p>
            <a:endParaRPr lang="pt-BR" sz="20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544616"/>
          </a:xfrm>
        </p:spPr>
        <p:txBody>
          <a:bodyPr>
            <a:normAutofit/>
          </a:bodyPr>
          <a:lstStyle/>
          <a:p>
            <a:pPr marL="222250" indent="-222250">
              <a:buNone/>
            </a:pPr>
            <a:r>
              <a:rPr lang="pt-BR" sz="2000" dirty="0" smtClean="0"/>
              <a:t>Se possível, começar a analisar similares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611560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5" name="Retângulo 34"/>
          <p:cNvSpPr/>
          <p:nvPr/>
        </p:nvSpPr>
        <p:spPr>
          <a:xfrm>
            <a:off x="2170788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4" name="Retângulo 33"/>
          <p:cNvSpPr/>
          <p:nvPr/>
        </p:nvSpPr>
        <p:spPr>
          <a:xfrm>
            <a:off x="3730017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3" name="Retângulo 32"/>
          <p:cNvSpPr/>
          <p:nvPr/>
        </p:nvSpPr>
        <p:spPr>
          <a:xfrm>
            <a:off x="6848473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0" name="Retângulo 19"/>
          <p:cNvSpPr/>
          <p:nvPr/>
        </p:nvSpPr>
        <p:spPr>
          <a:xfrm>
            <a:off x="5289245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3" name="Retângulo 22"/>
          <p:cNvSpPr/>
          <p:nvPr/>
        </p:nvSpPr>
        <p:spPr>
          <a:xfrm>
            <a:off x="4401446" y="5231146"/>
            <a:ext cx="4022369" cy="1366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4" name="Retângulo 23"/>
          <p:cNvSpPr/>
          <p:nvPr/>
        </p:nvSpPr>
        <p:spPr>
          <a:xfrm>
            <a:off x="613816" y="5231146"/>
            <a:ext cx="3897631" cy="1366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9" name="CaixaDeTexto 8"/>
          <p:cNvSpPr txBox="1"/>
          <p:nvPr/>
        </p:nvSpPr>
        <p:spPr>
          <a:xfrm>
            <a:off x="4665554" y="5200829"/>
            <a:ext cx="1621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Fluxos de Renda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736298" y="5200829"/>
            <a:ext cx="174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Estrutura de Custos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28" name="Título 27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Trabalho em grupo: fase 2</a:t>
            </a:r>
            <a:endParaRPr lang="pt-BR" sz="3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973212" y="980728"/>
            <a:ext cx="1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Segmento de Clientes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413983" y="980728"/>
            <a:ext cx="1496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Vantagem 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Competitiva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3779912" y="1052736"/>
            <a:ext cx="1440160" cy="4104456"/>
          </a:xfrm>
          <a:prstGeom prst="rect">
            <a:avLst/>
          </a:prstGeom>
          <a:solidFill>
            <a:schemeClr val="accent5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2233836" y="1065436"/>
            <a:ext cx="1440160" cy="2147540"/>
          </a:xfrm>
          <a:prstGeom prst="rect">
            <a:avLst/>
          </a:prstGeom>
          <a:solidFill>
            <a:schemeClr val="accent5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854755" y="980728"/>
            <a:ext cx="168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Proposição 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única de valor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420265" y="980728"/>
            <a:ext cx="1683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Solução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36298" y="980728"/>
            <a:ext cx="1309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Necessidades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4139952" y="1628800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2</a:t>
            </a:r>
            <a:endParaRPr lang="pt-BR" sz="8000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2555776" y="1628800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3</a:t>
            </a:r>
            <a:endParaRPr lang="pt-BR" sz="8000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73929" y="3127930"/>
            <a:ext cx="1372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Concorrentes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683568" y="3429000"/>
            <a:ext cx="1440160" cy="1728192"/>
          </a:xfrm>
          <a:prstGeom prst="rect">
            <a:avLst/>
          </a:prstGeom>
          <a:solidFill>
            <a:schemeClr val="accent5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971600" y="3645024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1</a:t>
            </a:r>
            <a:endParaRPr lang="pt-BR" sz="8000" dirty="0"/>
          </a:p>
        </p:txBody>
      </p:sp>
      <p:sp>
        <p:nvSpPr>
          <p:cNvPr id="46" name="CaixaDeTexto 45"/>
          <p:cNvSpPr txBox="1"/>
          <p:nvPr/>
        </p:nvSpPr>
        <p:spPr>
          <a:xfrm>
            <a:off x="4139952" y="3645024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4</a:t>
            </a:r>
            <a:endParaRPr lang="pt-BR" sz="8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887360" y="3127930"/>
            <a:ext cx="1645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Usuários afoitos</a:t>
            </a:r>
            <a:endParaRPr lang="pt-BR" sz="1600" dirty="0">
              <a:solidFill>
                <a:srgbClr val="0070C0"/>
              </a:solidFill>
            </a:endParaRPr>
          </a:p>
        </p:txBody>
      </p:sp>
      <p:cxnSp>
        <p:nvCxnSpPr>
          <p:cNvPr id="21" name="Conector reto 20"/>
          <p:cNvCxnSpPr/>
          <p:nvPr/>
        </p:nvCxnSpPr>
        <p:spPr>
          <a:xfrm>
            <a:off x="2170788" y="3315729"/>
            <a:ext cx="1559228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351614" y="3315729"/>
            <a:ext cx="1372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Canais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233157" y="3370694"/>
            <a:ext cx="1559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Métricas-chave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752129" y="3127930"/>
            <a:ext cx="168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Produto Mínimo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Viável</a:t>
            </a:r>
            <a:endParaRPr lang="pt-BR" sz="1600" dirty="0">
              <a:solidFill>
                <a:srgbClr val="0070C0"/>
              </a:solidFill>
            </a:endParaRPr>
          </a:p>
        </p:txBody>
      </p:sp>
      <p:cxnSp>
        <p:nvCxnSpPr>
          <p:cNvPr id="40" name="Conector reto 39"/>
          <p:cNvCxnSpPr/>
          <p:nvPr/>
        </p:nvCxnSpPr>
        <p:spPr>
          <a:xfrm>
            <a:off x="5289245" y="3315729"/>
            <a:ext cx="1559228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Fase 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544616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pt-BR" sz="2400" dirty="0" smtClean="0"/>
              <a:t>Análise dos similares</a:t>
            </a:r>
          </a:p>
          <a:p>
            <a:pPr marL="222250" indent="-222250"/>
            <a:r>
              <a:rPr lang="pt-BR" sz="2000" b="0" dirty="0" smtClean="0"/>
              <a:t>Que soluções existem e quais são suas principais características?</a:t>
            </a:r>
          </a:p>
          <a:p>
            <a:pPr marL="222250" indent="-222250"/>
            <a:r>
              <a:rPr lang="pt-BR" sz="2000" b="0" dirty="0" smtClean="0"/>
              <a:t>Ex. OJE (rede social, jogos, enigmas,...)</a:t>
            </a:r>
          </a:p>
          <a:p>
            <a:pPr marL="222250" indent="-222250"/>
            <a:endParaRPr lang="pt-BR" sz="2000" b="0" dirty="0" smtClean="0"/>
          </a:p>
          <a:p>
            <a:pPr marL="457200" indent="-457200">
              <a:buNone/>
            </a:pPr>
            <a:r>
              <a:rPr lang="pt-BR" sz="2400" dirty="0" smtClean="0"/>
              <a:t>2) Proposição de valor</a:t>
            </a:r>
          </a:p>
          <a:p>
            <a:pPr marL="222250" indent="-222250"/>
            <a:r>
              <a:rPr lang="pt-BR" sz="2000" b="0" dirty="0" smtClean="0"/>
              <a:t>Por que você é diferente e merecerá atenção de seu cliente?</a:t>
            </a:r>
          </a:p>
          <a:p>
            <a:pPr marL="222250" indent="-222250"/>
            <a:r>
              <a:rPr lang="pt-BR" sz="2000" b="0" dirty="0" smtClean="0"/>
              <a:t>Ex. “pizza na porta de sua casa em 30 </a:t>
            </a:r>
            <a:r>
              <a:rPr lang="pt-BR" sz="2000" b="0" dirty="0" err="1" smtClean="0"/>
              <a:t>min</a:t>
            </a:r>
            <a:r>
              <a:rPr lang="pt-BR" sz="2000" b="0" dirty="0" smtClean="0"/>
              <a:t> ou fica de graça”</a:t>
            </a:r>
          </a:p>
          <a:p>
            <a:pPr marL="222250" indent="-222250"/>
            <a:r>
              <a:rPr lang="pt-BR" sz="2000" b="0" dirty="0" smtClean="0"/>
              <a:t>Valores: </a:t>
            </a:r>
            <a:r>
              <a:rPr lang="pt-BR" sz="1800" b="0" dirty="0" smtClean="0"/>
              <a:t>Novidade, Performance, Customização, Funcionalidade, Design, Status, Preço, Redução de Custos, Redução de Riscos, Usabilidade, ...</a:t>
            </a:r>
          </a:p>
          <a:p>
            <a:pPr marL="222250" indent="-222250">
              <a:buNone/>
            </a:pPr>
            <a:endParaRPr lang="pt-BR" sz="2000" b="0" dirty="0" smtClean="0"/>
          </a:p>
          <a:p>
            <a:pPr marL="222250" indent="-222250"/>
            <a:endParaRPr lang="pt-BR" sz="2000" b="0" dirty="0" smtClean="0"/>
          </a:p>
          <a:p>
            <a:pPr marL="222250" indent="-222250"/>
            <a:endParaRPr lang="pt-BR" sz="2000" b="0" dirty="0" smtClean="0"/>
          </a:p>
          <a:p>
            <a:pPr marL="622300" lvl="1" indent="-222250">
              <a:buNone/>
            </a:pPr>
            <a:endParaRPr lang="pt-BR" sz="2000" dirty="0" smtClean="0"/>
          </a:p>
          <a:p>
            <a:pPr marL="622300" lvl="1" indent="-222250"/>
            <a:endParaRPr lang="pt-BR" sz="2000" dirty="0" smtClean="0"/>
          </a:p>
          <a:p>
            <a:pPr marL="857250" lvl="1" indent="-457200"/>
            <a:endParaRPr lang="pt-BR" sz="2000" dirty="0" smtClean="0"/>
          </a:p>
          <a:p>
            <a:endParaRPr lang="pt-BR" sz="24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/>
              <a:t>3) Solução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000" b="0" dirty="0" smtClean="0"/>
              <a:t>Geração de alternativas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000" b="0" dirty="0" smtClean="0"/>
              <a:t>Escolha da melhor alternativa</a:t>
            </a:r>
          </a:p>
          <a:p>
            <a:pPr marL="222250" indent="-222250">
              <a:buNone/>
            </a:pPr>
            <a:endParaRPr lang="pt-BR" sz="2000" b="0" dirty="0" smtClean="0"/>
          </a:p>
          <a:p>
            <a:pPr marL="222250" indent="-222250"/>
            <a:r>
              <a:rPr lang="pt-BR" sz="2000" b="0" dirty="0" smtClean="0"/>
              <a:t>Lembrar da “estratégia do oceano azul”</a:t>
            </a:r>
            <a:endParaRPr lang="pt-BR" sz="2400" b="0" dirty="0" smtClean="0"/>
          </a:p>
          <a:p>
            <a:pPr marL="222250" indent="-222250"/>
            <a:endParaRPr lang="pt-BR" sz="2000" b="0" dirty="0" smtClean="0"/>
          </a:p>
          <a:p>
            <a:pPr>
              <a:buNone/>
            </a:pPr>
            <a:r>
              <a:rPr lang="pt-BR" sz="2400" dirty="0" smtClean="0"/>
              <a:t>4) </a:t>
            </a:r>
            <a:r>
              <a:rPr lang="pt-BR" sz="2400" dirty="0" err="1" smtClean="0"/>
              <a:t>Minimum</a:t>
            </a:r>
            <a:r>
              <a:rPr lang="pt-BR" sz="2400" dirty="0" smtClean="0"/>
              <a:t> </a:t>
            </a:r>
            <a:r>
              <a:rPr lang="pt-BR" sz="2400" dirty="0" err="1" smtClean="0"/>
              <a:t>Valuable</a:t>
            </a:r>
            <a:r>
              <a:rPr lang="pt-BR" sz="2400" dirty="0" smtClean="0"/>
              <a:t> </a:t>
            </a:r>
            <a:r>
              <a:rPr lang="pt-BR" sz="2400" dirty="0" err="1" smtClean="0"/>
              <a:t>Product</a:t>
            </a:r>
            <a:r>
              <a:rPr lang="pt-BR" sz="2400" dirty="0" smtClean="0"/>
              <a:t> </a:t>
            </a:r>
          </a:p>
          <a:p>
            <a:pPr marL="222250" indent="-222250"/>
            <a:r>
              <a:rPr lang="pt-BR" sz="2000" b="0" dirty="0" smtClean="0"/>
              <a:t>Quais são as funcionalidades-chave do seu produto/serviço?</a:t>
            </a:r>
          </a:p>
          <a:p>
            <a:pPr marL="222250" indent="-222250"/>
            <a:r>
              <a:rPr lang="pt-BR" sz="2000" b="0" dirty="0" smtClean="0"/>
              <a:t>A partir de que versão seus clientes já pagariam para usar?</a:t>
            </a:r>
          </a:p>
          <a:p>
            <a:pPr marL="222250" indent="-222250"/>
            <a:endParaRPr lang="pt-BR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611560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5" name="Retângulo 34"/>
          <p:cNvSpPr/>
          <p:nvPr/>
        </p:nvSpPr>
        <p:spPr>
          <a:xfrm>
            <a:off x="2170788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4" name="Retângulo 33"/>
          <p:cNvSpPr/>
          <p:nvPr/>
        </p:nvSpPr>
        <p:spPr>
          <a:xfrm>
            <a:off x="3730017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3" name="Retângulo 32"/>
          <p:cNvSpPr/>
          <p:nvPr/>
        </p:nvSpPr>
        <p:spPr>
          <a:xfrm>
            <a:off x="6848473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0" name="Retângulo 19"/>
          <p:cNvSpPr/>
          <p:nvPr/>
        </p:nvSpPr>
        <p:spPr>
          <a:xfrm>
            <a:off x="5289245" y="980728"/>
            <a:ext cx="1559228" cy="42504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3" name="Retângulo 22"/>
          <p:cNvSpPr/>
          <p:nvPr/>
        </p:nvSpPr>
        <p:spPr>
          <a:xfrm>
            <a:off x="4401446" y="5231146"/>
            <a:ext cx="4022369" cy="1366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4" name="Retângulo 23"/>
          <p:cNvSpPr/>
          <p:nvPr/>
        </p:nvSpPr>
        <p:spPr>
          <a:xfrm>
            <a:off x="613816" y="5231146"/>
            <a:ext cx="3897631" cy="1366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28" name="Título 27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Trabalho em grupo: fase 3</a:t>
            </a:r>
            <a:endParaRPr lang="pt-BR" sz="3200" dirty="0"/>
          </a:p>
        </p:txBody>
      </p:sp>
      <p:sp>
        <p:nvSpPr>
          <p:cNvPr id="32" name="Retângulo 31"/>
          <p:cNvSpPr/>
          <p:nvPr/>
        </p:nvSpPr>
        <p:spPr>
          <a:xfrm>
            <a:off x="4644008" y="5301208"/>
            <a:ext cx="3600400" cy="1224136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5364088" y="1052736"/>
            <a:ext cx="1440160" cy="2147540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6012160" y="5229200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2</a:t>
            </a:r>
            <a:endParaRPr lang="pt-BR" sz="8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4665554" y="5200829"/>
            <a:ext cx="1621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Fluxos de Renda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683568" y="5301208"/>
            <a:ext cx="3744416" cy="1224136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736298" y="5200829"/>
            <a:ext cx="174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Estrutura de Custos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39" name="CaixaDeTexto 38"/>
          <p:cNvSpPr txBox="1"/>
          <p:nvPr/>
        </p:nvSpPr>
        <p:spPr>
          <a:xfrm>
            <a:off x="1979712" y="5229200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3</a:t>
            </a:r>
            <a:endParaRPr lang="pt-BR" sz="8000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5724128" y="1700808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4</a:t>
            </a:r>
            <a:endParaRPr lang="pt-BR" sz="8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973212" y="980728"/>
            <a:ext cx="13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Segmento de Clientes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413983" y="980728"/>
            <a:ext cx="1496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Vantagem 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Competitiva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854755" y="980728"/>
            <a:ext cx="168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Proposição 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única de valor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420265" y="980728"/>
            <a:ext cx="1683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Solução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36298" y="980728"/>
            <a:ext cx="1309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Necessidades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5364088" y="3356992"/>
            <a:ext cx="1440160" cy="1715492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5" name="CaixaDeTexto 44"/>
          <p:cNvSpPr txBox="1"/>
          <p:nvPr/>
        </p:nvSpPr>
        <p:spPr>
          <a:xfrm>
            <a:off x="5796136" y="3645024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1</a:t>
            </a:r>
            <a:endParaRPr lang="pt-BR" sz="8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887360" y="3127930"/>
            <a:ext cx="1645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Usuários afoitos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46" name="Retângulo 45"/>
          <p:cNvSpPr/>
          <p:nvPr/>
        </p:nvSpPr>
        <p:spPr>
          <a:xfrm>
            <a:off x="2233836" y="3382392"/>
            <a:ext cx="1440160" cy="1728192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7" name="CaixaDeTexto 46"/>
          <p:cNvSpPr txBox="1"/>
          <p:nvPr/>
        </p:nvSpPr>
        <p:spPr>
          <a:xfrm>
            <a:off x="2555776" y="3645024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dirty="0" smtClean="0"/>
              <a:t>5</a:t>
            </a:r>
            <a:endParaRPr lang="pt-BR" sz="80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752129" y="3127930"/>
            <a:ext cx="168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Produto Mínimo</a:t>
            </a:r>
            <a:br>
              <a:rPr lang="pt-BR" sz="1600" dirty="0" smtClean="0">
                <a:solidFill>
                  <a:srgbClr val="0070C0"/>
                </a:solidFill>
              </a:rPr>
            </a:br>
            <a:r>
              <a:rPr lang="pt-BR" sz="1600" dirty="0" smtClean="0">
                <a:solidFill>
                  <a:srgbClr val="0070C0"/>
                </a:solidFill>
              </a:rPr>
              <a:t>Viável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351614" y="3315729"/>
            <a:ext cx="1372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Canais</a:t>
            </a:r>
            <a:endParaRPr lang="pt-BR" sz="1600" dirty="0">
              <a:solidFill>
                <a:srgbClr val="0070C0"/>
              </a:solidFill>
            </a:endParaRPr>
          </a:p>
        </p:txBody>
      </p:sp>
      <p:cxnSp>
        <p:nvCxnSpPr>
          <p:cNvPr id="40" name="Conector reto 39"/>
          <p:cNvCxnSpPr/>
          <p:nvPr/>
        </p:nvCxnSpPr>
        <p:spPr>
          <a:xfrm>
            <a:off x="5289245" y="3315729"/>
            <a:ext cx="1559228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170788" y="3315729"/>
            <a:ext cx="1559228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2233157" y="3370694"/>
            <a:ext cx="1559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Métricas-chave</a:t>
            </a:r>
            <a:endParaRPr lang="pt-BR" sz="1600" dirty="0">
              <a:solidFill>
                <a:srgbClr val="0070C0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673929" y="3127930"/>
            <a:ext cx="1372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0070C0"/>
                </a:solidFill>
              </a:rPr>
              <a:t>Concorrentes</a:t>
            </a:r>
            <a:endParaRPr lang="pt-BR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Fase 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544616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pt-BR" sz="2400" dirty="0" smtClean="0"/>
              <a:t>1) Canais (distribuição/Venda)</a:t>
            </a:r>
          </a:p>
          <a:p>
            <a:pPr marL="222250" indent="-222250"/>
            <a:r>
              <a:rPr lang="pt-BR" sz="2000" b="0" dirty="0" smtClean="0"/>
              <a:t>Como vai chegar ao cliente?</a:t>
            </a:r>
          </a:p>
          <a:p>
            <a:pPr marL="222250" indent="-222250"/>
            <a:r>
              <a:rPr lang="pt-BR" sz="2000" b="0" dirty="0" smtClean="0"/>
              <a:t>Direto x indireto x automático, ...</a:t>
            </a:r>
          </a:p>
          <a:p>
            <a:pPr marL="222250" indent="-222250"/>
            <a:endParaRPr lang="pt-BR" sz="2000" b="0" dirty="0" smtClean="0"/>
          </a:p>
          <a:p>
            <a:pPr marL="457200" indent="-457200">
              <a:buNone/>
            </a:pPr>
            <a:r>
              <a:rPr lang="pt-BR" sz="2400" dirty="0" smtClean="0"/>
              <a:t>2) Fontes de receitas</a:t>
            </a:r>
          </a:p>
          <a:p>
            <a:pPr marL="222250" indent="-222250"/>
            <a:r>
              <a:rPr lang="pt-BR" sz="2000" b="0" dirty="0" smtClean="0"/>
              <a:t>Quem, como, quando...?</a:t>
            </a:r>
          </a:p>
          <a:p>
            <a:pPr marL="222250" indent="-222250"/>
            <a:r>
              <a:rPr lang="pt-BR" sz="2000" b="0" dirty="0" smtClean="0"/>
              <a:t>Ex: Venda, preço por uso do produto, preço por assinatura, licença, publicidade...</a:t>
            </a:r>
          </a:p>
          <a:p>
            <a:pPr marL="222250" indent="-222250"/>
            <a:endParaRPr lang="pt-BR" sz="2000" b="0" dirty="0" smtClean="0"/>
          </a:p>
          <a:p>
            <a:pPr marL="457200" indent="-457200">
              <a:buNone/>
            </a:pPr>
            <a:r>
              <a:rPr lang="pt-BR" sz="2400" dirty="0" smtClean="0"/>
              <a:t>3) Custos</a:t>
            </a:r>
          </a:p>
          <a:p>
            <a:pPr marL="222250" indent="-222250"/>
            <a:r>
              <a:rPr lang="pt-BR" sz="2000" b="0" dirty="0" smtClean="0"/>
              <a:t>Recursos-chave ou atividades-chave mais caras?</a:t>
            </a:r>
          </a:p>
          <a:p>
            <a:pPr marL="222250" indent="-222250"/>
            <a:r>
              <a:rPr lang="pt-BR" sz="2000" b="0" dirty="0" smtClean="0"/>
              <a:t>Ex: Custos fixos e variáveis, economias de escala, comissões..</a:t>
            </a:r>
          </a:p>
          <a:p>
            <a:pPr marL="222250" indent="-222250"/>
            <a:endParaRPr lang="pt-BR" sz="2000" b="0" dirty="0" smtClean="0"/>
          </a:p>
          <a:p>
            <a:pPr marL="222250" indent="-222250"/>
            <a:endParaRPr lang="pt-BR" sz="2000" b="0" dirty="0" smtClean="0"/>
          </a:p>
          <a:p>
            <a:pPr marL="222250" indent="-222250">
              <a:buNone/>
            </a:pPr>
            <a:endParaRPr lang="pt-BR" sz="2000" b="0" dirty="0" smtClean="0"/>
          </a:p>
          <a:p>
            <a:pPr marL="222250" indent="-222250"/>
            <a:endParaRPr lang="pt-BR" sz="2000" b="0" dirty="0" smtClean="0"/>
          </a:p>
          <a:p>
            <a:pPr marL="222250" indent="-222250"/>
            <a:endParaRPr lang="pt-BR" sz="2000" b="0" dirty="0" smtClean="0"/>
          </a:p>
          <a:p>
            <a:pPr marL="622300" lvl="1" indent="-222250">
              <a:buNone/>
            </a:pPr>
            <a:endParaRPr lang="pt-BR" sz="2000" dirty="0" smtClean="0"/>
          </a:p>
          <a:p>
            <a:pPr marL="622300" lvl="1" indent="-222250"/>
            <a:endParaRPr lang="pt-BR" sz="2000" dirty="0" smtClean="0"/>
          </a:p>
          <a:p>
            <a:pPr marL="857250" lvl="1" indent="-457200"/>
            <a:endParaRPr lang="pt-BR" sz="2000" dirty="0" smtClean="0"/>
          </a:p>
          <a:p>
            <a:endParaRPr lang="pt-BR" sz="24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/>
              <a:t>4) Vantagem competitiva</a:t>
            </a:r>
          </a:p>
          <a:p>
            <a:pPr marL="222250" indent="-222250"/>
            <a:r>
              <a:rPr lang="pt-BR" sz="2000" b="0" dirty="0" smtClean="0"/>
              <a:t>O que de sua solução não pode ser facilmente copiada ou comprada?</a:t>
            </a:r>
          </a:p>
          <a:p>
            <a:pPr marL="222250" indent="-222250"/>
            <a:r>
              <a:rPr lang="pt-BR" sz="2000" b="0" dirty="0" smtClean="0"/>
              <a:t>Ex. tecnologia X, informação privilegiada, </a:t>
            </a:r>
            <a:r>
              <a:rPr lang="pt-BR" sz="2000" b="0" dirty="0" err="1" smtClean="0"/>
              <a:t>dream</a:t>
            </a:r>
            <a:r>
              <a:rPr lang="pt-BR" sz="2000" b="0" dirty="0" smtClean="0"/>
              <a:t> </a:t>
            </a:r>
            <a:r>
              <a:rPr lang="pt-BR" sz="2000" b="0" dirty="0" err="1" smtClean="0"/>
              <a:t>team</a:t>
            </a:r>
            <a:r>
              <a:rPr lang="pt-BR" sz="2000" b="0" dirty="0" smtClean="0"/>
              <a:t>, comunidade, clientes atuais,...</a:t>
            </a:r>
          </a:p>
          <a:p>
            <a:pPr marL="222250" indent="-222250"/>
            <a:endParaRPr lang="pt-BR" sz="2000" b="0" dirty="0" smtClean="0"/>
          </a:p>
          <a:p>
            <a:pPr>
              <a:buNone/>
            </a:pPr>
            <a:r>
              <a:rPr lang="pt-BR" sz="2400" dirty="0" smtClean="0"/>
              <a:t>5) Métricas-chave</a:t>
            </a:r>
          </a:p>
          <a:p>
            <a:pPr marL="222250" indent="-222250"/>
            <a:r>
              <a:rPr lang="pt-BR" sz="2000" b="0" dirty="0" smtClean="0"/>
              <a:t>Como saber que o negócio está indo bem antes do relatório de vendas?</a:t>
            </a:r>
          </a:p>
          <a:p>
            <a:pPr marL="222250" indent="-222250"/>
            <a:r>
              <a:rPr lang="pt-BR" sz="2000" b="0" dirty="0" smtClean="0"/>
              <a:t>Ex. chamou atenção, primeira experiência, volta, venda, recomendações,...</a:t>
            </a:r>
          </a:p>
          <a:p>
            <a:pPr marL="222250" indent="-222250"/>
            <a:endParaRPr lang="pt-BR" sz="2000" b="0" dirty="0" smtClean="0"/>
          </a:p>
          <a:p>
            <a:pPr marL="222250" indent="-222250"/>
            <a:endParaRPr lang="pt-BR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Fase 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None/>
            </a:pPr>
            <a:r>
              <a:rPr lang="pt-BR" sz="2800" dirty="0" smtClean="0"/>
              <a:t>Juntando tudo isto, o mais importante é...</a:t>
            </a:r>
          </a:p>
          <a:p>
            <a:pPr marL="457200" indent="-457200">
              <a:buNone/>
            </a:pPr>
            <a:endParaRPr lang="pt-BR" sz="2800" dirty="0" smtClean="0"/>
          </a:p>
          <a:p>
            <a:pPr marL="457200" indent="-457200">
              <a:buNone/>
            </a:pPr>
            <a:r>
              <a:rPr lang="pt-BR" sz="2800" dirty="0" smtClean="0"/>
              <a:t>A - demonstrar a viabilidade econômica</a:t>
            </a:r>
          </a:p>
          <a:p>
            <a:pPr marL="222250" indent="-222250"/>
            <a:r>
              <a:rPr lang="pt-BR" b="0" dirty="0" smtClean="0"/>
              <a:t>Trazer evidências dos seus clientes afoitos de que estaria dispostos à usar e pagar por sua  solução</a:t>
            </a:r>
          </a:p>
          <a:p>
            <a:pPr marL="222250" indent="-222250">
              <a:buNone/>
            </a:pPr>
            <a:endParaRPr lang="pt-BR" b="0" dirty="0" smtClean="0"/>
          </a:p>
          <a:p>
            <a:pPr marL="222250" indent="-222250">
              <a:buNone/>
            </a:pPr>
            <a:r>
              <a:rPr lang="pt-BR" sz="2800" dirty="0" smtClean="0"/>
              <a:t>B - demonstrar a viabilidade técnica</a:t>
            </a:r>
          </a:p>
          <a:p>
            <a:pPr marL="222250" indent="-222250"/>
            <a:r>
              <a:rPr lang="pt-BR" b="0" dirty="0" smtClean="0"/>
              <a:t>Tecnologias disponíveis</a:t>
            </a:r>
          </a:p>
          <a:p>
            <a:pPr marL="222250" indent="-222250">
              <a:buNone/>
            </a:pPr>
            <a:endParaRPr lang="pt-BR" dirty="0" smtClean="0"/>
          </a:p>
          <a:p>
            <a:pPr marL="222250" indent="-222250">
              <a:buNone/>
            </a:pPr>
            <a:r>
              <a:rPr lang="pt-BR" b="0" dirty="0" smtClean="0"/>
              <a:t>.</a:t>
            </a:r>
          </a:p>
          <a:p>
            <a:pPr marL="222250" indent="-222250"/>
            <a:endParaRPr lang="pt-BR" b="0" dirty="0" smtClean="0"/>
          </a:p>
          <a:p>
            <a:pPr marL="222250" indent="-222250"/>
            <a:endParaRPr lang="pt-BR" b="0" dirty="0" smtClean="0"/>
          </a:p>
          <a:p>
            <a:pPr marL="222250" indent="-222250">
              <a:buNone/>
            </a:pPr>
            <a:endParaRPr lang="pt-BR" b="0" dirty="0" smtClean="0"/>
          </a:p>
          <a:p>
            <a:pPr marL="222250" indent="-222250"/>
            <a:endParaRPr lang="pt-BR" b="0" dirty="0" smtClean="0"/>
          </a:p>
          <a:p>
            <a:pPr marL="222250" indent="-222250"/>
            <a:endParaRPr lang="pt-BR" b="0" dirty="0" smtClean="0"/>
          </a:p>
          <a:p>
            <a:pPr marL="622300" lvl="1" indent="-222250">
              <a:buNone/>
            </a:pPr>
            <a:endParaRPr lang="pt-BR" sz="2400" dirty="0" smtClean="0"/>
          </a:p>
          <a:p>
            <a:pPr marL="622300" lvl="1" indent="-222250"/>
            <a:endParaRPr lang="pt-BR" sz="2400" dirty="0" smtClean="0"/>
          </a:p>
          <a:p>
            <a:pPr marL="857250" lvl="1" indent="-457200"/>
            <a:endParaRPr lang="pt-BR" sz="2400" dirty="0" smtClean="0"/>
          </a:p>
          <a:p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35496" y="260648"/>
            <a:ext cx="1800200" cy="4849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1835696" y="260648"/>
            <a:ext cx="1800200" cy="4849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3635896" y="260648"/>
            <a:ext cx="1800200" cy="4849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7236296" y="260648"/>
            <a:ext cx="1800200" cy="4849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5436096" y="260648"/>
            <a:ext cx="1800200" cy="4849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reto 20"/>
          <p:cNvCxnSpPr/>
          <p:nvPr/>
        </p:nvCxnSpPr>
        <p:spPr>
          <a:xfrm>
            <a:off x="1835696" y="2924944"/>
            <a:ext cx="1800200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4411092" y="5110484"/>
            <a:ext cx="4644008" cy="15588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38101" y="5110484"/>
            <a:ext cx="4499992" cy="15588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380312" y="26064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Segmento de Clientes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580112" y="2606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Vantagem 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Competitiva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508104" y="29249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Canais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716016" y="507589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Fluxos de Renda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779912" y="26064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Proposição 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única de valor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123728" y="26064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Solução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907704" y="29876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Métricas-chave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79512" y="26064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Necessidades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79512" y="50758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Estrutura de Custos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7281192" y="2710661"/>
            <a:ext cx="189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Usuários afoitos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07504" y="271066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Concorrentes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733304" y="271066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Produto Mínimo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Viável</a:t>
            </a:r>
            <a:endParaRPr lang="pt-BR" dirty="0">
              <a:solidFill>
                <a:srgbClr val="0070C0"/>
              </a:solidFill>
            </a:endParaRPr>
          </a:p>
        </p:txBody>
      </p:sp>
      <p:cxnSp>
        <p:nvCxnSpPr>
          <p:cNvPr id="40" name="Conector reto 39"/>
          <p:cNvCxnSpPr/>
          <p:nvPr/>
        </p:nvCxnSpPr>
        <p:spPr>
          <a:xfrm>
            <a:off x="5436096" y="2924944"/>
            <a:ext cx="1800200" cy="0"/>
          </a:xfrm>
          <a:prstGeom prst="line">
            <a:avLst/>
          </a:prstGeom>
          <a:ln w="317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Links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Eric </a:t>
            </a:r>
            <a:r>
              <a:rPr lang="en-US" sz="2400" dirty="0" err="1" smtClean="0"/>
              <a:t>Ries</a:t>
            </a:r>
            <a:r>
              <a:rPr lang="en-US" sz="2400" dirty="0" smtClean="0"/>
              <a:t>. The Lean Startup: How Today's Entrepreneurs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Use </a:t>
            </a:r>
            <a:r>
              <a:rPr lang="en-US" sz="2400" dirty="0" smtClean="0"/>
              <a:t>Continuous Innovation to Create </a:t>
            </a:r>
            <a:r>
              <a:rPr lang="en-US" sz="2400" dirty="0" smtClean="0"/>
              <a:t>Radically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dirty="0" smtClean="0"/>
              <a:t>Successful Businesses. </a:t>
            </a:r>
            <a:r>
              <a:rPr lang="pt-BR" sz="2400" dirty="0" err="1" smtClean="0"/>
              <a:t>Crown</a:t>
            </a:r>
            <a:r>
              <a:rPr lang="pt-BR" sz="2400" dirty="0" smtClean="0"/>
              <a:t> Business (2011</a:t>
            </a:r>
            <a:r>
              <a:rPr lang="pt-BR" sz="2400" dirty="0" smtClean="0"/>
              <a:t>)</a:t>
            </a:r>
          </a:p>
          <a:p>
            <a:r>
              <a:rPr lang="pt-BR" sz="2400" dirty="0" smtClean="0">
                <a:hlinkClick r:id="rId3"/>
              </a:rPr>
              <a:t>http://theleanstartup.com</a:t>
            </a:r>
            <a:r>
              <a:rPr lang="pt-BR" sz="2400" dirty="0" smtClean="0">
                <a:hlinkClick r:id="rId3"/>
              </a:rPr>
              <a:t>/</a:t>
            </a:r>
            <a:endParaRPr lang="pt-BR" sz="2400" dirty="0" smtClean="0"/>
          </a:p>
          <a:p>
            <a:r>
              <a:rPr lang="pt-BR" sz="2400" dirty="0" err="1" smtClean="0"/>
              <a:t>Ash</a:t>
            </a:r>
            <a:r>
              <a:rPr lang="pt-BR" sz="2400" dirty="0" smtClean="0"/>
              <a:t> </a:t>
            </a:r>
            <a:r>
              <a:rPr lang="pt-BR" sz="2400" dirty="0" err="1" smtClean="0"/>
              <a:t>Maurya</a:t>
            </a:r>
            <a:r>
              <a:rPr lang="pt-BR" sz="2400" dirty="0" smtClean="0"/>
              <a:t>. </a:t>
            </a:r>
            <a:r>
              <a:rPr lang="en-US" sz="2400" dirty="0" smtClean="0"/>
              <a:t>Running Lean: Iterate from Plan A to a Plan That Works. </a:t>
            </a:r>
            <a:r>
              <a:rPr lang="pt-BR" sz="2400" dirty="0" err="1" smtClean="0"/>
              <a:t>O'Reilly</a:t>
            </a:r>
            <a:r>
              <a:rPr lang="pt-BR" sz="2400" dirty="0" smtClean="0"/>
              <a:t> Media (2012</a:t>
            </a:r>
            <a:r>
              <a:rPr lang="pt-BR" sz="2400" dirty="0" smtClean="0"/>
              <a:t>)</a:t>
            </a:r>
          </a:p>
          <a:p>
            <a:r>
              <a:rPr lang="en-US" sz="2400" dirty="0" smtClean="0">
                <a:hlinkClick r:id="rId4"/>
              </a:rPr>
              <a:t>http://runninglean.co</a:t>
            </a:r>
            <a:r>
              <a:rPr lang="en-US" sz="2400" dirty="0" smtClean="0">
                <a:hlinkClick r:id="rId4"/>
              </a:rPr>
              <a:t>/</a:t>
            </a:r>
            <a:endParaRPr lang="en-US" sz="2400" dirty="0" smtClean="0"/>
          </a:p>
          <a:p>
            <a:endParaRPr lang="en-US" sz="2400" dirty="0" smtClean="0"/>
          </a:p>
          <a:p>
            <a:endParaRPr lang="pt-BR" sz="2400" dirty="0"/>
          </a:p>
        </p:txBody>
      </p:sp>
      <p:pic>
        <p:nvPicPr>
          <p:cNvPr id="4" name="Picture 2" descr="http://www.jornaldoempreendedor.com.br/wp-content/uploads/2012/02/runninglean_cover_front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4293096"/>
            <a:ext cx="903930" cy="1584176"/>
          </a:xfrm>
          <a:prstGeom prst="rect">
            <a:avLst/>
          </a:prstGeom>
          <a:noFill/>
        </p:spPr>
      </p:pic>
      <p:pic>
        <p:nvPicPr>
          <p:cNvPr id="5" name="Picture 2" descr="https://encrypted-tbn0.gstatic.com/images?q=tbn:ANd9GcT39yWVcxG4AKc-KVz-u514oDDo8URs2pNswvYbUWNq2me8kuN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56376" y="1268760"/>
            <a:ext cx="949671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20798</TotalTime>
  <Words>678</Words>
  <Application>Microsoft Office PowerPoint</Application>
  <PresentationFormat>Apresentação na tela (4:3)</PresentationFormat>
  <Paragraphs>196</Paragraphs>
  <Slides>14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Gerando modelos de negócio com ajuda de canvas</vt:lpstr>
      <vt:lpstr>Lean Startup &amp;  Running Lean</vt:lpstr>
      <vt:lpstr>Parar de fazer modelos de negócio fictícios!</vt:lpstr>
      <vt:lpstr>Novo Canvas: Ash Maurya (Lean Canvas)</vt:lpstr>
      <vt:lpstr>Trabalho em grupo: fase 1</vt:lpstr>
      <vt:lpstr>Fase 1</vt:lpstr>
      <vt:lpstr>Fase 1</vt:lpstr>
      <vt:lpstr>Trabalho em grupo: fase 2</vt:lpstr>
      <vt:lpstr>Fase 2</vt:lpstr>
      <vt:lpstr>Trabalho em grupo: fase 3</vt:lpstr>
      <vt:lpstr>Fase 3</vt:lpstr>
      <vt:lpstr>Fase 3</vt:lpstr>
      <vt:lpstr>Slide 13</vt:lpstr>
      <vt:lpstr>Links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Pluviara</dc:title>
  <dc:creator>pamela thays lins bezerra</dc:creator>
  <cp:lastModifiedBy>Geber</cp:lastModifiedBy>
  <cp:revision>692</cp:revision>
  <dcterms:created xsi:type="dcterms:W3CDTF">2011-09-01T00:21:16Z</dcterms:created>
  <dcterms:modified xsi:type="dcterms:W3CDTF">2014-04-09T14:46:17Z</dcterms:modified>
</cp:coreProperties>
</file>