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59" r:id="rId11"/>
    <p:sldId id="260" r:id="rId12"/>
    <p:sldId id="261" r:id="rId13"/>
    <p:sldId id="262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6" r:id="rId2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6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65" name="Picture 21" descr="Z:\cin\estudos\100709_ppt_cin_claro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11188" y="3284538"/>
            <a:ext cx="6048375" cy="204152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pt-BR" noProof="0" smtClean="0"/>
              <a:t>Clique para editar o estilo do subtítulo mestre</a:t>
            </a:r>
          </a:p>
        </p:txBody>
      </p:sp>
      <p:sp>
        <p:nvSpPr>
          <p:cNvPr id="6163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143000"/>
            <a:ext cx="7772400" cy="1736725"/>
          </a:xfrm>
        </p:spPr>
        <p:txBody>
          <a:bodyPr anchor="b"/>
          <a:lstStyle>
            <a:lvl1pPr>
              <a:defRPr>
                <a:effectLst/>
              </a:defRPr>
            </a:lvl1pPr>
          </a:lstStyle>
          <a:p>
            <a:pPr lvl="0"/>
            <a:r>
              <a:rPr lang="pt-BR" noProof="0" smtClean="0"/>
              <a:t>Clique para editar o título mestre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613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92900" y="188913"/>
            <a:ext cx="1982788" cy="613568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44538" y="188913"/>
            <a:ext cx="5795962" cy="613568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845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717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869553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57238" y="1700213"/>
            <a:ext cx="3883025" cy="4624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92663" y="1700213"/>
            <a:ext cx="3883025" cy="4624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63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711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40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095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994630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36002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8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44538" y="188913"/>
            <a:ext cx="7283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</a:t>
            </a:r>
            <a:br>
              <a:rPr lang="pt-BR" smtClean="0"/>
            </a:br>
            <a:r>
              <a:rPr lang="pt-BR" smtClean="0"/>
              <a:t>do título mestre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7238" y="1700213"/>
            <a:ext cx="7918450" cy="462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2400" b="1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algn="ctr"/>
            <a:r>
              <a:rPr lang="pt-BR" sz="44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Aula </a:t>
            </a:r>
            <a:r>
              <a:rPr lang="pt-BR" sz="44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Prática 4</a:t>
            </a:r>
            <a:endParaRPr lang="pt-BR" sz="44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Subtítulo 2"/>
          <p:cNvSpPr>
            <a:spLocks noGrp="1"/>
          </p:cNvSpPr>
          <p:nvPr>
            <p:ph type="subTitle" idx="1"/>
          </p:nvPr>
        </p:nvSpPr>
        <p:spPr>
          <a:xfrm>
            <a:off x="1000100" y="3857628"/>
            <a:ext cx="7272366" cy="1757378"/>
          </a:xfrm>
        </p:spPr>
        <p:txBody>
          <a:bodyPr anchor="t">
            <a:normAutofit/>
          </a:bodyPr>
          <a:lstStyle/>
          <a:p>
            <a:pPr algn="ctr"/>
            <a:r>
              <a:rPr lang="pt-BR" sz="3200" dirty="0" smtClean="0">
                <a:effectLst/>
                <a:latin typeface="Calibri" pitchFamily="34" charset="0"/>
                <a:cs typeface="Calibri" pitchFamily="34" charset="0"/>
              </a:rPr>
              <a:t>Monitoria IP/CC</a:t>
            </a:r>
          </a:p>
          <a:p>
            <a:pPr algn="ctr"/>
            <a:r>
              <a:rPr lang="pt-BR" sz="3200" dirty="0" smtClean="0">
                <a:effectLst/>
                <a:latin typeface="Calibri" pitchFamily="34" charset="0"/>
                <a:cs typeface="Calibri" pitchFamily="34" charset="0"/>
              </a:rPr>
              <a:t>(~if669)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Relembrando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3200" b="0" dirty="0" smtClean="0">
                <a:effectLst/>
                <a:latin typeface="Calibri" pitchFamily="34" charset="0"/>
                <a:cs typeface="Calibri" pitchFamily="34" charset="0"/>
              </a:rPr>
              <a:t>Padronização</a:t>
            </a:r>
          </a:p>
          <a:p>
            <a:r>
              <a:rPr lang="pt-BR" sz="3200" b="0" dirty="0" smtClean="0">
                <a:effectLst/>
                <a:latin typeface="Calibri" pitchFamily="34" charset="0"/>
                <a:cs typeface="Calibri" pitchFamily="34" charset="0"/>
              </a:rPr>
              <a:t>Comentários</a:t>
            </a:r>
          </a:p>
          <a:p>
            <a:r>
              <a:rPr lang="pt-BR" sz="3200" b="0" dirty="0" err="1" smtClean="0">
                <a:effectLst/>
                <a:latin typeface="Calibri" pitchFamily="34" charset="0"/>
                <a:cs typeface="Calibri" pitchFamily="34" charset="0"/>
              </a:rPr>
              <a:t>Identação</a:t>
            </a:r>
            <a:endParaRPr lang="pt-BR" sz="32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sz="3200" b="0" dirty="0" smtClean="0">
                <a:effectLst/>
                <a:latin typeface="Calibri" pitchFamily="34" charset="0"/>
                <a:cs typeface="Calibri" pitchFamily="34" charset="0"/>
              </a:rPr>
              <a:t>Significado em nomes de variáveis</a:t>
            </a:r>
          </a:p>
          <a:p>
            <a:r>
              <a:rPr lang="pt-BR" sz="3200" b="0" dirty="0" smtClean="0">
                <a:effectLst/>
                <a:latin typeface="Calibri" pitchFamily="34" charset="0"/>
                <a:cs typeface="Calibri" pitchFamily="34" charset="0"/>
              </a:rPr>
              <a:t>Depuração de Erros</a:t>
            </a:r>
            <a:endParaRPr lang="pt-BR" sz="3200" b="0" dirty="0"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Comentários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b="0" dirty="0" smtClean="0">
                <a:effectLst/>
                <a:latin typeface="Calibri" pitchFamily="34" charset="0"/>
                <a:cs typeface="Calibri" pitchFamily="34" charset="0"/>
              </a:rPr>
              <a:t>Ao adicionar comentários à um código deve-se utilizar o bom senso. </a:t>
            </a:r>
            <a:endParaRPr lang="pt-BR" sz="3200" b="0" dirty="0">
              <a:effectLst/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pt-BR" sz="3200" dirty="0" smtClean="0">
                <a:latin typeface="Calibri" pitchFamily="34" charset="0"/>
                <a:cs typeface="Calibri" pitchFamily="34" charset="0"/>
              </a:rPr>
              <a:t>Será necessário um comentário?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sz="3200" dirty="0" smtClean="0">
                <a:effectLst/>
                <a:latin typeface="Calibri" pitchFamily="34" charset="0"/>
                <a:cs typeface="Calibri" pitchFamily="34" charset="0"/>
              </a:rPr>
              <a:t>Ex.:</a:t>
            </a:r>
          </a:p>
          <a:p>
            <a:pPr marL="0" indent="0">
              <a:buNone/>
            </a:pP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 nome; </a:t>
            </a:r>
            <a:r>
              <a:rPr lang="pt-BR" sz="1600" b="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//Variável que guarda o nome digitado</a:t>
            </a:r>
            <a:endParaRPr lang="pt-BR" sz="1600" b="0" dirty="0">
              <a:solidFill>
                <a:schemeClr val="accent4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16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 idade; </a:t>
            </a:r>
            <a:r>
              <a:rPr lang="pt-BR" sz="1600" b="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//Variável que guarda a idade digitada</a:t>
            </a:r>
          </a:p>
          <a:p>
            <a:pPr marL="0" indent="0">
              <a:buNone/>
            </a:pP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3786182" y="4429132"/>
            <a:ext cx="3786214" cy="107157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3000" dirty="0" smtClean="0"/>
              <a:t>Esse tipo de comentário deve ser evitado</a:t>
            </a:r>
            <a:endParaRPr kumimoji="0" lang="pt-BR" sz="3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94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err="1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Identação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b="0" dirty="0" smtClean="0">
                <a:effectLst/>
                <a:latin typeface="Calibri" pitchFamily="34" charset="0"/>
                <a:cs typeface="Calibri" pitchFamily="34" charset="0"/>
              </a:rPr>
              <a:t>Evite usar espaços(</a:t>
            </a:r>
            <a:r>
              <a:rPr lang="pt-BR" sz="3200" b="0" dirty="0" err="1" smtClean="0">
                <a:effectLst/>
                <a:latin typeface="Calibri" pitchFamily="34" charset="0"/>
                <a:cs typeface="Calibri" pitchFamily="34" charset="0"/>
              </a:rPr>
              <a:t>Spacebar</a:t>
            </a:r>
            <a:r>
              <a:rPr lang="pt-BR" sz="3200" b="0" dirty="0" smtClean="0">
                <a:effectLst/>
                <a:latin typeface="Calibri" pitchFamily="34" charset="0"/>
                <a:cs typeface="Calibri" pitchFamily="34" charset="0"/>
              </a:rPr>
              <a:t>) para </a:t>
            </a:r>
            <a:r>
              <a:rPr lang="pt-BR" sz="3200" b="0" dirty="0" err="1" smtClean="0">
                <a:effectLst/>
                <a:latin typeface="Calibri" pitchFamily="34" charset="0"/>
                <a:cs typeface="Calibri" pitchFamily="34" charset="0"/>
              </a:rPr>
              <a:t>identar</a:t>
            </a:r>
            <a:r>
              <a:rPr lang="pt-BR" sz="3200" b="0" dirty="0" smtClean="0">
                <a:effectLst/>
                <a:latin typeface="Calibri" pitchFamily="34" charset="0"/>
                <a:cs typeface="Calibri" pitchFamily="34" charset="0"/>
              </a:rPr>
              <a:t>. Use a tabulação(TAB).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Ex.:</a:t>
            </a:r>
          </a:p>
          <a:p>
            <a:pPr marL="0" indent="0">
              <a:buNone/>
            </a:pP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pt-BR" sz="1600" b="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b="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//usando espaço</a:t>
            </a:r>
          </a:p>
          <a:p>
            <a:pPr marL="0" indent="0">
              <a:buNone/>
            </a:pPr>
            <a:r>
              <a:rPr lang="pt-BR" sz="1600" b="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//usando tabulação fica mais fácil de </a:t>
            </a:r>
          </a:p>
          <a:p>
            <a:pPr marL="0" indent="0">
              <a:buNone/>
            </a:pPr>
            <a:r>
              <a:rPr lang="pt-BR" sz="1600" b="0" dirty="0" smtClean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//ler e editar o código.</a:t>
            </a:r>
          </a:p>
          <a:p>
            <a:pPr marL="0" indent="0">
              <a:buNone/>
            </a:pPr>
            <a:r>
              <a:rPr lang="pt-BR" sz="1600" b="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pt-BR" sz="1600" b="0" dirty="0" smtClean="0">
              <a:latin typeface="Courier New" pitchFamily="49" charset="0"/>
              <a:cs typeface="Courier New" pitchFamily="49" charset="0"/>
            </a:endParaRPr>
          </a:p>
          <a:p>
            <a:pPr marL="0" indent="0" algn="ctr">
              <a:buNone/>
            </a:pPr>
            <a:endParaRPr lang="pt-BR" b="0" dirty="0">
              <a:cs typeface="Courier New" pitchFamily="49" charset="0"/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2214546" y="4786322"/>
            <a:ext cx="4572032" cy="150019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pt-BR" sz="2800" dirty="0" err="1" smtClean="0">
                <a:cs typeface="Courier New" pitchFamily="49" charset="0"/>
              </a:rPr>
              <a:t>Ctrl</a:t>
            </a:r>
            <a:r>
              <a:rPr lang="pt-BR" sz="2800" dirty="0" smtClean="0">
                <a:cs typeface="Courier New" pitchFamily="49" charset="0"/>
              </a:rPr>
              <a:t>+</a:t>
            </a:r>
            <a:r>
              <a:rPr lang="pt-BR" sz="2800" dirty="0" err="1" smtClean="0">
                <a:cs typeface="Courier New" pitchFamily="49" charset="0"/>
              </a:rPr>
              <a:t>Shift</a:t>
            </a:r>
            <a:r>
              <a:rPr lang="pt-BR" sz="2800" dirty="0" smtClean="0">
                <a:cs typeface="Courier New" pitchFamily="49" charset="0"/>
              </a:rPr>
              <a:t>+F ou</a:t>
            </a:r>
          </a:p>
          <a:p>
            <a:pPr marL="0" indent="0" algn="ctr">
              <a:buNone/>
            </a:pPr>
            <a:r>
              <a:rPr lang="pt-BR" sz="2800" dirty="0" err="1" smtClean="0">
                <a:cs typeface="Courier New" pitchFamily="49" charset="0"/>
              </a:rPr>
              <a:t>Ctrl</a:t>
            </a:r>
            <a:r>
              <a:rPr lang="pt-BR" sz="2800" dirty="0" smtClean="0">
                <a:cs typeface="Courier New" pitchFamily="49" charset="0"/>
              </a:rPr>
              <a:t>+I (Com um campo selecionado)</a:t>
            </a:r>
            <a:endParaRPr kumimoji="0" lang="pt-BR" sz="3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398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Nome de variáveis e classes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Variáveis</a:t>
            </a:r>
          </a:p>
          <a:p>
            <a:pPr lvl="1"/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Começam com letra minúscula. Separa-se as palavras com letras maiúsculas.</a:t>
            </a:r>
          </a:p>
          <a:p>
            <a:pPr lvl="2"/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Ex.: </a:t>
            </a:r>
            <a:r>
              <a:rPr lang="pt-BR" sz="2800" dirty="0" err="1" smtClean="0">
                <a:effectLst/>
                <a:latin typeface="Calibri" pitchFamily="34" charset="0"/>
                <a:cs typeface="Calibri" pitchFamily="34" charset="0"/>
              </a:rPr>
              <a:t>taxaPoupanca</a:t>
            </a:r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pt-BR" sz="2800" dirty="0" err="1" smtClean="0">
                <a:effectLst/>
                <a:latin typeface="Calibri" pitchFamily="34" charset="0"/>
                <a:cs typeface="Calibri" pitchFamily="34" charset="0"/>
              </a:rPr>
              <a:t>nomePai</a:t>
            </a:r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pt-BR" sz="2800" dirty="0" err="1" smtClean="0">
                <a:effectLst/>
                <a:latin typeface="Calibri" pitchFamily="34" charset="0"/>
                <a:cs typeface="Calibri" pitchFamily="34" charset="0"/>
              </a:rPr>
              <a:t>nomeMae</a:t>
            </a:r>
            <a:endParaRPr lang="pt-BR" sz="2800" dirty="0" smtClean="0">
              <a:effectLst/>
              <a:latin typeface="Calibri" pitchFamily="34" charset="0"/>
              <a:cs typeface="Calibri" pitchFamily="34" charset="0"/>
            </a:endParaRPr>
          </a:p>
          <a:p>
            <a:pPr lvl="2"/>
            <a:endParaRPr lang="pt-BR" sz="2800" dirty="0"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Classes</a:t>
            </a:r>
          </a:p>
          <a:p>
            <a:pPr lvl="1"/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Começam com letra maiúsculas. Também separa-se as palavras com letras maiúsculas.</a:t>
            </a:r>
          </a:p>
          <a:p>
            <a:pPr lvl="2"/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Ex.: </a:t>
            </a:r>
            <a:r>
              <a:rPr lang="pt-BR" sz="2800" dirty="0" err="1" smtClean="0">
                <a:effectLst/>
                <a:latin typeface="Calibri" pitchFamily="34" charset="0"/>
                <a:cs typeface="Calibri" pitchFamily="34" charset="0"/>
              </a:rPr>
              <a:t>ContaCorrente</a:t>
            </a:r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pt-BR" sz="2800" dirty="0" err="1" smtClean="0">
                <a:effectLst/>
                <a:latin typeface="Calibri" pitchFamily="34" charset="0"/>
                <a:cs typeface="Calibri" pitchFamily="34" charset="0"/>
              </a:rPr>
              <a:t>ContaPoupanca</a:t>
            </a:r>
            <a:endParaRPr lang="pt-BR" sz="2800" dirty="0" smtClean="0">
              <a:effectLst/>
              <a:latin typeface="Calibri" pitchFamily="34" charset="0"/>
              <a:cs typeface="Calibri" pitchFamily="34" charset="0"/>
            </a:endParaRPr>
          </a:p>
          <a:p>
            <a:pPr lvl="2"/>
            <a:endParaRPr lang="pt-BR" sz="280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2571736" y="3571876"/>
            <a:ext cx="4071966" cy="121444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3000" dirty="0" smtClean="0"/>
              <a:t>Não use acentos nem cedilha!</a:t>
            </a:r>
          </a:p>
        </p:txBody>
      </p:sp>
    </p:spTree>
    <p:extLst>
      <p:ext uri="{BB962C8B-B14F-4D97-AF65-F5344CB8AC3E}">
        <p14:creationId xmlns:p14="http://schemas.microsoft.com/office/powerpoint/2010/main" val="424763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Nome de variáveis e classes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85786" y="1500174"/>
            <a:ext cx="7918450" cy="4624387"/>
          </a:xfrm>
        </p:spPr>
        <p:txBody>
          <a:bodyPr/>
          <a:lstStyle/>
          <a:p>
            <a:r>
              <a:rPr lang="pt-BR" sz="3200" b="0" dirty="0" smtClean="0">
                <a:effectLst/>
                <a:latin typeface="Calibri" pitchFamily="34" charset="0"/>
                <a:cs typeface="Calibri" pitchFamily="34" charset="0"/>
              </a:rPr>
              <a:t>Use nomes instrutivos e claros para as variáveis e classes.</a:t>
            </a:r>
          </a:p>
        </p:txBody>
      </p:sp>
      <p:sp>
        <p:nvSpPr>
          <p:cNvPr id="8" name="Seta para a direita 7"/>
          <p:cNvSpPr/>
          <p:nvPr/>
        </p:nvSpPr>
        <p:spPr>
          <a:xfrm>
            <a:off x="3995936" y="3239110"/>
            <a:ext cx="1152128" cy="837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1071538" y="5286388"/>
            <a:ext cx="2772816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EVITE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5357818" y="5286388"/>
            <a:ext cx="2772816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u="sng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PREFIRA</a:t>
            </a:r>
            <a:endParaRPr lang="pt-BR" sz="4000" b="1" u="sng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1428728" y="2786058"/>
            <a:ext cx="2357454" cy="250033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err="1" smtClean="0"/>
              <a:t>int</a:t>
            </a:r>
            <a:r>
              <a:rPr lang="en-US" sz="3000" dirty="0" smtClean="0"/>
              <a:t> x</a:t>
            </a: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/>
              <a:t>double y</a:t>
            </a: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/>
              <a:t>double z</a:t>
            </a: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/>
              <a:t>String a</a:t>
            </a: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/>
              <a:t>String b</a:t>
            </a: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/>
              <a:t>String c</a:t>
            </a:r>
          </a:p>
        </p:txBody>
      </p:sp>
      <p:sp>
        <p:nvSpPr>
          <p:cNvPr id="12" name="Espaço Reservado para Conteúdo 2"/>
          <p:cNvSpPr txBox="1">
            <a:spLocks/>
          </p:cNvSpPr>
          <p:nvPr/>
        </p:nvSpPr>
        <p:spPr>
          <a:xfrm>
            <a:off x="5572132" y="2786058"/>
            <a:ext cx="2357454" cy="250033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err="1" smtClean="0"/>
              <a:t>int</a:t>
            </a:r>
            <a:r>
              <a:rPr lang="en-US" sz="3000" dirty="0" smtClean="0"/>
              <a:t> </a:t>
            </a:r>
            <a:r>
              <a:rPr lang="en-US" sz="3000" dirty="0" err="1" smtClean="0"/>
              <a:t>idade</a:t>
            </a:r>
            <a:endParaRPr lang="en-US" sz="3000" dirty="0" smtClean="0"/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/>
              <a:t>double </a:t>
            </a:r>
            <a:r>
              <a:rPr lang="en-US" sz="3000" dirty="0" err="1" smtClean="0"/>
              <a:t>salario</a:t>
            </a:r>
            <a:endParaRPr lang="en-US" sz="3000" dirty="0" smtClean="0"/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/>
              <a:t>double </a:t>
            </a:r>
            <a:r>
              <a:rPr lang="en-US" sz="3000" dirty="0" err="1" smtClean="0"/>
              <a:t>altura</a:t>
            </a:r>
            <a:endParaRPr lang="en-US" sz="3000" dirty="0" smtClean="0"/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/>
              <a:t>String </a:t>
            </a:r>
            <a:r>
              <a:rPr lang="en-US" sz="3000" dirty="0" err="1" smtClean="0"/>
              <a:t>nome</a:t>
            </a:r>
            <a:endParaRPr lang="en-US" sz="3000" dirty="0" smtClean="0"/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/>
              <a:t>String </a:t>
            </a:r>
            <a:r>
              <a:rPr lang="en-US" sz="3000" dirty="0" err="1" smtClean="0"/>
              <a:t>sexo</a:t>
            </a:r>
            <a:endParaRPr lang="en-US" sz="3000" dirty="0" smtClean="0"/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/>
              <a:t>String cargo</a:t>
            </a:r>
          </a:p>
        </p:txBody>
      </p:sp>
    </p:spTree>
    <p:extLst>
      <p:ext uri="{BB962C8B-B14F-4D97-AF65-F5344CB8AC3E}">
        <p14:creationId xmlns:p14="http://schemas.microsoft.com/office/powerpoint/2010/main" val="426399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Nome de variáveis e classes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b="0" dirty="0" smtClean="0">
                <a:effectLst/>
                <a:latin typeface="Calibri" pitchFamily="34" charset="0"/>
                <a:cs typeface="Calibri" pitchFamily="34" charset="0"/>
              </a:rPr>
              <a:t>Também não exagere!</a:t>
            </a: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785786" y="2571744"/>
            <a:ext cx="4357718" cy="264320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200" dirty="0" err="1" smtClean="0">
                <a:latin typeface="Calibri" pitchFamily="34" charset="0"/>
                <a:cs typeface="Calibri" pitchFamily="34" charset="0"/>
              </a:rPr>
              <a:t>int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dirty="0" err="1" smtClean="0">
                <a:latin typeface="Calibri" pitchFamily="34" charset="0"/>
                <a:cs typeface="Calibri" pitchFamily="34" charset="0"/>
              </a:rPr>
              <a:t>variavelQueGuardaNumDaConta</a:t>
            </a:r>
            <a:endParaRPr lang="en-US" sz="22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200" dirty="0" smtClean="0">
                <a:latin typeface="Calibri" pitchFamily="34" charset="0"/>
                <a:cs typeface="Calibri" pitchFamily="34" charset="0"/>
              </a:rPr>
              <a:t>double </a:t>
            </a:r>
            <a:r>
              <a:rPr lang="en-US" sz="2200" dirty="0" err="1" smtClean="0">
                <a:latin typeface="Calibri" pitchFamily="34" charset="0"/>
                <a:cs typeface="Calibri" pitchFamily="34" charset="0"/>
              </a:rPr>
              <a:t>valorSemAdicaoDeJuros</a:t>
            </a:r>
            <a:endParaRPr lang="en-US" sz="22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200" dirty="0" smtClean="0">
                <a:latin typeface="Calibri" pitchFamily="34" charset="0"/>
                <a:cs typeface="Calibri" pitchFamily="34" charset="0"/>
              </a:rPr>
              <a:t>double </a:t>
            </a:r>
            <a:r>
              <a:rPr lang="en-US" sz="2200" dirty="0" err="1" smtClean="0">
                <a:latin typeface="Calibri" pitchFamily="34" charset="0"/>
                <a:cs typeface="Calibri" pitchFamily="34" charset="0"/>
              </a:rPr>
              <a:t>valorComAdicaoDeJuros</a:t>
            </a:r>
            <a:endParaRPr lang="en-US" sz="22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200" dirty="0" smtClean="0">
                <a:latin typeface="Calibri" pitchFamily="34" charset="0"/>
                <a:cs typeface="Calibri" pitchFamily="34" charset="0"/>
              </a:rPr>
              <a:t>String </a:t>
            </a:r>
            <a:r>
              <a:rPr lang="en-US" sz="2200" dirty="0" err="1" smtClean="0">
                <a:latin typeface="Calibri" pitchFamily="34" charset="0"/>
                <a:cs typeface="Calibri" pitchFamily="34" charset="0"/>
              </a:rPr>
              <a:t>nomeDoBanco</a:t>
            </a:r>
            <a:endParaRPr lang="en-US" sz="22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200" dirty="0" smtClean="0">
                <a:latin typeface="Calibri" pitchFamily="34" charset="0"/>
                <a:cs typeface="Calibri" pitchFamily="34" charset="0"/>
              </a:rPr>
              <a:t>String </a:t>
            </a:r>
            <a:r>
              <a:rPr lang="en-US" sz="2200" dirty="0" err="1" smtClean="0">
                <a:latin typeface="Calibri" pitchFamily="34" charset="0"/>
                <a:cs typeface="Calibri" pitchFamily="34" charset="0"/>
              </a:rPr>
              <a:t>nomeDoGerenteDoBanco</a:t>
            </a:r>
            <a:endParaRPr lang="en-US" sz="22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200" dirty="0" smtClean="0">
                <a:latin typeface="Calibri" pitchFamily="34" charset="0"/>
                <a:cs typeface="Calibri" pitchFamily="34" charset="0"/>
              </a:rPr>
              <a:t>String </a:t>
            </a:r>
            <a:r>
              <a:rPr lang="en-US" sz="2200" dirty="0" err="1" smtClean="0">
                <a:latin typeface="Calibri" pitchFamily="34" charset="0"/>
                <a:cs typeface="Calibri" pitchFamily="34" charset="0"/>
              </a:rPr>
              <a:t>nomeDoClienteDoBanco</a:t>
            </a:r>
            <a:endParaRPr lang="en-US" sz="22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Espaço Reservado para Conteúdo 2"/>
          <p:cNvSpPr txBox="1">
            <a:spLocks/>
          </p:cNvSpPr>
          <p:nvPr/>
        </p:nvSpPr>
        <p:spPr>
          <a:xfrm>
            <a:off x="5715008" y="2571744"/>
            <a:ext cx="2919434" cy="264320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err="1" smtClean="0">
                <a:latin typeface="Calibri" pitchFamily="34" charset="0"/>
                <a:cs typeface="Calibri" pitchFamily="34" charset="0"/>
              </a:rPr>
              <a:t>int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err="1" smtClean="0">
                <a:latin typeface="Calibri" pitchFamily="34" charset="0"/>
                <a:cs typeface="Calibri" pitchFamily="34" charset="0"/>
              </a:rPr>
              <a:t>numeroConta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double </a:t>
            </a:r>
            <a:r>
              <a:rPr lang="en-US" sz="3000" dirty="0" err="1" smtClean="0">
                <a:latin typeface="Calibri" pitchFamily="34" charset="0"/>
                <a:cs typeface="Calibri" pitchFamily="34" charset="0"/>
              </a:rPr>
              <a:t>valorBruto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double </a:t>
            </a:r>
            <a:r>
              <a:rPr lang="en-US" sz="3000" dirty="0" err="1" smtClean="0">
                <a:latin typeface="Calibri" pitchFamily="34" charset="0"/>
                <a:cs typeface="Calibri" pitchFamily="34" charset="0"/>
              </a:rPr>
              <a:t>valorLiquido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String </a:t>
            </a:r>
            <a:r>
              <a:rPr lang="en-US" sz="3000" dirty="0" err="1" smtClean="0">
                <a:latin typeface="Calibri" pitchFamily="34" charset="0"/>
                <a:cs typeface="Calibri" pitchFamily="34" charset="0"/>
              </a:rPr>
              <a:t>nomeBanco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String </a:t>
            </a:r>
            <a:r>
              <a:rPr lang="en-US" sz="3000" dirty="0" err="1" smtClean="0">
                <a:latin typeface="Calibri" pitchFamily="34" charset="0"/>
                <a:cs typeface="Calibri" pitchFamily="34" charset="0"/>
              </a:rPr>
              <a:t>nomeGerente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  <a:p>
            <a:pPr marL="514350" lvl="0" indent="-51435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String </a:t>
            </a:r>
            <a:r>
              <a:rPr lang="en-US" sz="3000" dirty="0" err="1" smtClean="0">
                <a:latin typeface="Calibri" pitchFamily="34" charset="0"/>
                <a:cs typeface="Calibri" pitchFamily="34" charset="0"/>
              </a:rPr>
              <a:t>nomeCliente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571604" y="5286388"/>
            <a:ext cx="2772816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EVITE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786446" y="5286388"/>
            <a:ext cx="2772816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u="sng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PREFIRA</a:t>
            </a:r>
            <a:endParaRPr lang="pt-BR" sz="4000" b="1" u="sng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81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Depuração de Erros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dirty="0" smtClean="0">
                <a:effectLst/>
                <a:latin typeface="Calibri" pitchFamily="34" charset="0"/>
                <a:cs typeface="Calibri" pitchFamily="34" charset="0"/>
              </a:rPr>
              <a:t>Debug</a:t>
            </a:r>
          </a:p>
          <a:p>
            <a:pPr lvl="1"/>
            <a:r>
              <a:rPr lang="pt-BR" sz="3200" dirty="0" smtClean="0">
                <a:effectLst/>
                <a:latin typeface="Calibri" pitchFamily="34" charset="0"/>
                <a:cs typeface="Calibri" pitchFamily="34" charset="0"/>
              </a:rPr>
              <a:t>Observar passo a passo o que acontece no seu programa.</a:t>
            </a:r>
          </a:p>
          <a:p>
            <a:pPr lvl="1"/>
            <a:r>
              <a:rPr lang="pt-BR" sz="3200" dirty="0" smtClean="0">
                <a:effectLst/>
                <a:latin typeface="Calibri" pitchFamily="34" charset="0"/>
                <a:cs typeface="Calibri" pitchFamily="34" charset="0"/>
              </a:rPr>
              <a:t>Possibilidade de ver os valores de variáveis sendo alterados em tempo real.</a:t>
            </a:r>
          </a:p>
        </p:txBody>
      </p:sp>
    </p:spTree>
    <p:extLst>
      <p:ext uri="{BB962C8B-B14F-4D97-AF65-F5344CB8AC3E}">
        <p14:creationId xmlns:p14="http://schemas.microsoft.com/office/powerpoint/2010/main" val="150973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Depuração de Erros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000" u="sng" dirty="0" smtClean="0">
                <a:effectLst/>
                <a:latin typeface="Calibri" pitchFamily="34" charset="0"/>
                <a:cs typeface="Calibri" pitchFamily="34" charset="0"/>
              </a:rPr>
              <a:t>Utilização de Breakpoints</a:t>
            </a:r>
          </a:p>
          <a:p>
            <a:pPr lvl="1"/>
            <a:r>
              <a:rPr lang="pt-BR" sz="26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endParaRPr lang="pt-BR" sz="2600" dirty="0">
              <a:effectLst/>
              <a:latin typeface="Calibri" pitchFamily="34" charset="0"/>
              <a:cs typeface="Calibri" pitchFamily="34" charset="0"/>
            </a:endParaRPr>
          </a:p>
          <a:p>
            <a:endParaRPr lang="pt-BR" sz="26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pt-BR" sz="2600" b="0" dirty="0">
              <a:effectLst/>
              <a:latin typeface="Calibri" pitchFamily="34" charset="0"/>
              <a:cs typeface="Calibri" pitchFamily="34" charset="0"/>
            </a:endParaRPr>
          </a:p>
          <a:p>
            <a:endParaRPr lang="pt-BR" sz="2600" b="0" dirty="0">
              <a:effectLst/>
              <a:latin typeface="Calibri" pitchFamily="34" charset="0"/>
              <a:cs typeface="Calibri" pitchFamily="34" charset="0"/>
            </a:endParaRPr>
          </a:p>
          <a:p>
            <a:endParaRPr lang="pt-BR" sz="2600" b="0" dirty="0" smtClean="0">
              <a:effectLst/>
              <a:latin typeface="Calibri" pitchFamily="34" charset="0"/>
              <a:cs typeface="Calibri" pitchFamily="34" charset="0"/>
            </a:endParaRPr>
          </a:p>
          <a:p>
            <a:pPr lvl="1">
              <a:buNone/>
            </a:pPr>
            <a:r>
              <a:rPr lang="pt-BR" sz="2600" dirty="0" smtClean="0">
                <a:effectLst/>
                <a:latin typeface="Calibri" pitchFamily="34" charset="0"/>
                <a:cs typeface="Calibri" pitchFamily="34" charset="0"/>
              </a:rPr>
              <a:t>Um </a:t>
            </a:r>
            <a:r>
              <a:rPr lang="pt-BR" sz="2600" b="1" dirty="0" smtClean="0">
                <a:effectLst/>
                <a:latin typeface="Calibri" pitchFamily="34" charset="0"/>
                <a:cs typeface="Calibri" pitchFamily="34" charset="0"/>
              </a:rPr>
              <a:t>breakpoint</a:t>
            </a:r>
            <a:r>
              <a:rPr lang="pt-BR" sz="2600" dirty="0" smtClean="0">
                <a:effectLst/>
                <a:latin typeface="Calibri" pitchFamily="34" charset="0"/>
                <a:cs typeface="Calibri" pitchFamily="34" charset="0"/>
              </a:rPr>
              <a:t> é o local escolhido para fazer o programa parar.</a:t>
            </a:r>
          </a:p>
          <a:p>
            <a:r>
              <a:rPr lang="pt-BR" sz="2600" b="0" dirty="0" smtClean="0">
                <a:effectLst/>
                <a:latin typeface="Calibri" pitchFamily="34" charset="0"/>
                <a:cs typeface="Calibri" pitchFamily="34" charset="0"/>
              </a:rPr>
              <a:t>E pra </a:t>
            </a:r>
            <a:r>
              <a:rPr lang="pt-BR" sz="2600" dirty="0" err="1" smtClean="0">
                <a:effectLst/>
                <a:latin typeface="Calibri" pitchFamily="34" charset="0"/>
                <a:cs typeface="Calibri" pitchFamily="34" charset="0"/>
              </a:rPr>
              <a:t>debugar</a:t>
            </a:r>
            <a:r>
              <a:rPr lang="pt-BR" sz="2600" b="0" dirty="0" smtClean="0">
                <a:effectLst/>
                <a:latin typeface="Calibri" pitchFamily="34" charset="0"/>
                <a:cs typeface="Calibri" pitchFamily="34" charset="0"/>
              </a:rPr>
              <a:t> é só clicar aqui agora: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04" y="2428868"/>
            <a:ext cx="5095538" cy="202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62" y="4714884"/>
            <a:ext cx="244378" cy="244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4" y="5572140"/>
            <a:ext cx="866304" cy="296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284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Depuração de Erros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u="sng" dirty="0" smtClean="0">
                <a:effectLst/>
                <a:latin typeface="Calibri" pitchFamily="34" charset="0"/>
                <a:cs typeface="Calibri" pitchFamily="34" charset="0"/>
              </a:rPr>
              <a:t>Perspectiva de Debug no Eclipse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00" y="2643182"/>
            <a:ext cx="5353050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933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52" y="1142984"/>
            <a:ext cx="6464645" cy="5203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ítulo 1"/>
          <p:cNvSpPr txBox="1">
            <a:spLocks/>
          </p:cNvSpPr>
          <p:nvPr/>
        </p:nvSpPr>
        <p:spPr bwMode="auto">
          <a:xfrm>
            <a:off x="928662" y="0"/>
            <a:ext cx="7283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Depuração de Erros</a:t>
            </a:r>
            <a:endParaRPr kumimoji="0" lang="pt-BR" sz="44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96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Arrays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/>
          </a:bodyPr>
          <a:lstStyle/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Arrays são estruturas de dados que armazenam itens do mesmo tipo.</a:t>
            </a: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Ao se declarar um array, é necessário indicar o seu tamanho. Isto é, a quantidade de itens que irá armazenar:</a:t>
            </a: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Genericamente, a sintaxe de criação de arrays é a seguinte:</a:t>
            </a: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76264" y="364502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3F7F5F"/>
                </a:solidFill>
                <a:latin typeface="Courier New"/>
              </a:rPr>
              <a:t>//cria um array de tamanho 100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array[] = </a:t>
            </a:r>
            <a:r>
              <a:rPr lang="pt-BR" b="1" dirty="0">
                <a:solidFill>
                  <a:srgbClr val="7F0055"/>
                </a:solidFill>
                <a:latin typeface="Courier New"/>
              </a:rPr>
              <a:t>new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pt-BR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[100];</a:t>
            </a:r>
            <a:endParaRPr lang="pt-BR" dirty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1101" y="5589240"/>
            <a:ext cx="9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TipoArmazenado nomeDoArray = </a:t>
            </a:r>
            <a:r>
              <a:rPr lang="pt-BR" b="1" dirty="0">
                <a:solidFill>
                  <a:srgbClr val="7F0055"/>
                </a:solidFill>
                <a:highlight>
                  <a:srgbClr val="E8F2FE"/>
                </a:highlight>
                <a:latin typeface="Courier New"/>
              </a:rPr>
              <a:t>new</a:t>
            </a:r>
            <a:r>
              <a:rPr lang="pt-BR" b="1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 TipoArmazenado[tamanhoDoArray];</a:t>
            </a:r>
            <a:endParaRPr lang="pt-BR" dirty="0">
              <a:solidFill>
                <a:srgbClr val="FFFFFF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46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Comandos Básicos</a:t>
            </a:r>
          </a:p>
          <a:p>
            <a:pPr lvl="1"/>
            <a:r>
              <a:rPr lang="pt-BR" sz="2800" b="1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F5</a:t>
            </a:r>
          </a:p>
          <a:p>
            <a:pPr lvl="2"/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Entra dentro do método da linha atual</a:t>
            </a:r>
          </a:p>
          <a:p>
            <a:pPr lvl="3"/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Maior entendimento com Orientação a Objetos.</a:t>
            </a:r>
          </a:p>
          <a:p>
            <a:pPr lvl="3"/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Mais tarde no curso...</a:t>
            </a:r>
          </a:p>
          <a:p>
            <a:pPr lvl="1"/>
            <a:r>
              <a:rPr lang="pt-BR" sz="2800" b="1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F6</a:t>
            </a:r>
          </a:p>
          <a:p>
            <a:pPr lvl="2"/>
            <a:r>
              <a:rPr lang="pt-BR" sz="2800" dirty="0" smtClean="0">
                <a:effectLst/>
                <a:latin typeface="Calibri" pitchFamily="34" charset="0"/>
                <a:cs typeface="Calibri" pitchFamily="34" charset="0"/>
              </a:rPr>
              <a:t>Executa o método da linha atual e passa para o próximo.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744538" y="188913"/>
            <a:ext cx="7283450" cy="1143000"/>
          </a:xfrm>
        </p:spPr>
        <p:txBody>
          <a:bodyPr/>
          <a:lstStyle/>
          <a:p>
            <a:pPr algn="ctr"/>
            <a:r>
              <a:rPr lang="pt-BR" sz="4400" dirty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Depuração de Erros</a:t>
            </a:r>
          </a:p>
        </p:txBody>
      </p:sp>
    </p:spTree>
    <p:extLst>
      <p:ext uri="{BB962C8B-B14F-4D97-AF65-F5344CB8AC3E}">
        <p14:creationId xmlns:p14="http://schemas.microsoft.com/office/powerpoint/2010/main" val="345138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3" y="1196752"/>
            <a:ext cx="7648575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645024"/>
            <a:ext cx="764857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ítulo 1"/>
          <p:cNvSpPr txBox="1">
            <a:spLocks/>
          </p:cNvSpPr>
          <p:nvPr/>
        </p:nvSpPr>
        <p:spPr bwMode="auto">
          <a:xfrm>
            <a:off x="928662" y="0"/>
            <a:ext cx="7283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Depuração de Erros</a:t>
            </a:r>
            <a:endParaRPr kumimoji="0" lang="pt-BR" sz="44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04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1196752"/>
            <a:ext cx="7667625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3645024"/>
            <a:ext cx="763905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ítulo 1"/>
          <p:cNvSpPr txBox="1">
            <a:spLocks/>
          </p:cNvSpPr>
          <p:nvPr/>
        </p:nvSpPr>
        <p:spPr bwMode="auto">
          <a:xfrm>
            <a:off x="857224" y="0"/>
            <a:ext cx="7283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Depuração de Erros</a:t>
            </a:r>
            <a:endParaRPr kumimoji="0" lang="pt-BR" sz="44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4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86" y="2357430"/>
            <a:ext cx="8072494" cy="2489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744538" y="188913"/>
            <a:ext cx="7283450" cy="1143000"/>
          </a:xfrm>
        </p:spPr>
        <p:txBody>
          <a:bodyPr/>
          <a:lstStyle/>
          <a:p>
            <a:pPr algn="ctr"/>
            <a:r>
              <a:rPr lang="pt-BR" sz="4400" dirty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Depuração de Erros</a:t>
            </a:r>
          </a:p>
        </p:txBody>
      </p:sp>
    </p:spTree>
    <p:extLst>
      <p:ext uri="{BB962C8B-B14F-4D97-AF65-F5344CB8AC3E}">
        <p14:creationId xmlns:p14="http://schemas.microsoft.com/office/powerpoint/2010/main" val="38110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Z:\cin\estudos\100709_ppt_cin_claro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14348" y="2214554"/>
            <a:ext cx="7772400" cy="1470025"/>
          </a:xfrm>
        </p:spPr>
        <p:txBody>
          <a:bodyPr/>
          <a:lstStyle/>
          <a:p>
            <a:pPr algn="ctr"/>
            <a:r>
              <a:rPr lang="pt-BR" sz="4400" b="1" dirty="0" smtClean="0">
                <a:solidFill>
                  <a:srgbClr val="720000"/>
                </a:solidFill>
                <a:latin typeface="Calibri" pitchFamily="34" charset="0"/>
                <a:cs typeface="Calibri" pitchFamily="34" charset="0"/>
              </a:rPr>
              <a:t>Dúvidas?</a:t>
            </a:r>
            <a:endParaRPr lang="pt-BR" sz="4400" b="1" dirty="0">
              <a:solidFill>
                <a:srgbClr val="72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96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Arrays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/>
          </a:bodyPr>
          <a:lstStyle/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Para referenciar uma posição em um array, usamos índices (especificados entre colchetes), assim:</a:t>
            </a: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Analogamente, podemos recuperar um valor:</a:t>
            </a: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Ao indexar uma posição, fique atento aos limites do array ou receberá uma</a:t>
            </a: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03648" y="2321004"/>
            <a:ext cx="6678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3F7F5F"/>
                </a:solidFill>
                <a:latin typeface="Courier New"/>
              </a:rPr>
              <a:t>//atribui 25 à posição 15 do array de inteiros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000000"/>
                </a:solidFill>
                <a:latin typeface="Courier New"/>
              </a:rPr>
              <a:t>array[15] = 25;</a:t>
            </a:r>
            <a:endParaRPr lang="pt-BR" b="1" dirty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2422" y="3916901"/>
            <a:ext cx="84609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3F7F5F"/>
                </a:solidFill>
                <a:latin typeface="Courier New"/>
              </a:rPr>
              <a:t>//atribui o valor armazenado na posição 15 ao inteiro numero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numero = array[15];</a:t>
            </a:r>
            <a:endParaRPr lang="pt-BR" dirty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70584" y="5733256"/>
            <a:ext cx="52657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2200" b="1" u="sng" dirty="0">
                <a:solidFill>
                  <a:srgbClr val="720000">
                    <a:lumMod val="60000"/>
                    <a:lumOff val="40000"/>
                  </a:srgbClr>
                </a:solidFill>
                <a:latin typeface="Courier New"/>
              </a:rPr>
              <a:t>ArrayIndexOutOfBoundsException</a:t>
            </a:r>
            <a:endParaRPr lang="pt-BR" sz="2200" b="1" dirty="0">
              <a:solidFill>
                <a:srgbClr val="720000">
                  <a:lumMod val="60000"/>
                  <a:lumOff val="40000"/>
                </a:srgbClr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49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Arrays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Os índices vão de 0 a tamanho do array -1.</a:t>
            </a: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Por exemplo:</a:t>
            </a: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Obs.: como String é um </a:t>
            </a:r>
            <a:r>
              <a:rPr lang="pt-BR" sz="2800" kern="1200" dirty="0" smtClean="0">
                <a:solidFill>
                  <a:prstClr val="black"/>
                </a:solidFill>
                <a:effectLst/>
                <a:latin typeface="Calibri"/>
              </a:rPr>
              <a:t>tipo por referência</a:t>
            </a: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, as posições do array são inicializadas com </a:t>
            </a:r>
            <a:r>
              <a:rPr lang="pt-BR" sz="2800" kern="1200" dirty="0" smtClean="0">
                <a:solidFill>
                  <a:prstClr val="black"/>
                </a:solidFill>
                <a:effectLst/>
                <a:latin typeface="Calibri"/>
              </a:rPr>
              <a:t>null</a:t>
            </a: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 (referência nula), logo que o array é criado</a:t>
            </a: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2228671"/>
            <a:ext cx="53823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000000"/>
                </a:solidFill>
                <a:latin typeface="Courier New"/>
              </a:rPr>
              <a:t>String palavras[] = </a:t>
            </a:r>
            <a:r>
              <a:rPr lang="pt-BR" b="1" dirty="0">
                <a:solidFill>
                  <a:srgbClr val="7F0055"/>
                </a:solidFill>
                <a:latin typeface="Courier New"/>
              </a:rPr>
              <a:t>new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String[5];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000000"/>
                </a:solidFill>
                <a:latin typeface="Courier New"/>
              </a:rPr>
              <a:t>palavras[0] = </a:t>
            </a:r>
            <a:r>
              <a:rPr lang="pt-BR" dirty="0">
                <a:solidFill>
                  <a:srgbClr val="2A00FF"/>
                </a:solidFill>
                <a:latin typeface="Courier New"/>
              </a:rPr>
              <a:t>"carro"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000000"/>
                </a:solidFill>
                <a:latin typeface="Courier New"/>
              </a:rPr>
              <a:t>palavras[1] = </a:t>
            </a:r>
            <a:r>
              <a:rPr lang="pt-BR" dirty="0">
                <a:solidFill>
                  <a:srgbClr val="2A00FF"/>
                </a:solidFill>
                <a:latin typeface="Courier New"/>
              </a:rPr>
              <a:t>"pc"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000000"/>
                </a:solidFill>
                <a:latin typeface="Courier New"/>
              </a:rPr>
              <a:t>palavras[2] = </a:t>
            </a:r>
            <a:r>
              <a:rPr lang="pt-BR" dirty="0">
                <a:solidFill>
                  <a:srgbClr val="2A00FF"/>
                </a:solidFill>
                <a:latin typeface="Courier New"/>
              </a:rPr>
              <a:t>"casa"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</a:t>
            </a:r>
            <a:endParaRPr lang="pt-BR" dirty="0">
              <a:solidFill>
                <a:srgbClr val="FFFFFF"/>
              </a:solidFill>
              <a:latin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547664" y="4221088"/>
          <a:ext cx="609600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00000"/>
                          </a:solidFill>
                        </a:rPr>
                        <a:t>carro</a:t>
                      </a:r>
                      <a:endParaRPr lang="pt-BR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solidFill>
                            <a:srgbClr val="000000"/>
                          </a:solidFill>
                        </a:rPr>
                        <a:t>pc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solidFill>
                            <a:srgbClr val="000000"/>
                          </a:solidFill>
                        </a:rPr>
                        <a:t>casa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solidFill>
                            <a:srgbClr val="000000"/>
                          </a:solidFill>
                        </a:rPr>
                        <a:t>null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solidFill>
                            <a:srgbClr val="000000"/>
                          </a:solidFill>
                        </a:rPr>
                        <a:t>null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2002496" y="3781323"/>
            <a:ext cx="409263" cy="39290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514350" indent="-514350" algn="ctr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12" name="Espaço Reservado para Conteúdo 2"/>
          <p:cNvSpPr txBox="1">
            <a:spLocks/>
          </p:cNvSpPr>
          <p:nvPr/>
        </p:nvSpPr>
        <p:spPr>
          <a:xfrm>
            <a:off x="3203848" y="3781322"/>
            <a:ext cx="409263" cy="39290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514350" indent="-514350" algn="ctr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4" name="Espaço Reservado para Conteúdo 2"/>
          <p:cNvSpPr txBox="1">
            <a:spLocks/>
          </p:cNvSpPr>
          <p:nvPr/>
        </p:nvSpPr>
        <p:spPr>
          <a:xfrm>
            <a:off x="4378761" y="3756171"/>
            <a:ext cx="409263" cy="39290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514350" indent="-514350" algn="ctr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5" name="Espaço Reservado para Conteúdo 2"/>
          <p:cNvSpPr txBox="1">
            <a:spLocks/>
          </p:cNvSpPr>
          <p:nvPr/>
        </p:nvSpPr>
        <p:spPr>
          <a:xfrm>
            <a:off x="5652120" y="3781323"/>
            <a:ext cx="409263" cy="39290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514350" indent="-514350" algn="ctr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6" name="Espaço Reservado para Conteúdo 2"/>
          <p:cNvSpPr txBox="1">
            <a:spLocks/>
          </p:cNvSpPr>
          <p:nvPr/>
        </p:nvSpPr>
        <p:spPr>
          <a:xfrm>
            <a:off x="6876256" y="3781323"/>
            <a:ext cx="409263" cy="39290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514350" indent="-514350" algn="ctr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3329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Arrays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/>
          </a:bodyPr>
          <a:lstStyle/>
          <a:p>
            <a:pPr lvl="0" algn="just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Quando um array é criado, cada um de seus elementos recebe um </a:t>
            </a:r>
            <a:r>
              <a:rPr lang="pt-BR" sz="2800" kern="1200" dirty="0" smtClean="0">
                <a:solidFill>
                  <a:prstClr val="black"/>
                </a:solidFill>
                <a:effectLst/>
                <a:latin typeface="Calibri"/>
              </a:rPr>
              <a:t>valor default </a:t>
            </a: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(padrão):</a:t>
            </a:r>
          </a:p>
          <a:p>
            <a:pPr lvl="1"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600" b="1" kern="1200" dirty="0" smtClean="0">
                <a:solidFill>
                  <a:prstClr val="black"/>
                </a:solidFill>
                <a:effectLst/>
                <a:latin typeface="Calibri"/>
              </a:rPr>
              <a:t>0</a:t>
            </a:r>
            <a:r>
              <a:rPr lang="pt-BR" sz="2600" kern="1200" dirty="0" smtClean="0">
                <a:solidFill>
                  <a:prstClr val="black"/>
                </a:solidFill>
                <a:effectLst/>
                <a:latin typeface="Calibri"/>
              </a:rPr>
              <a:t> para tipos primitivos numéricos;</a:t>
            </a:r>
          </a:p>
          <a:p>
            <a:pPr lvl="1"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600" b="1" kern="1200" dirty="0" smtClean="0">
                <a:solidFill>
                  <a:prstClr val="black"/>
                </a:solidFill>
                <a:effectLst/>
                <a:latin typeface="Calibri"/>
              </a:rPr>
              <a:t>false</a:t>
            </a:r>
            <a:r>
              <a:rPr lang="pt-BR" sz="2600" b="0" kern="1200" dirty="0" smtClean="0">
                <a:solidFill>
                  <a:prstClr val="black"/>
                </a:solidFill>
                <a:effectLst/>
                <a:latin typeface="Calibri"/>
              </a:rPr>
              <a:t> para tipos booleanos;</a:t>
            </a:r>
          </a:p>
          <a:p>
            <a:pPr lvl="1"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600" kern="1200" dirty="0" smtClean="0">
                <a:solidFill>
                  <a:prstClr val="black"/>
                </a:solidFill>
                <a:effectLst/>
                <a:latin typeface="Calibri"/>
              </a:rPr>
              <a:t>e </a:t>
            </a:r>
            <a:r>
              <a:rPr lang="pt-BR" sz="2600" b="1" kern="1200" dirty="0" smtClean="0">
                <a:solidFill>
                  <a:prstClr val="black"/>
                </a:solidFill>
                <a:effectLst/>
                <a:latin typeface="Calibri"/>
              </a:rPr>
              <a:t>null</a:t>
            </a:r>
            <a:r>
              <a:rPr lang="pt-BR" sz="2600" kern="1200" dirty="0" smtClean="0">
                <a:solidFill>
                  <a:prstClr val="black"/>
                </a:solidFill>
                <a:effectLst/>
                <a:latin typeface="Calibri"/>
              </a:rPr>
              <a:t> para tipos não primitivos (tipos por referência);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É possível inicializar arrays com valores diferentes dos valores default através de listas de inicialização: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Note que o array possuirá o tamanho da quantidade de elementos na lista (7, no exemplo).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47664" y="4653136"/>
            <a:ext cx="6534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7F0055"/>
                </a:solidFill>
                <a:highlight>
                  <a:srgbClr val="E8F2FE"/>
                </a:highlight>
                <a:latin typeface="Courier New"/>
              </a:rPr>
              <a:t>int</a:t>
            </a:r>
            <a:r>
              <a:rPr lang="pt-BR" b="1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 </a:t>
            </a:r>
            <a:r>
              <a:rPr lang="pt-BR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array[] = {10, 52, 64, 128, 19, 30, 2};</a:t>
            </a:r>
            <a:endParaRPr lang="pt-BR" dirty="0">
              <a:solidFill>
                <a:srgbClr val="FFFFFF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0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Arrays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É muito comum querer </a:t>
            </a:r>
            <a:r>
              <a:rPr lang="pt-BR" sz="2800" kern="1200" dirty="0" smtClean="0">
                <a:solidFill>
                  <a:prstClr val="black"/>
                </a:solidFill>
                <a:effectLst/>
                <a:latin typeface="Calibri"/>
              </a:rPr>
              <a:t>percorrer arrays</a:t>
            </a: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. 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Para tal, podemos utilizar a </a:t>
            </a:r>
            <a:r>
              <a:rPr lang="pt-BR" sz="2800" kern="1200" dirty="0" smtClean="0">
                <a:solidFill>
                  <a:prstClr val="black"/>
                </a:solidFill>
                <a:effectLst/>
                <a:latin typeface="Calibri"/>
              </a:rPr>
              <a:t>estrutura for</a:t>
            </a: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, que nos proporciona um interessante mecanismo para indexação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O que o laço acima realiza? O que aconteceria se fizéssemos</a:t>
            </a:r>
            <a:endParaRPr lang="pt-BR" sz="2800" kern="1200" dirty="0" smtClean="0">
              <a:solidFill>
                <a:prstClr val="black"/>
              </a:solidFill>
              <a:effectLst/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3356992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array[] = </a:t>
            </a:r>
            <a:r>
              <a:rPr lang="pt-BR" b="1" dirty="0">
                <a:solidFill>
                  <a:srgbClr val="7F0055"/>
                </a:solidFill>
                <a:latin typeface="Courier New"/>
              </a:rPr>
              <a:t>new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pt-BR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[100];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FFFFF"/>
              </a:solidFill>
              <a:latin typeface="Courier New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n-NO" b="1" dirty="0">
                <a:solidFill>
                  <a:srgbClr val="7F0055"/>
                </a:solidFill>
                <a:latin typeface="Courier New"/>
              </a:rPr>
              <a:t>for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nn-NO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 i = 0; i &lt; array.</a:t>
            </a:r>
            <a:r>
              <a:rPr lang="nn-NO" b="1" dirty="0">
                <a:solidFill>
                  <a:srgbClr val="0000C0"/>
                </a:solidFill>
                <a:latin typeface="Courier New"/>
              </a:rPr>
              <a:t>length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; i++)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000000"/>
                </a:solidFill>
                <a:latin typeface="Courier New"/>
              </a:rPr>
              <a:t>	array[i] = i+1;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5940152" y="2924944"/>
            <a:ext cx="2952328" cy="72008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514350" indent="-514350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O array guarda o seu tamanho no campo de atributo length</a:t>
            </a:r>
            <a:endParaRPr lang="pt-BR" sz="2800" dirty="0">
              <a:solidFill>
                <a:srgbClr val="FFFFFF"/>
              </a:solidFill>
            </a:endParaRPr>
          </a:p>
        </p:txBody>
      </p:sp>
      <p:cxnSp>
        <p:nvCxnSpPr>
          <p:cNvPr id="9" name="Elbow Connector 8"/>
          <p:cNvCxnSpPr/>
          <p:nvPr/>
        </p:nvCxnSpPr>
        <p:spPr>
          <a:xfrm flipV="1">
            <a:off x="5004048" y="3140968"/>
            <a:ext cx="792088" cy="720080"/>
          </a:xfrm>
          <a:prstGeom prst="bentConnector3">
            <a:avLst>
              <a:gd name="adj1" fmla="val -2223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899592" y="5661248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n-NO" b="1" dirty="0">
                <a:solidFill>
                  <a:srgbClr val="7F0055"/>
                </a:solidFill>
                <a:latin typeface="Courier New"/>
              </a:rPr>
              <a:t>for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nn-NO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 i = 0; i &lt;= array.</a:t>
            </a:r>
            <a:r>
              <a:rPr lang="nn-NO" b="1" dirty="0">
                <a:solidFill>
                  <a:srgbClr val="0000C0"/>
                </a:solidFill>
                <a:latin typeface="Courier New"/>
              </a:rPr>
              <a:t>length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-1; i++)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000000"/>
                </a:solidFill>
                <a:latin typeface="Courier New"/>
              </a:rPr>
              <a:t>	array[i] = i+1;</a:t>
            </a:r>
          </a:p>
        </p:txBody>
      </p:sp>
      <p:sp>
        <p:nvSpPr>
          <p:cNvPr id="14" name="Espaço Reservado para Conteúdo 2"/>
          <p:cNvSpPr txBox="1">
            <a:spLocks/>
          </p:cNvSpPr>
          <p:nvPr/>
        </p:nvSpPr>
        <p:spPr>
          <a:xfrm>
            <a:off x="6876256" y="5624373"/>
            <a:ext cx="348579" cy="72008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514350" indent="-514350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?</a:t>
            </a:r>
            <a:endParaRPr lang="pt-BR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65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Arrays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Podemos passar arrays como parâmetros para métodos, escrevendo no cabeçalho do método: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Obs.: </a:t>
            </a:r>
          </a:p>
          <a:p>
            <a:pPr lvl="1"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600" b="0" kern="1200" dirty="0" smtClean="0">
                <a:solidFill>
                  <a:prstClr val="black"/>
                </a:solidFill>
                <a:effectLst/>
                <a:latin typeface="Calibri"/>
              </a:rPr>
              <a:t>arrays são objetos. Logo, a passagem de parâmetro é feita por referência;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kern="1200" dirty="0" smtClean="0">
              <a:solidFill>
                <a:prstClr val="black"/>
              </a:solidFill>
              <a:effectLst/>
              <a:latin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91478" y="2420888"/>
            <a:ext cx="7686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7F0055"/>
                </a:solidFill>
                <a:highlight>
                  <a:srgbClr val="E8F2FE"/>
                </a:highlight>
                <a:latin typeface="Courier New"/>
              </a:rPr>
              <a:t>public</a:t>
            </a:r>
            <a:r>
              <a:rPr lang="pt-BR" b="1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 </a:t>
            </a:r>
            <a:r>
              <a:rPr lang="pt-BR" b="1" dirty="0">
                <a:solidFill>
                  <a:srgbClr val="7F0055"/>
                </a:solidFill>
                <a:highlight>
                  <a:srgbClr val="E8F2FE"/>
                </a:highlight>
                <a:latin typeface="Courier New"/>
              </a:rPr>
              <a:t>void</a:t>
            </a:r>
            <a:r>
              <a:rPr lang="pt-BR" b="1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 manipulaArray(TipoDoArray[] array)</a:t>
            </a:r>
            <a:endParaRPr lang="pt-BR" dirty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75656" y="3105835"/>
            <a:ext cx="667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7F0055"/>
                </a:solidFill>
                <a:highlight>
                  <a:srgbClr val="E8F2FE"/>
                </a:highlight>
                <a:latin typeface="Courier New"/>
              </a:rPr>
              <a:t>public</a:t>
            </a:r>
            <a:r>
              <a:rPr lang="pt-BR" b="1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 </a:t>
            </a:r>
            <a:r>
              <a:rPr lang="pt-BR" b="1" dirty="0">
                <a:solidFill>
                  <a:srgbClr val="7F0055"/>
                </a:solidFill>
                <a:highlight>
                  <a:srgbClr val="E8F2FE"/>
                </a:highlight>
                <a:latin typeface="Courier New"/>
              </a:rPr>
              <a:t>void</a:t>
            </a:r>
            <a:r>
              <a:rPr lang="pt-BR" b="1" dirty="0">
                <a:solidFill>
                  <a:srgbClr val="000000"/>
                </a:solidFill>
                <a:highlight>
                  <a:srgbClr val="E8F2FE"/>
                </a:highlight>
                <a:latin typeface="Courier New"/>
              </a:rPr>
              <a:t> manipulaArray(TipoDoArray array[])</a:t>
            </a:r>
            <a:endParaRPr lang="pt-BR" dirty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15" name="Espaço Reservado para Conteúdo 2"/>
          <p:cNvSpPr txBox="1">
            <a:spLocks/>
          </p:cNvSpPr>
          <p:nvPr/>
        </p:nvSpPr>
        <p:spPr>
          <a:xfrm>
            <a:off x="4211960" y="2775794"/>
            <a:ext cx="432048" cy="33004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514350" indent="-514350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ou</a:t>
            </a:r>
            <a:endParaRPr lang="pt-BR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25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Arrays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Passando um array como parâmetro:</a:t>
            </a: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kern="1200" dirty="0" smtClean="0">
              <a:solidFill>
                <a:prstClr val="black"/>
              </a:solidFill>
              <a:effectLst/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781" y="2060848"/>
            <a:ext cx="84066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</a:rPr>
              <a:t>manipulaArray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[] array) 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n-NO" b="1" dirty="0">
                <a:solidFill>
                  <a:srgbClr val="7F0055"/>
                </a:solidFill>
                <a:latin typeface="Courier New"/>
              </a:rPr>
              <a:t>	for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nn-NO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 i = 0; i &lt; array.</a:t>
            </a:r>
            <a:r>
              <a:rPr lang="nn-NO" b="1" dirty="0">
                <a:solidFill>
                  <a:srgbClr val="0000C0"/>
                </a:solidFill>
                <a:latin typeface="Courier New"/>
              </a:rPr>
              <a:t>length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; i++)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000000"/>
                </a:solidFill>
                <a:latin typeface="Courier New"/>
              </a:rPr>
              <a:t>		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array[i] = 0;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000000"/>
                </a:solidFill>
                <a:latin typeface="Courier New"/>
              </a:rPr>
              <a:t>}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FFFFF"/>
              </a:solidFill>
              <a:latin typeface="Courier New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main(String[] </a:t>
            </a:r>
            <a:r>
              <a:rPr lang="en-US" b="1" dirty="0" err="1">
                <a:solidFill>
                  <a:srgbClr val="000000"/>
                </a:solidFill>
                <a:latin typeface="Courier New"/>
              </a:rPr>
              <a:t>args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) 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7F0055"/>
                </a:solidFill>
                <a:latin typeface="Courier New"/>
              </a:rPr>
              <a:t>	int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array[] = </a:t>
            </a:r>
            <a:r>
              <a:rPr lang="pt-BR" b="1" dirty="0">
                <a:solidFill>
                  <a:srgbClr val="7F0055"/>
                </a:solidFill>
                <a:latin typeface="Courier New"/>
              </a:rPr>
              <a:t>new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pt-BR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[10];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srgbClr val="FFFFFF"/>
              </a:solidFill>
              <a:latin typeface="Courier New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n-NO" b="1" dirty="0">
                <a:solidFill>
                  <a:srgbClr val="7F0055"/>
                </a:solidFill>
                <a:latin typeface="Courier New"/>
              </a:rPr>
              <a:t>	for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nn-NO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 i = 0; i &lt; array.</a:t>
            </a:r>
            <a:r>
              <a:rPr lang="nn-NO" b="1" dirty="0">
                <a:solidFill>
                  <a:srgbClr val="0000C0"/>
                </a:solidFill>
                <a:latin typeface="Courier New"/>
              </a:rPr>
              <a:t>length</a:t>
            </a:r>
            <a:r>
              <a:rPr lang="nn-NO" b="1" dirty="0">
                <a:solidFill>
                  <a:srgbClr val="000000"/>
                </a:solidFill>
                <a:latin typeface="Courier New"/>
              </a:rPr>
              <a:t>; i++)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000000"/>
                </a:solidFill>
                <a:latin typeface="Courier New"/>
              </a:rPr>
              <a:t>		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array[i] = i+1;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 b="1" dirty="0">
              <a:solidFill>
                <a:srgbClr val="FFFFFF"/>
              </a:solidFill>
              <a:latin typeface="Courier New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i="1" dirty="0">
                <a:solidFill>
                  <a:srgbClr val="000000"/>
                </a:solidFill>
                <a:latin typeface="Courier New"/>
              </a:rPr>
              <a:t>	manipulaArray(array);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>
                <a:solidFill>
                  <a:srgbClr val="000000"/>
                </a:solidFill>
                <a:latin typeface="Courier New"/>
              </a:rPr>
              <a:t>}</a:t>
            </a:r>
            <a:endParaRPr lang="pt-BR" b="1" dirty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5148064" y="4869160"/>
            <a:ext cx="3203848" cy="72008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514350" indent="-514350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Qual é a configuração final do array após a execução do programa?</a:t>
            </a:r>
            <a:endParaRPr lang="pt-BR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51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 smtClean="0">
                <a:solidFill>
                  <a:schemeClr val="bg2"/>
                </a:solidFill>
                <a:effectLst/>
                <a:latin typeface="Calibri" pitchFamily="34" charset="0"/>
                <a:cs typeface="Calibri" pitchFamily="34" charset="0"/>
              </a:rPr>
              <a:t>Arrays</a:t>
            </a:r>
            <a:endParaRPr lang="pt-BR" sz="4400" dirty="0">
              <a:solidFill>
                <a:schemeClr val="bg2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 lnSpcReduction="10000"/>
          </a:bodyPr>
          <a:lstStyle/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É comum a utilização de arrays para representação de informação disposta em tabelas ou matrizes de valores.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pt-BR" sz="2800" b="0" kern="1200" dirty="0" smtClean="0">
                <a:solidFill>
                  <a:prstClr val="black"/>
                </a:solidFill>
                <a:effectLst/>
                <a:latin typeface="Calibri"/>
              </a:rPr>
              <a:t>Em Java, arrays multidimensionais são notados como arrays de arrays. É possível implementar arrays com mais de duas dimensões.</a:t>
            </a: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b="0" kern="1200" dirty="0" smtClean="0">
              <a:solidFill>
                <a:prstClr val="black"/>
              </a:solidFill>
              <a:effectLst/>
              <a:latin typeface="Calibri"/>
            </a:endParaRPr>
          </a:p>
          <a:p>
            <a:pPr algn="just" fontAlgn="auto">
              <a:spcAft>
                <a:spcPts val="0"/>
              </a:spcAft>
              <a:buClrTx/>
              <a:buFont typeface="Arial" pitchFamily="34" charset="0"/>
              <a:buChar char="•"/>
            </a:pPr>
            <a:endParaRPr lang="pt-BR" sz="2800" kern="1200" dirty="0" smtClean="0">
              <a:solidFill>
                <a:prstClr val="black"/>
              </a:solidFill>
              <a:effectLst/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3389071"/>
            <a:ext cx="5526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rgbClr val="3F7F5F"/>
                </a:solidFill>
                <a:latin typeface="Courier New"/>
              </a:rPr>
              <a:t>//array de duas dimensões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array[][] =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[3][3];</a:t>
            </a:r>
            <a:endParaRPr lang="pt-BR" dirty="0">
              <a:solidFill>
                <a:srgbClr val="FFFFFF"/>
              </a:solidFill>
              <a:latin typeface="Tahoma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4860032" y="2852936"/>
          <a:ext cx="4032447" cy="194421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44149"/>
                <a:gridCol w="1344149"/>
                <a:gridCol w="1344149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000000"/>
                          </a:solidFill>
                        </a:rPr>
                        <a:t>array[0][0]</a:t>
                      </a:r>
                      <a:endParaRPr lang="pt-BR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rgbClr val="000000"/>
                          </a:solidFill>
                        </a:rPr>
                        <a:t>array[0][1]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rgbClr val="000000"/>
                          </a:solidFill>
                        </a:rPr>
                        <a:t>array[0][2]</a:t>
                      </a:r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rgbClr val="000000"/>
                          </a:solidFill>
                        </a:rPr>
                        <a:t>array[1][0]</a:t>
                      </a:r>
                    </a:p>
                  </a:txBody>
                  <a:tcPr anchor="ctr"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rgbClr val="000000"/>
                          </a:solidFill>
                        </a:rPr>
                        <a:t>array[1][1]</a:t>
                      </a:r>
                    </a:p>
                  </a:txBody>
                  <a:tcPr anchor="ctr"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rgbClr val="000000"/>
                          </a:solidFill>
                        </a:rPr>
                        <a:t>array[1][2]</a:t>
                      </a:r>
                    </a:p>
                  </a:txBody>
                  <a:tcPr anchor="ctr"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rgbClr val="000000"/>
                          </a:solidFill>
                        </a:rPr>
                        <a:t>array[2][0]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rgbClr val="000000"/>
                          </a:solidFill>
                        </a:rPr>
                        <a:t>array[2][1]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solidFill>
                            <a:srgbClr val="000000"/>
                          </a:solidFill>
                        </a:rPr>
                        <a:t>array[2][2]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5508104" y="2132856"/>
            <a:ext cx="2664296" cy="608143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514350" indent="-514350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Representação do array em uma matriz 3x3</a:t>
            </a:r>
            <a:endParaRPr lang="pt-BR" sz="2800" dirty="0">
              <a:solidFill>
                <a:srgbClr val="FFFFFF"/>
              </a:solidFill>
            </a:endParaRPr>
          </a:p>
        </p:txBody>
      </p:sp>
      <p:sp>
        <p:nvSpPr>
          <p:cNvPr id="14" name="Espaço Reservado para Conteúdo 2"/>
          <p:cNvSpPr txBox="1">
            <a:spLocks/>
          </p:cNvSpPr>
          <p:nvPr/>
        </p:nvSpPr>
        <p:spPr>
          <a:xfrm>
            <a:off x="3397357" y="2760963"/>
            <a:ext cx="936104" cy="36004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514350" indent="-514350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Linhas</a:t>
            </a:r>
            <a:endParaRPr lang="pt-BR" sz="2800" dirty="0">
              <a:solidFill>
                <a:srgbClr val="FFFFFF"/>
              </a:solidFill>
            </a:endParaRPr>
          </a:p>
        </p:txBody>
      </p:sp>
      <p:sp>
        <p:nvSpPr>
          <p:cNvPr id="15" name="Espaço Reservado para Conteúdo 2"/>
          <p:cNvSpPr txBox="1">
            <a:spLocks/>
          </p:cNvSpPr>
          <p:nvPr/>
        </p:nvSpPr>
        <p:spPr>
          <a:xfrm>
            <a:off x="3397357" y="4509120"/>
            <a:ext cx="1080120" cy="36004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514350" indent="-514350">
              <a:spcBef>
                <a:spcPct val="20000"/>
              </a:spcBef>
              <a:defRPr/>
            </a:pPr>
            <a:r>
              <a:rPr lang="pt-BR" sz="28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Colunas</a:t>
            </a:r>
            <a:endParaRPr lang="pt-BR" sz="2800" dirty="0">
              <a:solidFill>
                <a:srgbClr val="FFFFFF"/>
              </a:solidFill>
            </a:endParaRPr>
          </a:p>
        </p:txBody>
      </p:sp>
      <p:cxnSp>
        <p:nvCxnSpPr>
          <p:cNvPr id="19" name="Elbow Connector 18"/>
          <p:cNvCxnSpPr/>
          <p:nvPr/>
        </p:nvCxnSpPr>
        <p:spPr>
          <a:xfrm rot="5400000" flipH="1" flipV="1">
            <a:off x="3454643" y="3380617"/>
            <a:ext cx="584882" cy="78357"/>
          </a:xfrm>
          <a:prstGeom prst="bentConnector3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 rot="5400000">
            <a:off x="3781729" y="4241922"/>
            <a:ext cx="473717" cy="1"/>
          </a:xfrm>
          <a:prstGeom prst="bentConnector3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085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la Prática 3">
  <a:themeElements>
    <a:clrScheme name="Tema do Office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Tema do Office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o Office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Aula Prática 3</Template>
  <TotalTime>123</TotalTime>
  <Words>899</Words>
  <Application>Microsoft Office PowerPoint</Application>
  <PresentationFormat>Apresentação na tela (4:3)</PresentationFormat>
  <Paragraphs>219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31" baseType="lpstr">
      <vt:lpstr>Arial</vt:lpstr>
      <vt:lpstr>Arial Narrow</vt:lpstr>
      <vt:lpstr>Calibri</vt:lpstr>
      <vt:lpstr>Courier New</vt:lpstr>
      <vt:lpstr>Tahoma</vt:lpstr>
      <vt:lpstr>Wingdings</vt:lpstr>
      <vt:lpstr>Aula Prática 3</vt:lpstr>
      <vt:lpstr>Aula Prática 4</vt:lpstr>
      <vt:lpstr>Arrays</vt:lpstr>
      <vt:lpstr>Arrays</vt:lpstr>
      <vt:lpstr>Arrays</vt:lpstr>
      <vt:lpstr>Arrays</vt:lpstr>
      <vt:lpstr>Arrays</vt:lpstr>
      <vt:lpstr>Arrays</vt:lpstr>
      <vt:lpstr>Arrays</vt:lpstr>
      <vt:lpstr>Arrays</vt:lpstr>
      <vt:lpstr>Relembrando</vt:lpstr>
      <vt:lpstr>Comentários</vt:lpstr>
      <vt:lpstr>Identação</vt:lpstr>
      <vt:lpstr>Nome de variáveis e classes</vt:lpstr>
      <vt:lpstr>Nome de variáveis e classes</vt:lpstr>
      <vt:lpstr>Nome de variáveis e classes</vt:lpstr>
      <vt:lpstr>Depuração de Erros</vt:lpstr>
      <vt:lpstr>Depuração de Erros</vt:lpstr>
      <vt:lpstr>Depuração de Erros</vt:lpstr>
      <vt:lpstr>Apresentação do PowerPoint</vt:lpstr>
      <vt:lpstr>Depuração de Erros</vt:lpstr>
      <vt:lpstr>Apresentação do PowerPoint</vt:lpstr>
      <vt:lpstr>Apresentação do PowerPoint</vt:lpstr>
      <vt:lpstr>Depuração de Erros</vt:lpstr>
      <vt:lpstr>Dúvidas?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Prática 3</dc:title>
  <dc:creator>eafs</dc:creator>
  <cp:lastModifiedBy>Paulo Henrique</cp:lastModifiedBy>
  <cp:revision>23</cp:revision>
  <dcterms:created xsi:type="dcterms:W3CDTF">2011-03-24T15:49:34Z</dcterms:created>
  <dcterms:modified xsi:type="dcterms:W3CDTF">2013-01-27T03:23:25Z</dcterms:modified>
</cp:coreProperties>
</file>