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60" r:id="rId3"/>
    <p:sldId id="261" r:id="rId4"/>
    <p:sldId id="262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7" r:id="rId16"/>
    <p:sldId id="274" r:id="rId17"/>
    <p:sldId id="275" r:id="rId18"/>
    <p:sldId id="278" r:id="rId19"/>
    <p:sldId id="279" r:id="rId20"/>
    <p:sldId id="280" r:id="rId21"/>
    <p:sldId id="281" r:id="rId22"/>
    <p:sldId id="282" r:id="rId23"/>
    <p:sldId id="276" r:id="rId24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16" autoAdjust="0"/>
  </p:normalViewPr>
  <p:slideViewPr>
    <p:cSldViewPr>
      <p:cViewPr>
        <p:scale>
          <a:sx n="81" d="100"/>
          <a:sy n="81" d="100"/>
        </p:scale>
        <p:origin x="-834" y="-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65" name="Picture 21" descr="Z:\cin\estudos\100709_ppt_cin_claro0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49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611188" y="3284538"/>
            <a:ext cx="6048375" cy="2041525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pPr lvl="0"/>
            <a:r>
              <a:rPr lang="pt-BR" noProof="0" smtClean="0"/>
              <a:t>Clique para editar o estilo do subtítulo mestre</a:t>
            </a:r>
          </a:p>
        </p:txBody>
      </p:sp>
      <p:sp>
        <p:nvSpPr>
          <p:cNvPr id="6163" name="Rectangle 19"/>
          <p:cNvSpPr>
            <a:spLocks noGrp="1" noChangeArrowheads="1"/>
          </p:cNvSpPr>
          <p:nvPr>
            <p:ph type="ctrTitle" sz="quarter"/>
          </p:nvPr>
        </p:nvSpPr>
        <p:spPr>
          <a:xfrm>
            <a:off x="609600" y="1143000"/>
            <a:ext cx="7772400" cy="1736725"/>
          </a:xfrm>
        </p:spPr>
        <p:txBody>
          <a:bodyPr anchor="b"/>
          <a:lstStyle>
            <a:lvl1pPr>
              <a:defRPr>
                <a:effectLst/>
              </a:defRPr>
            </a:lvl1pPr>
          </a:lstStyle>
          <a:p>
            <a:pPr lvl="0"/>
            <a:r>
              <a:rPr lang="pt-BR" noProof="0" smtClean="0"/>
              <a:t>Clique para editar o título mestre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36134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92900" y="188913"/>
            <a:ext cx="1982788" cy="6135687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744538" y="188913"/>
            <a:ext cx="5795962" cy="6135687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584573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7174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</p:spTree>
    <p:extLst>
      <p:ext uri="{BB962C8B-B14F-4D97-AF65-F5344CB8AC3E}">
        <p14:creationId xmlns:p14="http://schemas.microsoft.com/office/powerpoint/2010/main" val="1869553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757238" y="1700213"/>
            <a:ext cx="3883025" cy="4624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792663" y="1700213"/>
            <a:ext cx="3883025" cy="4624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4634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771122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28409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09547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</p:spTree>
    <p:extLst>
      <p:ext uri="{BB962C8B-B14F-4D97-AF65-F5344CB8AC3E}">
        <p14:creationId xmlns:p14="http://schemas.microsoft.com/office/powerpoint/2010/main" val="19946307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</p:spTree>
    <p:extLst>
      <p:ext uri="{BB962C8B-B14F-4D97-AF65-F5344CB8AC3E}">
        <p14:creationId xmlns:p14="http://schemas.microsoft.com/office/powerpoint/2010/main" val="23600257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38" name="Picture 18" descr="Z:\cin\estudos\papelaria_institucional\ppt_cin_claro02_producao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25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744538" y="188913"/>
            <a:ext cx="728345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</a:t>
            </a:r>
            <a:br>
              <a:rPr lang="pt-BR" smtClean="0"/>
            </a:br>
            <a:r>
              <a:rPr lang="pt-BR" smtClean="0"/>
              <a:t>do título mestre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757238" y="1700213"/>
            <a:ext cx="7918450" cy="4624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rial Narrow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rial Narrow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rial Narrow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rial Narrow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rial Narrow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rial Narrow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rial Narrow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n"/>
        <a:defRPr sz="2400" b="1">
          <a:solidFill>
            <a:srgbClr val="000000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–"/>
        <a:defRPr sz="2200">
          <a:solidFill>
            <a:srgbClr val="000000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rgbClr val="000000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rgbClr val="000000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1600">
          <a:solidFill>
            <a:srgbClr val="000000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1600">
          <a:solidFill>
            <a:srgbClr val="000000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1600">
          <a:solidFill>
            <a:srgbClr val="000000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1600">
          <a:solidFill>
            <a:srgbClr val="000000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1600">
          <a:solidFill>
            <a:srgbClr val="000000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ctr"/>
          <a:lstStyle/>
          <a:p>
            <a:pPr algn="ctr"/>
            <a:r>
              <a:rPr lang="pt-BR" sz="4400" b="1" dirty="0" smtClean="0">
                <a:solidFill>
                  <a:schemeClr val="bg2"/>
                </a:solidFill>
                <a:latin typeface="Calibri" pitchFamily="34" charset="0"/>
                <a:cs typeface="Calibri" pitchFamily="34" charset="0"/>
              </a:rPr>
              <a:t>Aula Prática </a:t>
            </a:r>
            <a:r>
              <a:rPr lang="pt-BR" sz="4400" b="1" dirty="0" smtClean="0">
                <a:solidFill>
                  <a:schemeClr val="bg2"/>
                </a:solidFill>
                <a:latin typeface="Calibri" pitchFamily="34" charset="0"/>
                <a:cs typeface="Calibri" pitchFamily="34" charset="0"/>
              </a:rPr>
              <a:t>3</a:t>
            </a:r>
            <a:endParaRPr lang="pt-BR" sz="4400" b="1" dirty="0">
              <a:solidFill>
                <a:schemeClr val="bg2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Subtítulo 2"/>
          <p:cNvSpPr>
            <a:spLocks noGrp="1"/>
          </p:cNvSpPr>
          <p:nvPr>
            <p:ph type="subTitle" idx="1"/>
          </p:nvPr>
        </p:nvSpPr>
        <p:spPr>
          <a:xfrm>
            <a:off x="1000100" y="3857628"/>
            <a:ext cx="7272366" cy="1757378"/>
          </a:xfrm>
        </p:spPr>
        <p:txBody>
          <a:bodyPr anchor="t">
            <a:normAutofit/>
          </a:bodyPr>
          <a:lstStyle/>
          <a:p>
            <a:pPr algn="ctr"/>
            <a:r>
              <a:rPr lang="pt-BR" sz="3200" dirty="0" smtClean="0">
                <a:effectLst/>
                <a:latin typeface="Calibri" pitchFamily="34" charset="0"/>
                <a:cs typeface="Calibri" pitchFamily="34" charset="0"/>
              </a:rPr>
              <a:t>Monitoria IP/CC</a:t>
            </a:r>
          </a:p>
          <a:p>
            <a:pPr algn="ctr"/>
            <a:r>
              <a:rPr lang="pt-BR" sz="3200" dirty="0" smtClean="0">
                <a:effectLst/>
                <a:latin typeface="Calibri" pitchFamily="34" charset="0"/>
                <a:cs typeface="Calibri" pitchFamily="34" charset="0"/>
              </a:rPr>
              <a:t>(~if669)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/>
          </p:cNvSpPr>
          <p:nvPr/>
        </p:nvSpPr>
        <p:spPr bwMode="auto">
          <a:xfrm>
            <a:off x="928662" y="0"/>
            <a:ext cx="728345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pt-BR" sz="4400" b="1" kern="0" dirty="0" smtClean="0"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Métodos</a:t>
            </a:r>
            <a:endParaRPr kumimoji="0" lang="pt-BR" sz="4400" b="1" i="0" u="none" strike="noStrike" kern="0" cap="none" spc="0" normalizeH="0" baseline="0" noProof="0" dirty="0">
              <a:ln>
                <a:noFill/>
              </a:ln>
              <a:solidFill>
                <a:schemeClr val="bg2"/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5256584"/>
          </a:xfrm>
        </p:spPr>
        <p:txBody>
          <a:bodyPr>
            <a:normAutofit/>
          </a:bodyPr>
          <a:lstStyle/>
          <a:p>
            <a:r>
              <a:rPr lang="pt-BR" b="0" dirty="0" smtClean="0">
                <a:effectLst/>
                <a:latin typeface="Calibri" pitchFamily="34" charset="0"/>
                <a:cs typeface="Calibri" pitchFamily="34" charset="0"/>
              </a:rPr>
              <a:t>Agora, sabemos como fazer a guia para a criação do objeto, o construtor, mas ainda não sabemos </a:t>
            </a:r>
            <a:r>
              <a:rPr lang="pt-BR" dirty="0" smtClean="0">
                <a:effectLst/>
                <a:latin typeface="Calibri" pitchFamily="34" charset="0"/>
                <a:cs typeface="Calibri" pitchFamily="34" charset="0"/>
              </a:rPr>
              <a:t>como manipular o objeto</a:t>
            </a:r>
            <a:r>
              <a:rPr lang="pt-BR" b="0" dirty="0" smtClean="0">
                <a:effectLst/>
                <a:latin typeface="Calibri" pitchFamily="34" charset="0"/>
                <a:cs typeface="Calibri" pitchFamily="34" charset="0"/>
              </a:rPr>
              <a:t>. Falamos antes dos </a:t>
            </a:r>
            <a:r>
              <a:rPr lang="pt-BR" dirty="0" smtClean="0">
                <a:effectLst/>
                <a:latin typeface="Calibri" pitchFamily="34" charset="0"/>
                <a:cs typeface="Calibri" pitchFamily="34" charset="0"/>
              </a:rPr>
              <a:t>métodos</a:t>
            </a:r>
            <a:r>
              <a:rPr lang="pt-BR" b="0" dirty="0" smtClean="0">
                <a:effectLst/>
                <a:latin typeface="Calibri" pitchFamily="34" charset="0"/>
                <a:cs typeface="Calibri" pitchFamily="34" charset="0"/>
              </a:rPr>
              <a:t>, e é exatamente para isso que eles servem.</a:t>
            </a:r>
          </a:p>
          <a:p>
            <a:r>
              <a:rPr lang="pt-BR" b="0" dirty="0" smtClean="0">
                <a:effectLst/>
                <a:latin typeface="Calibri" pitchFamily="34" charset="0"/>
                <a:cs typeface="Calibri" pitchFamily="34" charset="0"/>
              </a:rPr>
              <a:t>Sua estrutura é semelhante a do Construtor</a:t>
            </a:r>
          </a:p>
          <a:p>
            <a:r>
              <a:rPr lang="pt-BR" dirty="0" smtClean="0">
                <a:effectLst/>
                <a:latin typeface="Calibri" pitchFamily="34" charset="0"/>
                <a:cs typeface="Calibri" pitchFamily="34" charset="0"/>
              </a:rPr>
              <a:t>Ex.:</a:t>
            </a:r>
            <a:r>
              <a:rPr lang="pt-BR" b="0" dirty="0" smtClean="0">
                <a:effectLst/>
                <a:latin typeface="Calibri" pitchFamily="34" charset="0"/>
                <a:cs typeface="Calibri" pitchFamily="34" charset="0"/>
              </a:rPr>
              <a:t> um metódo para atualizar o endereço:</a:t>
            </a:r>
          </a:p>
          <a:p>
            <a:endParaRPr lang="pt-BR" b="0" dirty="0" smtClean="0">
              <a:effectLst/>
              <a:latin typeface="Calibri" pitchFamily="34" charset="0"/>
              <a:cs typeface="Calibri" pitchFamily="34" charset="0"/>
            </a:endParaRPr>
          </a:p>
          <a:p>
            <a:endParaRPr lang="pt-BR" b="0" dirty="0" smtClean="0">
              <a:effectLst/>
              <a:latin typeface="Calibri" pitchFamily="34" charset="0"/>
              <a:cs typeface="Calibri" pitchFamily="34" charset="0"/>
            </a:endParaRPr>
          </a:p>
          <a:p>
            <a:endParaRPr lang="pt-BR" b="0" dirty="0" smtClean="0">
              <a:effectLst/>
              <a:latin typeface="Calibri" pitchFamily="34" charset="0"/>
              <a:cs typeface="Calibri" pitchFamily="34" charset="0"/>
            </a:endParaRPr>
          </a:p>
          <a:p>
            <a:endParaRPr lang="pt-BR" b="0" dirty="0" smtClean="0">
              <a:effectLst/>
              <a:latin typeface="Calibri" pitchFamily="34" charset="0"/>
              <a:cs typeface="Calibri" pitchFamily="34" charset="0"/>
            </a:endParaRPr>
          </a:p>
          <a:p>
            <a:r>
              <a:rPr lang="pt-BR" b="0" dirty="0" smtClean="0">
                <a:effectLst/>
                <a:latin typeface="Calibri" pitchFamily="34" charset="0"/>
                <a:cs typeface="Calibri" pitchFamily="34" charset="0"/>
              </a:rPr>
              <a:t>Você pode ver como diferença o </a:t>
            </a:r>
            <a:r>
              <a:rPr lang="pt-BR" dirty="0" smtClean="0">
                <a:effectLst/>
                <a:latin typeface="Calibri" pitchFamily="34" charset="0"/>
                <a:cs typeface="Calibri" pitchFamily="34" charset="0"/>
              </a:rPr>
              <a:t>void</a:t>
            </a:r>
            <a:r>
              <a:rPr lang="pt-BR" b="0" dirty="0" smtClean="0">
                <a:effectLst/>
                <a:latin typeface="Calibri" pitchFamily="34" charset="0"/>
                <a:cs typeface="Calibri" pitchFamily="34" charset="0"/>
              </a:rPr>
              <a:t>, que significa que este metódo </a:t>
            </a:r>
            <a:r>
              <a:rPr lang="pt-BR" dirty="0" smtClean="0">
                <a:effectLst/>
                <a:latin typeface="Calibri" pitchFamily="34" charset="0"/>
                <a:cs typeface="Calibri" pitchFamily="34" charset="0"/>
              </a:rPr>
              <a:t>não retorna nada</a:t>
            </a:r>
            <a:r>
              <a:rPr lang="pt-BR" b="0" dirty="0" smtClean="0">
                <a:effectLst/>
                <a:latin typeface="Calibri" pitchFamily="34" charset="0"/>
                <a:cs typeface="Calibri" pitchFamily="34" charset="0"/>
              </a:rPr>
              <a:t>.</a:t>
            </a:r>
            <a:endParaRPr lang="pt-BR" b="0" dirty="0"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Espaço Reservado para Conteúdo 2"/>
          <p:cNvSpPr txBox="1">
            <a:spLocks/>
          </p:cNvSpPr>
          <p:nvPr/>
        </p:nvSpPr>
        <p:spPr>
          <a:xfrm>
            <a:off x="1142976" y="3643314"/>
            <a:ext cx="7286676" cy="1571636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r>
              <a:rPr lang="pt-BR" sz="2800" dirty="0" err="1" smtClean="0">
                <a:latin typeface="Calibri" pitchFamily="34" charset="0"/>
                <a:cs typeface="Calibri" pitchFamily="34" charset="0"/>
              </a:rPr>
              <a:t>public</a:t>
            </a:r>
            <a:r>
              <a:rPr lang="pt-BR" sz="28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pt-BR" sz="2800" dirty="0" err="1" smtClean="0">
                <a:latin typeface="Calibri" pitchFamily="34" charset="0"/>
                <a:cs typeface="Calibri" pitchFamily="34" charset="0"/>
              </a:rPr>
              <a:t>void</a:t>
            </a:r>
            <a:r>
              <a:rPr lang="pt-BR" sz="28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pt-BR" sz="2800" dirty="0" err="1" smtClean="0">
                <a:latin typeface="Calibri" pitchFamily="34" charset="0"/>
                <a:cs typeface="Calibri" pitchFamily="34" charset="0"/>
              </a:rPr>
              <a:t>setEndereco</a:t>
            </a:r>
            <a:r>
              <a:rPr lang="pt-BR" sz="2800" dirty="0" smtClean="0">
                <a:latin typeface="Calibri" pitchFamily="34" charset="0"/>
                <a:cs typeface="Calibri" pitchFamily="34" charset="0"/>
              </a:rPr>
              <a:t>(</a:t>
            </a:r>
            <a:r>
              <a:rPr lang="pt-BR" sz="2800" dirty="0" err="1" smtClean="0">
                <a:latin typeface="Calibri" pitchFamily="34" charset="0"/>
                <a:cs typeface="Calibri" pitchFamily="34" charset="0"/>
              </a:rPr>
              <a:t>Endereco</a:t>
            </a:r>
            <a:r>
              <a:rPr lang="pt-BR" sz="28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pt-BR" sz="2800" dirty="0" err="1" smtClean="0">
                <a:latin typeface="Calibri" pitchFamily="34" charset="0"/>
                <a:cs typeface="Calibri" pitchFamily="34" charset="0"/>
              </a:rPr>
              <a:t>endereco</a:t>
            </a:r>
            <a:r>
              <a:rPr lang="pt-BR" sz="2800" dirty="0" smtClean="0">
                <a:latin typeface="Calibri" pitchFamily="34" charset="0"/>
                <a:cs typeface="Calibri" pitchFamily="34" charset="0"/>
              </a:rPr>
              <a:t>){</a:t>
            </a:r>
          </a:p>
          <a:p>
            <a:r>
              <a:rPr lang="pt-BR" sz="2800" dirty="0" smtClean="0">
                <a:latin typeface="Calibri" pitchFamily="34" charset="0"/>
                <a:cs typeface="Calibri" pitchFamily="34" charset="0"/>
              </a:rPr>
              <a:t>	</a:t>
            </a:r>
            <a:r>
              <a:rPr lang="pt-BR" sz="2800" dirty="0" err="1" smtClean="0">
                <a:latin typeface="Calibri" pitchFamily="34" charset="0"/>
                <a:cs typeface="Calibri" pitchFamily="34" charset="0"/>
              </a:rPr>
              <a:t>this</a:t>
            </a:r>
            <a:r>
              <a:rPr lang="pt-BR" sz="2800" dirty="0" smtClean="0">
                <a:latin typeface="Calibri" pitchFamily="34" charset="0"/>
                <a:cs typeface="Calibri" pitchFamily="34" charset="0"/>
              </a:rPr>
              <a:t>.</a:t>
            </a:r>
            <a:r>
              <a:rPr lang="pt-BR" sz="2800" dirty="0" err="1" smtClean="0">
                <a:latin typeface="Calibri" pitchFamily="34" charset="0"/>
                <a:cs typeface="Calibri" pitchFamily="34" charset="0"/>
              </a:rPr>
              <a:t>endereco</a:t>
            </a:r>
            <a:r>
              <a:rPr lang="pt-BR" sz="2800" dirty="0" smtClean="0">
                <a:latin typeface="Calibri" pitchFamily="34" charset="0"/>
                <a:cs typeface="Calibri" pitchFamily="34" charset="0"/>
              </a:rPr>
              <a:t> = </a:t>
            </a:r>
            <a:r>
              <a:rPr lang="pt-BR" sz="2800" dirty="0" err="1" smtClean="0">
                <a:latin typeface="Calibri" pitchFamily="34" charset="0"/>
                <a:cs typeface="Calibri" pitchFamily="34" charset="0"/>
              </a:rPr>
              <a:t>endereco</a:t>
            </a:r>
            <a:r>
              <a:rPr lang="pt-BR" sz="2800" dirty="0" smtClean="0">
                <a:latin typeface="Calibri" pitchFamily="34" charset="0"/>
                <a:cs typeface="Calibri" pitchFamily="34" charset="0"/>
              </a:rPr>
              <a:t>;</a:t>
            </a:r>
          </a:p>
          <a:p>
            <a:r>
              <a:rPr lang="pt-BR" sz="2800" dirty="0" smtClean="0">
                <a:latin typeface="Calibri" pitchFamily="34" charset="0"/>
                <a:cs typeface="Calibri" pitchFamily="34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827966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1"/>
          <p:cNvSpPr txBox="1">
            <a:spLocks/>
          </p:cNvSpPr>
          <p:nvPr/>
        </p:nvSpPr>
        <p:spPr bwMode="auto">
          <a:xfrm>
            <a:off x="928662" y="0"/>
            <a:ext cx="728345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pt-BR" sz="4400" b="1" kern="0" dirty="0"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M</a:t>
            </a:r>
            <a:r>
              <a:rPr lang="pt-BR" sz="4400" b="1" kern="0" dirty="0" smtClean="0"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étodos</a:t>
            </a:r>
            <a:endParaRPr kumimoji="0" lang="pt-BR" sz="4400" b="1" i="0" u="none" strike="noStrike" kern="0" cap="none" spc="0" normalizeH="0" baseline="0" noProof="0" dirty="0">
              <a:ln>
                <a:noFill/>
              </a:ln>
              <a:solidFill>
                <a:schemeClr val="bg2"/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10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5256584"/>
          </a:xfrm>
        </p:spPr>
        <p:txBody>
          <a:bodyPr>
            <a:normAutofit/>
          </a:bodyPr>
          <a:lstStyle/>
          <a:p>
            <a:r>
              <a:rPr lang="pt-BR" sz="2300" b="0" dirty="0" smtClean="0">
                <a:effectLst/>
                <a:latin typeface="Calibri" pitchFamily="34" charset="0"/>
                <a:cs typeface="Calibri" pitchFamily="34" charset="0"/>
              </a:rPr>
              <a:t>Podemos também querer que o </a:t>
            </a:r>
            <a:r>
              <a:rPr lang="pt-BR" sz="2300" dirty="0" smtClean="0">
                <a:effectLst/>
                <a:latin typeface="Calibri" pitchFamily="34" charset="0"/>
                <a:cs typeface="Calibri" pitchFamily="34" charset="0"/>
              </a:rPr>
              <a:t>metódo retorne algo</a:t>
            </a:r>
            <a:r>
              <a:rPr lang="pt-BR" sz="2300" b="0" dirty="0" smtClean="0">
                <a:effectLst/>
                <a:latin typeface="Calibri" pitchFamily="34" charset="0"/>
                <a:cs typeface="Calibri" pitchFamily="34" charset="0"/>
              </a:rPr>
              <a:t>.</a:t>
            </a:r>
          </a:p>
          <a:p>
            <a:r>
              <a:rPr lang="pt-BR" sz="2300" b="0" dirty="0" smtClean="0">
                <a:effectLst/>
                <a:latin typeface="Calibri" pitchFamily="34" charset="0"/>
                <a:cs typeface="Calibri" pitchFamily="34" charset="0"/>
              </a:rPr>
              <a:t>Então, no lugar de void, usamos </a:t>
            </a:r>
            <a:r>
              <a:rPr lang="pt-BR" sz="2300" dirty="0" smtClean="0">
                <a:effectLst/>
                <a:latin typeface="Calibri" pitchFamily="34" charset="0"/>
                <a:cs typeface="Calibri" pitchFamily="34" charset="0"/>
              </a:rPr>
              <a:t>o tipo que queremos retornar</a:t>
            </a:r>
            <a:r>
              <a:rPr lang="pt-BR" sz="2300" b="0" dirty="0" smtClean="0">
                <a:effectLst/>
                <a:latin typeface="Calibri" pitchFamily="34" charset="0"/>
                <a:cs typeface="Calibri" pitchFamily="34" charset="0"/>
              </a:rPr>
              <a:t>. </a:t>
            </a:r>
          </a:p>
          <a:p>
            <a:r>
              <a:rPr lang="pt-BR" sz="2300" b="0" dirty="0" smtClean="0">
                <a:effectLst/>
                <a:latin typeface="Calibri" pitchFamily="34" charset="0"/>
                <a:cs typeface="Calibri" pitchFamily="34" charset="0"/>
              </a:rPr>
              <a:t>Ex.: Um metódo que </a:t>
            </a:r>
            <a:r>
              <a:rPr lang="pt-BR" sz="2300" dirty="0" smtClean="0">
                <a:effectLst/>
                <a:latin typeface="Calibri" pitchFamily="34" charset="0"/>
                <a:cs typeface="Calibri" pitchFamily="34" charset="0"/>
              </a:rPr>
              <a:t>retorna o endereço </a:t>
            </a:r>
            <a:r>
              <a:rPr lang="pt-BR" sz="2300" b="0" dirty="0" smtClean="0">
                <a:effectLst/>
                <a:latin typeface="Calibri" pitchFamily="34" charset="0"/>
                <a:cs typeface="Calibri" pitchFamily="34" charset="0"/>
              </a:rPr>
              <a:t>de uma pessoa seria:</a:t>
            </a:r>
          </a:p>
          <a:p>
            <a:pPr>
              <a:buNone/>
            </a:pPr>
            <a:r>
              <a:rPr lang="pt-BR" sz="2300" b="0" dirty="0" smtClean="0">
                <a:effectLst/>
                <a:latin typeface="Calibri" pitchFamily="34" charset="0"/>
                <a:cs typeface="Calibri" pitchFamily="34" charset="0"/>
              </a:rPr>
              <a:t/>
            </a:r>
            <a:br>
              <a:rPr lang="pt-BR" sz="2300" b="0" dirty="0" smtClean="0">
                <a:effectLst/>
                <a:latin typeface="Calibri" pitchFamily="34" charset="0"/>
                <a:cs typeface="Calibri" pitchFamily="34" charset="0"/>
              </a:rPr>
            </a:br>
            <a:r>
              <a:rPr lang="pt-BR" sz="2300" b="0" dirty="0" smtClean="0">
                <a:effectLst/>
                <a:latin typeface="Calibri" pitchFamily="34" charset="0"/>
                <a:cs typeface="Calibri" pitchFamily="34" charset="0"/>
              </a:rPr>
              <a:t/>
            </a:r>
            <a:br>
              <a:rPr lang="pt-BR" sz="2300" b="0" dirty="0" smtClean="0">
                <a:effectLst/>
                <a:latin typeface="Calibri" pitchFamily="34" charset="0"/>
                <a:cs typeface="Calibri" pitchFamily="34" charset="0"/>
              </a:rPr>
            </a:br>
            <a:endParaRPr lang="pt-BR" sz="2300" b="0" dirty="0">
              <a:effectLst/>
              <a:latin typeface="Calibri" pitchFamily="34" charset="0"/>
              <a:cs typeface="Calibri" pitchFamily="34" charset="0"/>
            </a:endParaRPr>
          </a:p>
          <a:p>
            <a:pPr>
              <a:buNone/>
            </a:pPr>
            <a:endParaRPr lang="pt-BR" sz="2300" b="0" dirty="0" smtClean="0">
              <a:effectLst/>
              <a:latin typeface="Calibri" pitchFamily="34" charset="0"/>
              <a:cs typeface="Calibri" pitchFamily="34" charset="0"/>
            </a:endParaRPr>
          </a:p>
          <a:p>
            <a:pPr>
              <a:buNone/>
            </a:pPr>
            <a:endParaRPr lang="pt-BR" sz="2300" b="0" dirty="0" smtClean="0">
              <a:effectLst/>
              <a:latin typeface="Calibri" pitchFamily="34" charset="0"/>
              <a:cs typeface="Calibri" pitchFamily="34" charset="0"/>
            </a:endParaRPr>
          </a:p>
          <a:p>
            <a:r>
              <a:rPr lang="pt-BR" sz="2300" b="0" dirty="0" smtClean="0">
                <a:effectLst/>
                <a:latin typeface="Calibri" pitchFamily="34" charset="0"/>
                <a:cs typeface="Calibri" pitchFamily="34" charset="0"/>
              </a:rPr>
              <a:t>Lembre-se sempre de usar o </a:t>
            </a:r>
            <a:r>
              <a:rPr lang="pt-BR" sz="2300" dirty="0" smtClean="0">
                <a:effectLst/>
                <a:latin typeface="Calibri" pitchFamily="34" charset="0"/>
                <a:cs typeface="Calibri" pitchFamily="34" charset="0"/>
              </a:rPr>
              <a:t>this</a:t>
            </a:r>
            <a:r>
              <a:rPr lang="pt-BR" sz="2300" b="0" dirty="0" smtClean="0">
                <a:effectLst/>
                <a:latin typeface="Calibri" pitchFamily="34" charset="0"/>
                <a:cs typeface="Calibri" pitchFamily="34" charset="0"/>
              </a:rPr>
              <a:t> antes de usar um atributo. </a:t>
            </a:r>
          </a:p>
          <a:p>
            <a:r>
              <a:rPr lang="pt-BR" sz="2300" b="0" dirty="0" smtClean="0">
                <a:effectLst/>
                <a:latin typeface="Calibri" pitchFamily="34" charset="0"/>
                <a:cs typeface="Calibri" pitchFamily="34" charset="0"/>
              </a:rPr>
              <a:t>Pois, caso haja um </a:t>
            </a:r>
            <a:r>
              <a:rPr lang="pt-BR" sz="2300" dirty="0" smtClean="0">
                <a:effectLst/>
                <a:latin typeface="Calibri" pitchFamily="34" charset="0"/>
                <a:cs typeface="Calibri" pitchFamily="34" charset="0"/>
              </a:rPr>
              <a:t>parâmetro com o mesmo nome do atributo</a:t>
            </a:r>
            <a:r>
              <a:rPr lang="pt-BR" sz="2300" b="0" dirty="0" smtClean="0">
                <a:effectLst/>
                <a:latin typeface="Calibri" pitchFamily="34" charset="0"/>
                <a:cs typeface="Calibri" pitchFamily="34" charset="0"/>
              </a:rPr>
              <a:t>, ele saberá que deve </a:t>
            </a:r>
            <a:r>
              <a:rPr lang="pt-BR" sz="2300" dirty="0" smtClean="0">
                <a:effectLst/>
                <a:latin typeface="Calibri" pitchFamily="34" charset="0"/>
                <a:cs typeface="Calibri" pitchFamily="34" charset="0"/>
              </a:rPr>
              <a:t>retornar o atributo e não o parâmetro</a:t>
            </a:r>
            <a:r>
              <a:rPr lang="pt-BR" sz="2300" b="0" dirty="0" smtClean="0">
                <a:effectLst/>
                <a:latin typeface="Calibri" pitchFamily="34" charset="0"/>
                <a:cs typeface="Calibri" pitchFamily="34" charset="0"/>
              </a:rPr>
              <a:t>. </a:t>
            </a:r>
          </a:p>
          <a:p>
            <a:r>
              <a:rPr lang="pt-BR" sz="2300" b="0" dirty="0" smtClean="0">
                <a:effectLst/>
                <a:latin typeface="Calibri" pitchFamily="34" charset="0"/>
                <a:cs typeface="Calibri" pitchFamily="34" charset="0"/>
              </a:rPr>
              <a:t>Como seriam os métodos para retornar os outros atributos?</a:t>
            </a:r>
            <a:endParaRPr lang="pt-BR" sz="2300" b="0" dirty="0"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Espaço Reservado para Conteúdo 2"/>
          <p:cNvSpPr txBox="1">
            <a:spLocks/>
          </p:cNvSpPr>
          <p:nvPr/>
        </p:nvSpPr>
        <p:spPr>
          <a:xfrm>
            <a:off x="1071538" y="2571744"/>
            <a:ext cx="7286676" cy="1571636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r>
              <a:rPr lang="pt-BR" sz="2800" dirty="0" err="1" smtClean="0">
                <a:latin typeface="Calibri" pitchFamily="34" charset="0"/>
                <a:cs typeface="Calibri" pitchFamily="34" charset="0"/>
              </a:rPr>
              <a:t>public</a:t>
            </a:r>
            <a:r>
              <a:rPr lang="pt-BR" sz="28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pt-BR" sz="2800" dirty="0" err="1" smtClean="0">
                <a:latin typeface="Calibri" pitchFamily="34" charset="0"/>
                <a:cs typeface="Calibri" pitchFamily="34" charset="0"/>
              </a:rPr>
              <a:t>Endereco</a:t>
            </a:r>
            <a:r>
              <a:rPr lang="pt-BR" sz="28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pt-BR" sz="2800" dirty="0" err="1" smtClean="0">
                <a:latin typeface="Calibri" pitchFamily="34" charset="0"/>
                <a:cs typeface="Calibri" pitchFamily="34" charset="0"/>
              </a:rPr>
              <a:t>getEndereco</a:t>
            </a:r>
            <a:r>
              <a:rPr lang="pt-BR" sz="2800" dirty="0" smtClean="0">
                <a:latin typeface="Calibri" pitchFamily="34" charset="0"/>
                <a:cs typeface="Calibri" pitchFamily="34" charset="0"/>
              </a:rPr>
              <a:t>(){</a:t>
            </a:r>
            <a:br>
              <a:rPr lang="pt-BR" sz="2800" dirty="0" smtClean="0">
                <a:latin typeface="Calibri" pitchFamily="34" charset="0"/>
                <a:cs typeface="Calibri" pitchFamily="34" charset="0"/>
              </a:rPr>
            </a:br>
            <a:r>
              <a:rPr lang="pt-BR" sz="2800" dirty="0" smtClean="0">
                <a:latin typeface="Calibri" pitchFamily="34" charset="0"/>
                <a:cs typeface="Calibri" pitchFamily="34" charset="0"/>
              </a:rPr>
              <a:t>	</a:t>
            </a:r>
            <a:r>
              <a:rPr lang="pt-BR" sz="2800" b="1" dirty="0" err="1" smtClean="0">
                <a:latin typeface="Calibri" pitchFamily="34" charset="0"/>
                <a:cs typeface="Calibri" pitchFamily="34" charset="0"/>
              </a:rPr>
              <a:t>return</a:t>
            </a:r>
            <a:r>
              <a:rPr lang="pt-BR" sz="28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pt-BR" sz="2800" dirty="0" err="1" smtClean="0">
                <a:latin typeface="Calibri" pitchFamily="34" charset="0"/>
                <a:cs typeface="Calibri" pitchFamily="34" charset="0"/>
              </a:rPr>
              <a:t>this</a:t>
            </a:r>
            <a:r>
              <a:rPr lang="pt-BR" sz="2800" dirty="0" smtClean="0">
                <a:latin typeface="Calibri" pitchFamily="34" charset="0"/>
                <a:cs typeface="Calibri" pitchFamily="34" charset="0"/>
              </a:rPr>
              <a:t>.</a:t>
            </a:r>
            <a:r>
              <a:rPr lang="pt-BR" sz="2800" dirty="0" err="1" smtClean="0">
                <a:latin typeface="Calibri" pitchFamily="34" charset="0"/>
                <a:cs typeface="Calibri" pitchFamily="34" charset="0"/>
              </a:rPr>
              <a:t>endereco</a:t>
            </a:r>
            <a:r>
              <a:rPr lang="pt-BR" sz="2800" dirty="0" smtClean="0">
                <a:latin typeface="Calibri" pitchFamily="34" charset="0"/>
                <a:cs typeface="Calibri" pitchFamily="34" charset="0"/>
              </a:rPr>
              <a:t>;</a:t>
            </a:r>
            <a:br>
              <a:rPr lang="pt-BR" sz="2800" dirty="0" smtClean="0">
                <a:latin typeface="Calibri" pitchFamily="34" charset="0"/>
                <a:cs typeface="Calibri" pitchFamily="34" charset="0"/>
              </a:rPr>
            </a:br>
            <a:r>
              <a:rPr lang="pt-BR" sz="2800" dirty="0" smtClean="0">
                <a:latin typeface="Calibri" pitchFamily="34" charset="0"/>
                <a:cs typeface="Calibri" pitchFamily="34" charset="0"/>
              </a:rPr>
              <a:t>}</a:t>
            </a:r>
          </a:p>
        </p:txBody>
      </p:sp>
      <p:sp>
        <p:nvSpPr>
          <p:cNvPr id="5" name="Elipse 4"/>
          <p:cNvSpPr/>
          <p:nvPr/>
        </p:nvSpPr>
        <p:spPr>
          <a:xfrm>
            <a:off x="2000232" y="2643182"/>
            <a:ext cx="1571636" cy="571504"/>
          </a:xfrm>
          <a:prstGeom prst="ellipse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51388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/>
          <p:cNvSpPr txBox="1">
            <a:spLocks/>
          </p:cNvSpPr>
          <p:nvPr/>
        </p:nvSpPr>
        <p:spPr bwMode="auto">
          <a:xfrm>
            <a:off x="928662" y="0"/>
            <a:ext cx="728345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4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Boas práticas</a:t>
            </a:r>
            <a:endParaRPr kumimoji="0" lang="pt-BR" sz="4400" b="1" i="0" u="none" strike="noStrike" kern="0" cap="none" spc="0" normalizeH="0" baseline="0" noProof="0" dirty="0">
              <a:ln>
                <a:noFill/>
              </a:ln>
              <a:solidFill>
                <a:schemeClr val="bg2"/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5304652"/>
          </a:xfrm>
        </p:spPr>
        <p:txBody>
          <a:bodyPr>
            <a:normAutofit lnSpcReduction="10000"/>
          </a:bodyPr>
          <a:lstStyle/>
          <a:p>
            <a:r>
              <a:rPr lang="pt-BR" b="0" dirty="0" smtClean="0">
                <a:effectLst/>
                <a:latin typeface="Calibri" pitchFamily="34" charset="0"/>
                <a:cs typeface="Calibri" pitchFamily="34" charset="0"/>
              </a:rPr>
              <a:t>Como devem ter percebido, nos métodos para que seja mudado o endereço ou que você possa obtê-lo, foram usados, antes do nome, </a:t>
            </a:r>
            <a:r>
              <a:rPr lang="pt-BR" dirty="0" smtClean="0">
                <a:effectLst/>
                <a:latin typeface="Calibri" pitchFamily="34" charset="0"/>
                <a:cs typeface="Calibri" pitchFamily="34" charset="0"/>
              </a:rPr>
              <a:t>get e set</a:t>
            </a:r>
            <a:r>
              <a:rPr lang="pt-BR" b="0" dirty="0" smtClean="0">
                <a:effectLst/>
                <a:latin typeface="Calibri" pitchFamily="34" charset="0"/>
                <a:cs typeface="Calibri" pitchFamily="34" charset="0"/>
              </a:rPr>
              <a:t>. Isto se dá por padrão. </a:t>
            </a:r>
          </a:p>
          <a:p>
            <a:endParaRPr lang="pt-BR" b="0" dirty="0" smtClean="0">
              <a:effectLst/>
              <a:latin typeface="Calibri" pitchFamily="34" charset="0"/>
              <a:cs typeface="Calibri" pitchFamily="34" charset="0"/>
            </a:endParaRPr>
          </a:p>
          <a:p>
            <a:endParaRPr lang="pt-BR" b="0" dirty="0" smtClean="0">
              <a:effectLst/>
              <a:latin typeface="Calibri" pitchFamily="34" charset="0"/>
              <a:cs typeface="Calibri" pitchFamily="34" charset="0"/>
            </a:endParaRPr>
          </a:p>
          <a:p>
            <a:endParaRPr lang="pt-BR" b="0" dirty="0" smtClean="0">
              <a:effectLst/>
              <a:latin typeface="Calibri" pitchFamily="34" charset="0"/>
              <a:cs typeface="Calibri" pitchFamily="34" charset="0"/>
            </a:endParaRPr>
          </a:p>
          <a:p>
            <a:r>
              <a:rPr lang="pt-BR" b="0" dirty="0" smtClean="0">
                <a:effectLst/>
                <a:latin typeface="Calibri" pitchFamily="34" charset="0"/>
                <a:cs typeface="Calibri" pitchFamily="34" charset="0"/>
              </a:rPr>
              <a:t>O nome do </a:t>
            </a:r>
            <a:r>
              <a:rPr lang="pt-BR" b="0" dirty="0" err="1" smtClean="0">
                <a:effectLst/>
                <a:latin typeface="Calibri" pitchFamily="34" charset="0"/>
                <a:cs typeface="Calibri" pitchFamily="34" charset="0"/>
              </a:rPr>
              <a:t>metódo</a:t>
            </a:r>
            <a:r>
              <a:rPr lang="pt-BR" b="0" dirty="0" smtClean="0">
                <a:effectLst/>
                <a:latin typeface="Calibri" pitchFamily="34" charset="0"/>
                <a:cs typeface="Calibri" pitchFamily="34" charset="0"/>
              </a:rPr>
              <a:t> deve sempre começar com letra minúscula. E as palavras seguintes com letra maiúscula. </a:t>
            </a:r>
          </a:p>
          <a:p>
            <a:endParaRPr lang="pt-BR" b="0" dirty="0" smtClean="0">
              <a:effectLst/>
              <a:latin typeface="Calibri" pitchFamily="34" charset="0"/>
              <a:cs typeface="Calibri" pitchFamily="34" charset="0"/>
            </a:endParaRPr>
          </a:p>
          <a:p>
            <a:endParaRPr lang="pt-BR" b="0" dirty="0" smtClean="0">
              <a:effectLst/>
              <a:latin typeface="Calibri" pitchFamily="34" charset="0"/>
              <a:cs typeface="Calibri" pitchFamily="34" charset="0"/>
            </a:endParaRPr>
          </a:p>
          <a:p>
            <a:endParaRPr lang="pt-BR" b="0" dirty="0" smtClean="0">
              <a:effectLst/>
              <a:latin typeface="Calibri" pitchFamily="34" charset="0"/>
              <a:cs typeface="Calibri" pitchFamily="34" charset="0"/>
            </a:endParaRPr>
          </a:p>
          <a:p>
            <a:r>
              <a:rPr lang="pt-BR" b="0" dirty="0" smtClean="0">
                <a:effectLst/>
                <a:latin typeface="Calibri" pitchFamily="34" charset="0"/>
                <a:cs typeface="Calibri" pitchFamily="34" charset="0"/>
              </a:rPr>
              <a:t>É sempre importante manter os atributos com o modificador </a:t>
            </a:r>
            <a:r>
              <a:rPr lang="pt-BR" b="0" dirty="0" err="1" smtClean="0">
                <a:effectLst/>
                <a:latin typeface="Calibri" pitchFamily="34" charset="0"/>
                <a:cs typeface="Calibri" pitchFamily="34" charset="0"/>
              </a:rPr>
              <a:t>private</a:t>
            </a:r>
            <a:r>
              <a:rPr lang="pt-BR" b="0" dirty="0" smtClean="0">
                <a:effectLst/>
                <a:latin typeface="Calibri" pitchFamily="34" charset="0"/>
                <a:cs typeface="Calibri" pitchFamily="34" charset="0"/>
              </a:rPr>
              <a:t>. E os métodos com o modificador public.</a:t>
            </a:r>
            <a:endParaRPr lang="pt-BR" b="0" dirty="0"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Espaço Reservado para Conteúdo 2"/>
          <p:cNvSpPr txBox="1">
            <a:spLocks/>
          </p:cNvSpPr>
          <p:nvPr/>
        </p:nvSpPr>
        <p:spPr>
          <a:xfrm>
            <a:off x="1214414" y="2285992"/>
            <a:ext cx="2786082" cy="1071570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pt-BR" sz="2800" b="1" dirty="0" err="1" smtClean="0">
                <a:solidFill>
                  <a:srgbClr val="FFC000"/>
                </a:solidFill>
                <a:latin typeface="Calibri" pitchFamily="34" charset="0"/>
                <a:cs typeface="Calibri" pitchFamily="34" charset="0"/>
              </a:rPr>
              <a:t>getAtributo</a:t>
            </a:r>
            <a:endParaRPr lang="pt-BR" sz="2800" b="1" dirty="0" smtClean="0">
              <a:solidFill>
                <a:srgbClr val="FFC000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pt-BR" sz="2800" dirty="0" smtClean="0">
                <a:latin typeface="Calibri" pitchFamily="34" charset="0"/>
                <a:cs typeface="Calibri" pitchFamily="34" charset="0"/>
              </a:rPr>
              <a:t>Retorna atributo</a:t>
            </a: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4929190" y="2285992"/>
            <a:ext cx="2786082" cy="1071570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pt-BR" sz="2800" b="1" dirty="0" err="1" smtClean="0">
                <a:solidFill>
                  <a:srgbClr val="FFC000"/>
                </a:solidFill>
                <a:latin typeface="Calibri" pitchFamily="34" charset="0"/>
                <a:cs typeface="Calibri" pitchFamily="34" charset="0"/>
              </a:rPr>
              <a:t>setAtributo</a:t>
            </a:r>
            <a:endParaRPr lang="pt-BR" sz="2800" b="1" dirty="0" smtClean="0">
              <a:solidFill>
                <a:srgbClr val="FFC000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pt-BR" sz="2800" dirty="0" smtClean="0">
                <a:latin typeface="Calibri" pitchFamily="34" charset="0"/>
                <a:cs typeface="Calibri" pitchFamily="34" charset="0"/>
              </a:rPr>
              <a:t>Modifica atributo</a:t>
            </a:r>
          </a:p>
        </p:txBody>
      </p:sp>
      <p:sp>
        <p:nvSpPr>
          <p:cNvPr id="8" name="Espaço Reservado para Conteúdo 2"/>
          <p:cNvSpPr txBox="1">
            <a:spLocks/>
          </p:cNvSpPr>
          <p:nvPr/>
        </p:nvSpPr>
        <p:spPr>
          <a:xfrm>
            <a:off x="2428860" y="4286256"/>
            <a:ext cx="4714908" cy="857256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r>
              <a:rPr lang="pt-BR" sz="2400" b="1" dirty="0" smtClean="0">
                <a:solidFill>
                  <a:srgbClr val="FFC000"/>
                </a:solidFill>
                <a:latin typeface="Calibri" pitchFamily="34" charset="0"/>
                <a:cs typeface="Calibri" pitchFamily="34" charset="0"/>
              </a:rPr>
              <a:t>Ex.:</a:t>
            </a:r>
            <a:endParaRPr lang="pt-BR" sz="2400" b="1" dirty="0" smtClean="0">
              <a:solidFill>
                <a:schemeClr val="tx2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pt-BR" sz="2400" b="1" dirty="0" err="1" smtClean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metodoQualquerComNomeGrande</a:t>
            </a:r>
            <a:endParaRPr lang="pt-BR" sz="2400" b="1" dirty="0" smtClean="0">
              <a:solidFill>
                <a:schemeClr val="tx2"/>
              </a:solidFill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7044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/>
          <p:cNvSpPr txBox="1">
            <a:spLocks/>
          </p:cNvSpPr>
          <p:nvPr/>
        </p:nvSpPr>
        <p:spPr bwMode="auto">
          <a:xfrm>
            <a:off x="857224" y="0"/>
            <a:ext cx="728345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4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Usando o objeto</a:t>
            </a:r>
            <a:endParaRPr kumimoji="0" lang="pt-BR" sz="4400" b="1" i="0" u="none" strike="noStrike" kern="0" cap="none" spc="0" normalizeH="0" baseline="0" noProof="0" dirty="0">
              <a:ln>
                <a:noFill/>
              </a:ln>
              <a:solidFill>
                <a:schemeClr val="bg2"/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Espaço Reservado para Conteúdo 2"/>
          <p:cNvSpPr>
            <a:spLocks noGrp="1"/>
          </p:cNvSpPr>
          <p:nvPr>
            <p:ph idx="1"/>
          </p:nvPr>
        </p:nvSpPr>
        <p:spPr>
          <a:xfrm>
            <a:off x="500034" y="1071546"/>
            <a:ext cx="8390736" cy="5518966"/>
          </a:xfrm>
        </p:spPr>
        <p:txBody>
          <a:bodyPr>
            <a:normAutofit/>
          </a:bodyPr>
          <a:lstStyle/>
          <a:p>
            <a:r>
              <a:rPr lang="pt-BR" b="0" dirty="0" smtClean="0">
                <a:effectLst/>
                <a:latin typeface="Calibri" pitchFamily="34" charset="0"/>
                <a:cs typeface="Calibri" pitchFamily="34" charset="0"/>
              </a:rPr>
              <a:t>Para criar um objeto(instanciá-lo), é necessário usar o comando </a:t>
            </a:r>
            <a:r>
              <a:rPr lang="pt-BR" dirty="0" smtClean="0">
                <a:solidFill>
                  <a:schemeClr val="bg2"/>
                </a:solidFill>
                <a:effectLst/>
                <a:latin typeface="Calibri" pitchFamily="34" charset="0"/>
                <a:cs typeface="Calibri" pitchFamily="34" charset="0"/>
              </a:rPr>
              <a:t>new</a:t>
            </a:r>
            <a:r>
              <a:rPr lang="pt-BR" b="0" dirty="0" smtClean="0">
                <a:effectLst/>
                <a:latin typeface="Calibri" pitchFamily="34" charset="0"/>
                <a:cs typeface="Calibri" pitchFamily="34" charset="0"/>
              </a:rPr>
              <a:t>:</a:t>
            </a:r>
            <a:br>
              <a:rPr lang="pt-BR" b="0" dirty="0" smtClean="0">
                <a:effectLst/>
                <a:latin typeface="Calibri" pitchFamily="34" charset="0"/>
                <a:cs typeface="Calibri" pitchFamily="34" charset="0"/>
              </a:rPr>
            </a:br>
            <a:endParaRPr lang="pt-BR" b="0" dirty="0" smtClean="0">
              <a:effectLst/>
              <a:latin typeface="Calibri" pitchFamily="34" charset="0"/>
              <a:cs typeface="Calibri" pitchFamily="34" charset="0"/>
            </a:endParaRPr>
          </a:p>
          <a:p>
            <a:endParaRPr lang="pt-BR" b="0" dirty="0" smtClean="0">
              <a:effectLst/>
              <a:latin typeface="Calibri" pitchFamily="34" charset="0"/>
              <a:cs typeface="Calibri" pitchFamily="34" charset="0"/>
            </a:endParaRPr>
          </a:p>
          <a:p>
            <a:endParaRPr lang="pt-BR" b="0" dirty="0" smtClean="0">
              <a:effectLst/>
              <a:latin typeface="Calibri" pitchFamily="34" charset="0"/>
              <a:cs typeface="Calibri" pitchFamily="34" charset="0"/>
            </a:endParaRPr>
          </a:p>
          <a:p>
            <a:pPr>
              <a:buNone/>
            </a:pPr>
            <a:r>
              <a:rPr lang="pt-BR" b="0" dirty="0" smtClean="0">
                <a:effectLst/>
                <a:latin typeface="Calibri" pitchFamily="34" charset="0"/>
                <a:cs typeface="Calibri" pitchFamily="34" charset="0"/>
              </a:rPr>
              <a:t>		- Parâmetros que definimos anteriormente no construtor.</a:t>
            </a:r>
          </a:p>
          <a:p>
            <a:r>
              <a:rPr lang="pt-BR" b="0" dirty="0" smtClean="0">
                <a:effectLst/>
                <a:latin typeface="Calibri" pitchFamily="34" charset="0"/>
                <a:cs typeface="Calibri" pitchFamily="34" charset="0"/>
              </a:rPr>
              <a:t>Para se obter alguma informação, ou modificá-la, usaremos o metódo, da seguinte maneira:</a:t>
            </a:r>
          </a:p>
          <a:p>
            <a:endParaRPr lang="pt-BR" sz="800" b="0" dirty="0" smtClean="0">
              <a:effectLst/>
              <a:latin typeface="Calibri" pitchFamily="34" charset="0"/>
              <a:cs typeface="Calibri" pitchFamily="34" charset="0"/>
            </a:endParaRPr>
          </a:p>
          <a:p>
            <a:pPr>
              <a:buNone/>
            </a:pPr>
            <a:r>
              <a:rPr lang="pt-BR" b="0" dirty="0" smtClean="0">
                <a:effectLst/>
                <a:latin typeface="Calibri" pitchFamily="34" charset="0"/>
                <a:cs typeface="Calibri" pitchFamily="34" charset="0"/>
              </a:rPr>
              <a:t/>
            </a:r>
            <a:br>
              <a:rPr lang="pt-BR" b="0" dirty="0" smtClean="0">
                <a:effectLst/>
                <a:latin typeface="Calibri" pitchFamily="34" charset="0"/>
                <a:cs typeface="Calibri" pitchFamily="34" charset="0"/>
              </a:rPr>
            </a:br>
            <a:r>
              <a:rPr lang="pt-BR" b="0" dirty="0" smtClean="0">
                <a:effectLst/>
                <a:latin typeface="Calibri" pitchFamily="34" charset="0"/>
                <a:cs typeface="Calibri" pitchFamily="34" charset="0"/>
              </a:rPr>
              <a:t/>
            </a:r>
            <a:br>
              <a:rPr lang="pt-BR" b="0" dirty="0" smtClean="0">
                <a:effectLst/>
                <a:latin typeface="Calibri" pitchFamily="34" charset="0"/>
                <a:cs typeface="Calibri" pitchFamily="34" charset="0"/>
              </a:rPr>
            </a:br>
            <a:r>
              <a:rPr lang="pt-BR" b="0" dirty="0" smtClean="0">
                <a:effectLst/>
                <a:latin typeface="Calibri" pitchFamily="34" charset="0"/>
                <a:cs typeface="Calibri" pitchFamily="34" charset="0"/>
              </a:rPr>
              <a:t>	- Nome da instância criada.</a:t>
            </a:r>
          </a:p>
          <a:p>
            <a:pPr>
              <a:buNone/>
            </a:pPr>
            <a:r>
              <a:rPr lang="pt-BR" b="0" dirty="0" smtClean="0">
                <a:effectLst/>
                <a:latin typeface="Calibri" pitchFamily="34" charset="0"/>
                <a:cs typeface="Calibri" pitchFamily="34" charset="0"/>
              </a:rPr>
              <a:t>		- Nome do método.</a:t>
            </a:r>
          </a:p>
        </p:txBody>
      </p:sp>
      <p:sp>
        <p:nvSpPr>
          <p:cNvPr id="4" name="Espaço Reservado para Conteúdo 2"/>
          <p:cNvSpPr txBox="1">
            <a:spLocks/>
          </p:cNvSpPr>
          <p:nvPr/>
        </p:nvSpPr>
        <p:spPr>
          <a:xfrm>
            <a:off x="857224" y="2071678"/>
            <a:ext cx="7929618" cy="857256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r>
              <a:rPr lang="pt-BR" sz="2400" dirty="0" smtClean="0">
                <a:latin typeface="Calibri" pitchFamily="34" charset="0"/>
                <a:cs typeface="Calibri" pitchFamily="34" charset="0"/>
              </a:rPr>
              <a:t>Pessoa </a:t>
            </a:r>
            <a:r>
              <a:rPr lang="pt-BR" sz="2400" dirty="0" err="1" smtClean="0">
                <a:latin typeface="Calibri" pitchFamily="34" charset="0"/>
                <a:cs typeface="Calibri" pitchFamily="34" charset="0"/>
              </a:rPr>
              <a:t>pessoa</a:t>
            </a:r>
            <a:r>
              <a:rPr lang="pt-BR" sz="2400" dirty="0" smtClean="0">
                <a:latin typeface="Calibri" pitchFamily="34" charset="0"/>
                <a:cs typeface="Calibri" pitchFamily="34" charset="0"/>
              </a:rPr>
              <a:t> = </a:t>
            </a:r>
            <a:r>
              <a:rPr lang="pt-BR" sz="2400" b="1" dirty="0" err="1" smtClean="0">
                <a:solidFill>
                  <a:srgbClr val="FFC000"/>
                </a:solidFill>
                <a:latin typeface="Calibri" pitchFamily="34" charset="0"/>
                <a:cs typeface="Calibri" pitchFamily="34" charset="0"/>
              </a:rPr>
              <a:t>new</a:t>
            </a:r>
            <a:r>
              <a:rPr lang="pt-BR" sz="2400" dirty="0" smtClean="0">
                <a:latin typeface="Calibri" pitchFamily="34" charset="0"/>
                <a:cs typeface="Calibri" pitchFamily="34" charset="0"/>
              </a:rPr>
              <a:t> Pessoa(“Luis”, “123.456.789-1”, “1.234.567”, </a:t>
            </a:r>
            <a:r>
              <a:rPr lang="pt-BR" sz="2400" dirty="0" err="1" smtClean="0">
                <a:latin typeface="Calibri" pitchFamily="34" charset="0"/>
                <a:cs typeface="Calibri" pitchFamily="34" charset="0"/>
              </a:rPr>
              <a:t>endereco</a:t>
            </a:r>
            <a:r>
              <a:rPr lang="pt-BR" sz="2400" dirty="0" smtClean="0">
                <a:latin typeface="Calibri" pitchFamily="34" charset="0"/>
                <a:cs typeface="Calibri" pitchFamily="34" charset="0"/>
              </a:rPr>
              <a:t>);</a:t>
            </a:r>
            <a:endParaRPr lang="pt-BR" sz="2400" b="1" dirty="0" smtClean="0">
              <a:solidFill>
                <a:schemeClr val="tx2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Elipse 6"/>
          <p:cNvSpPr/>
          <p:nvPr/>
        </p:nvSpPr>
        <p:spPr>
          <a:xfrm>
            <a:off x="6072198" y="1928802"/>
            <a:ext cx="571504" cy="571504"/>
          </a:xfrm>
          <a:prstGeom prst="ellipse">
            <a:avLst/>
          </a:prstGeom>
          <a:solidFill>
            <a:srgbClr val="FFC000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600" b="1" dirty="0" smtClean="0">
                <a:solidFill>
                  <a:schemeClr val="bg2"/>
                </a:solidFill>
              </a:rPr>
              <a:t>1</a:t>
            </a:r>
            <a:endParaRPr lang="pt-BR" sz="2600" b="1" dirty="0">
              <a:solidFill>
                <a:schemeClr val="bg2"/>
              </a:solidFill>
            </a:endParaRPr>
          </a:p>
        </p:txBody>
      </p:sp>
      <p:sp>
        <p:nvSpPr>
          <p:cNvPr id="8" name="Elipse 7"/>
          <p:cNvSpPr/>
          <p:nvPr/>
        </p:nvSpPr>
        <p:spPr>
          <a:xfrm>
            <a:off x="928662" y="3214686"/>
            <a:ext cx="428628" cy="428628"/>
          </a:xfrm>
          <a:prstGeom prst="ellipse">
            <a:avLst/>
          </a:prstGeom>
          <a:solidFill>
            <a:srgbClr val="FFC000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600" b="1" dirty="0" smtClean="0">
                <a:solidFill>
                  <a:schemeClr val="bg2"/>
                </a:solidFill>
              </a:rPr>
              <a:t>1</a:t>
            </a:r>
            <a:endParaRPr lang="pt-BR" sz="2600" b="1" dirty="0">
              <a:solidFill>
                <a:schemeClr val="bg2"/>
              </a:solidFill>
            </a:endParaRPr>
          </a:p>
        </p:txBody>
      </p:sp>
      <p:sp>
        <p:nvSpPr>
          <p:cNvPr id="9" name="Espaço Reservado para Conteúdo 2"/>
          <p:cNvSpPr txBox="1">
            <a:spLocks/>
          </p:cNvSpPr>
          <p:nvPr/>
        </p:nvSpPr>
        <p:spPr>
          <a:xfrm>
            <a:off x="2786050" y="4429132"/>
            <a:ext cx="3929090" cy="857256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pt-BR" sz="24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String </a:t>
            </a:r>
            <a:r>
              <a:rPr lang="pt-BR" sz="2400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cpf</a:t>
            </a:r>
            <a:r>
              <a:rPr lang="pt-BR" sz="24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= pessoa.</a:t>
            </a:r>
            <a:r>
              <a:rPr lang="pt-BR" sz="2400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getCpf</a:t>
            </a:r>
            <a:r>
              <a:rPr lang="pt-BR" sz="24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();</a:t>
            </a:r>
            <a:endParaRPr lang="pt-BR" sz="24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1" name="Elipse 10"/>
          <p:cNvSpPr/>
          <p:nvPr/>
        </p:nvSpPr>
        <p:spPr>
          <a:xfrm>
            <a:off x="928662" y="5286388"/>
            <a:ext cx="428628" cy="428628"/>
          </a:xfrm>
          <a:prstGeom prst="ellipse">
            <a:avLst/>
          </a:prstGeom>
          <a:solidFill>
            <a:srgbClr val="FFC000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600" b="1" dirty="0" smtClean="0">
                <a:solidFill>
                  <a:schemeClr val="bg2"/>
                </a:solidFill>
              </a:rPr>
              <a:t>2</a:t>
            </a:r>
            <a:endParaRPr lang="pt-BR" sz="2600" b="1" dirty="0">
              <a:solidFill>
                <a:schemeClr val="bg2"/>
              </a:solidFill>
            </a:endParaRPr>
          </a:p>
        </p:txBody>
      </p:sp>
      <p:sp>
        <p:nvSpPr>
          <p:cNvPr id="12" name="Elipse 11"/>
          <p:cNvSpPr/>
          <p:nvPr/>
        </p:nvSpPr>
        <p:spPr>
          <a:xfrm>
            <a:off x="4714876" y="4286256"/>
            <a:ext cx="500066" cy="500066"/>
          </a:xfrm>
          <a:prstGeom prst="ellipse">
            <a:avLst/>
          </a:prstGeom>
          <a:solidFill>
            <a:srgbClr val="FFC000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600" b="1" dirty="0" smtClean="0">
                <a:solidFill>
                  <a:schemeClr val="bg2"/>
                </a:solidFill>
              </a:rPr>
              <a:t>2</a:t>
            </a:r>
            <a:endParaRPr lang="pt-BR" sz="2600" b="1" dirty="0">
              <a:solidFill>
                <a:schemeClr val="bg2"/>
              </a:solidFill>
            </a:endParaRPr>
          </a:p>
        </p:txBody>
      </p:sp>
      <p:sp>
        <p:nvSpPr>
          <p:cNvPr id="13" name="Elipse 12"/>
          <p:cNvSpPr/>
          <p:nvPr/>
        </p:nvSpPr>
        <p:spPr>
          <a:xfrm>
            <a:off x="5643570" y="4286256"/>
            <a:ext cx="500066" cy="500066"/>
          </a:xfrm>
          <a:prstGeom prst="ellipse">
            <a:avLst/>
          </a:prstGeom>
          <a:solidFill>
            <a:srgbClr val="FFC000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600" b="1" dirty="0" smtClean="0">
                <a:solidFill>
                  <a:schemeClr val="bg2"/>
                </a:solidFill>
              </a:rPr>
              <a:t>3</a:t>
            </a:r>
            <a:endParaRPr lang="pt-BR" sz="2600" b="1" dirty="0">
              <a:solidFill>
                <a:schemeClr val="bg2"/>
              </a:solidFill>
            </a:endParaRPr>
          </a:p>
        </p:txBody>
      </p:sp>
      <p:sp>
        <p:nvSpPr>
          <p:cNvPr id="14" name="Elipse 13"/>
          <p:cNvSpPr/>
          <p:nvPr/>
        </p:nvSpPr>
        <p:spPr>
          <a:xfrm>
            <a:off x="928662" y="5786454"/>
            <a:ext cx="428628" cy="428628"/>
          </a:xfrm>
          <a:prstGeom prst="ellipse">
            <a:avLst/>
          </a:prstGeom>
          <a:solidFill>
            <a:srgbClr val="FFC000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600" b="1" dirty="0" smtClean="0">
                <a:solidFill>
                  <a:schemeClr val="bg2"/>
                </a:solidFill>
              </a:rPr>
              <a:t>3</a:t>
            </a:r>
            <a:endParaRPr lang="pt-BR" sz="2600" b="1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240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8" grpId="0" animBg="1"/>
      <p:bldP spid="9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744538" y="188913"/>
            <a:ext cx="7283450" cy="1143000"/>
          </a:xfrm>
        </p:spPr>
        <p:txBody>
          <a:bodyPr/>
          <a:lstStyle/>
          <a:p>
            <a:pPr algn="ctr"/>
            <a:r>
              <a:rPr lang="pt-BR" sz="4400" dirty="0" smtClean="0">
                <a:solidFill>
                  <a:schemeClr val="bg2"/>
                </a:solidFill>
                <a:effectLst/>
                <a:latin typeface="Calibri" pitchFamily="34" charset="0"/>
                <a:cs typeface="Calibri" pitchFamily="34" charset="0"/>
              </a:rPr>
              <a:t>Passagem por referência</a:t>
            </a:r>
            <a:endParaRPr lang="pt-BR" sz="4400" dirty="0">
              <a:solidFill>
                <a:schemeClr val="bg2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5256584"/>
          </a:xfrm>
        </p:spPr>
        <p:txBody>
          <a:bodyPr>
            <a:normAutofit/>
          </a:bodyPr>
          <a:lstStyle/>
          <a:p>
            <a:r>
              <a:rPr lang="pt-BR" sz="2600" b="0" dirty="0" smtClean="0">
                <a:effectLst/>
                <a:latin typeface="Calibri" pitchFamily="34" charset="0"/>
                <a:cs typeface="Calibri" pitchFamily="34" charset="0"/>
              </a:rPr>
              <a:t>Todo objeto criado, </a:t>
            </a:r>
            <a:r>
              <a:rPr lang="pt-BR" sz="2600" dirty="0" smtClean="0">
                <a:effectLst/>
                <a:latin typeface="Calibri" pitchFamily="34" charset="0"/>
                <a:cs typeface="Calibri" pitchFamily="34" charset="0"/>
              </a:rPr>
              <a:t>ou instância</a:t>
            </a:r>
            <a:r>
              <a:rPr lang="pt-BR" sz="2600" b="0" dirty="0" smtClean="0">
                <a:effectLst/>
                <a:latin typeface="Calibri" pitchFamily="34" charset="0"/>
                <a:cs typeface="Calibri" pitchFamily="34" charset="0"/>
              </a:rPr>
              <a:t>, guarda na verdade um </a:t>
            </a:r>
            <a:r>
              <a:rPr lang="pt-BR" sz="2600" dirty="0" smtClean="0">
                <a:effectLst/>
                <a:latin typeface="Calibri" pitchFamily="34" charset="0"/>
                <a:cs typeface="Calibri" pitchFamily="34" charset="0"/>
              </a:rPr>
              <a:t>endereço</a:t>
            </a:r>
            <a:r>
              <a:rPr lang="pt-BR" sz="2600" b="0" dirty="0" smtClean="0">
                <a:effectLst/>
                <a:latin typeface="Calibri" pitchFamily="34" charset="0"/>
                <a:cs typeface="Calibri" pitchFamily="34" charset="0"/>
              </a:rPr>
              <a:t> para um determinado ponto na memória, enquanto variáveis primitivas não.</a:t>
            </a:r>
          </a:p>
          <a:p>
            <a:r>
              <a:rPr lang="pt-BR" sz="2600" dirty="0" smtClean="0">
                <a:effectLst/>
                <a:latin typeface="Calibri" pitchFamily="34" charset="0"/>
                <a:cs typeface="Calibri" pitchFamily="34" charset="0"/>
              </a:rPr>
              <a:t>Ex.:</a:t>
            </a:r>
            <a:r>
              <a:rPr lang="pt-BR" sz="2600" b="0" dirty="0" smtClean="0">
                <a:effectLst/>
                <a:latin typeface="Calibri" pitchFamily="34" charset="0"/>
                <a:cs typeface="Calibri" pitchFamily="34" charset="0"/>
              </a:rPr>
              <a:t> Quando passamos um objeto para um método. Estamos passamos, na verdade, o seu </a:t>
            </a:r>
            <a:r>
              <a:rPr lang="pt-BR" sz="2600" dirty="0" smtClean="0">
                <a:effectLst/>
                <a:latin typeface="Calibri" pitchFamily="34" charset="0"/>
                <a:cs typeface="Calibri" pitchFamily="34" charset="0"/>
              </a:rPr>
              <a:t>endereço</a:t>
            </a:r>
            <a:r>
              <a:rPr lang="pt-BR" sz="2600" b="0" dirty="0" smtClean="0">
                <a:effectLst/>
                <a:latin typeface="Calibri" pitchFamily="34" charset="0"/>
                <a:cs typeface="Calibri" pitchFamily="34" charset="0"/>
              </a:rPr>
              <a:t>. Então qualquer alteração será feita no local apontado pelo endereço.</a:t>
            </a:r>
          </a:p>
        </p:txBody>
      </p:sp>
    </p:spTree>
    <p:extLst>
      <p:ext uri="{BB962C8B-B14F-4D97-AF65-F5344CB8AC3E}">
        <p14:creationId xmlns:p14="http://schemas.microsoft.com/office/powerpoint/2010/main" val="3811045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744538" y="188913"/>
            <a:ext cx="7283450" cy="1143000"/>
          </a:xfrm>
        </p:spPr>
        <p:txBody>
          <a:bodyPr/>
          <a:lstStyle/>
          <a:p>
            <a:pPr algn="ctr"/>
            <a:r>
              <a:rPr lang="pt-BR" sz="4400" dirty="0" smtClean="0">
                <a:solidFill>
                  <a:schemeClr val="bg2"/>
                </a:solidFill>
                <a:effectLst/>
                <a:latin typeface="Calibri" pitchFamily="34" charset="0"/>
                <a:cs typeface="Calibri" pitchFamily="34" charset="0"/>
              </a:rPr>
              <a:t>Passagem por referência</a:t>
            </a:r>
            <a:endParaRPr lang="pt-BR" sz="4400" dirty="0">
              <a:solidFill>
                <a:schemeClr val="bg2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5256584"/>
          </a:xfrm>
        </p:spPr>
        <p:txBody>
          <a:bodyPr>
            <a:normAutofit/>
          </a:bodyPr>
          <a:lstStyle/>
          <a:p>
            <a:endParaRPr lang="pt-BR" b="0" dirty="0" smtClean="0">
              <a:effectLst/>
              <a:latin typeface="Calibri" pitchFamily="34" charset="0"/>
              <a:cs typeface="Calibri" pitchFamily="34" charset="0"/>
            </a:endParaRPr>
          </a:p>
          <a:p>
            <a:endParaRPr lang="pt-BR" b="0" dirty="0" smtClean="0">
              <a:effectLst/>
              <a:latin typeface="Calibri" pitchFamily="34" charset="0"/>
              <a:cs typeface="Calibri" pitchFamily="34" charset="0"/>
            </a:endParaRPr>
          </a:p>
          <a:p>
            <a:endParaRPr lang="pt-BR" b="0" dirty="0" smtClean="0">
              <a:effectLst/>
              <a:latin typeface="Calibri" pitchFamily="34" charset="0"/>
              <a:cs typeface="Calibri" pitchFamily="34" charset="0"/>
            </a:endParaRPr>
          </a:p>
          <a:p>
            <a:endParaRPr lang="pt-BR" b="0" dirty="0" smtClean="0">
              <a:effectLst/>
              <a:latin typeface="Calibri" pitchFamily="34" charset="0"/>
              <a:cs typeface="Calibri" pitchFamily="34" charset="0"/>
            </a:endParaRPr>
          </a:p>
          <a:p>
            <a:endParaRPr lang="pt-BR" b="0" dirty="0" smtClean="0">
              <a:effectLst/>
              <a:latin typeface="Calibri" pitchFamily="34" charset="0"/>
              <a:cs typeface="Calibri" pitchFamily="34" charset="0"/>
            </a:endParaRPr>
          </a:p>
          <a:p>
            <a:endParaRPr lang="pt-BR" b="0" dirty="0" smtClean="0">
              <a:effectLst/>
              <a:latin typeface="Calibri" pitchFamily="34" charset="0"/>
              <a:cs typeface="Calibri" pitchFamily="34" charset="0"/>
            </a:endParaRPr>
          </a:p>
          <a:p>
            <a:endParaRPr lang="pt-BR" b="0" dirty="0" smtClean="0">
              <a:effectLst/>
              <a:latin typeface="Calibri" pitchFamily="34" charset="0"/>
              <a:cs typeface="Calibri" pitchFamily="34" charset="0"/>
            </a:endParaRPr>
          </a:p>
          <a:p>
            <a:endParaRPr lang="pt-BR" b="0" dirty="0" smtClean="0">
              <a:effectLst/>
              <a:latin typeface="Calibri" pitchFamily="34" charset="0"/>
              <a:cs typeface="Calibri" pitchFamily="34" charset="0"/>
            </a:endParaRPr>
          </a:p>
          <a:p>
            <a:r>
              <a:rPr lang="pt-BR" b="0" dirty="0" smtClean="0">
                <a:effectLst/>
                <a:latin typeface="Calibri" pitchFamily="34" charset="0"/>
                <a:cs typeface="Calibri" pitchFamily="34" charset="0"/>
              </a:rPr>
              <a:t>Qual a saída?</a:t>
            </a:r>
          </a:p>
          <a:p>
            <a:r>
              <a:rPr lang="pt-BR" b="0" dirty="0" smtClean="0">
                <a:effectLst/>
                <a:latin typeface="Calibri" pitchFamily="34" charset="0"/>
                <a:cs typeface="Calibri" pitchFamily="34" charset="0"/>
              </a:rPr>
              <a:t>E se adicionássemos a linha string = “Nova”, antes das impressões, o que ocorreria?</a:t>
            </a:r>
            <a:endParaRPr lang="pt-BR" b="0" i="1" dirty="0"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Espaço Reservado para Conteúdo 2"/>
          <p:cNvSpPr txBox="1">
            <a:spLocks/>
          </p:cNvSpPr>
          <p:nvPr/>
        </p:nvSpPr>
        <p:spPr>
          <a:xfrm>
            <a:off x="714348" y="1357298"/>
            <a:ext cx="8001056" cy="2928958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r>
              <a:rPr lang="en-US" sz="2400" dirty="0" smtClean="0">
                <a:latin typeface="Calibri" pitchFamily="34" charset="0"/>
                <a:cs typeface="Calibri" pitchFamily="34" charset="0"/>
              </a:rPr>
              <a:t>public static void main(String[] </a:t>
            </a:r>
            <a:r>
              <a:rPr lang="en-US" sz="2400" dirty="0" err="1" smtClean="0">
                <a:latin typeface="Calibri" pitchFamily="34" charset="0"/>
                <a:cs typeface="Calibri" pitchFamily="34" charset="0"/>
              </a:rPr>
              <a:t>args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){</a:t>
            </a:r>
          </a:p>
          <a:p>
            <a:r>
              <a:rPr lang="pt-BR" sz="2400" dirty="0" smtClean="0">
                <a:latin typeface="Calibri" pitchFamily="34" charset="0"/>
                <a:cs typeface="Calibri" pitchFamily="34" charset="0"/>
              </a:rPr>
              <a:t>	String </a:t>
            </a:r>
            <a:r>
              <a:rPr lang="pt-BR" sz="2400" dirty="0" err="1" smtClean="0">
                <a:latin typeface="Calibri" pitchFamily="34" charset="0"/>
                <a:cs typeface="Calibri" pitchFamily="34" charset="0"/>
              </a:rPr>
              <a:t>string</a:t>
            </a:r>
            <a:r>
              <a:rPr lang="pt-BR" sz="2400" dirty="0" smtClean="0">
                <a:latin typeface="Calibri" pitchFamily="34" charset="0"/>
                <a:cs typeface="Calibri" pitchFamily="34" charset="0"/>
              </a:rPr>
              <a:t> = "Teste";</a:t>
            </a:r>
          </a:p>
          <a:p>
            <a:r>
              <a:rPr lang="pt-BR" sz="2400" dirty="0" smtClean="0">
                <a:latin typeface="Calibri" pitchFamily="34" charset="0"/>
                <a:cs typeface="Calibri" pitchFamily="34" charset="0"/>
              </a:rPr>
              <a:t>	String string2 = "</a:t>
            </a:r>
            <a:r>
              <a:rPr lang="pt-BR" sz="2400" dirty="0" err="1" smtClean="0">
                <a:latin typeface="Calibri" pitchFamily="34" charset="0"/>
                <a:cs typeface="Calibri" pitchFamily="34" charset="0"/>
              </a:rPr>
              <a:t>OutroTeste</a:t>
            </a:r>
            <a:r>
              <a:rPr lang="pt-BR" sz="2400" dirty="0" smtClean="0">
                <a:latin typeface="Calibri" pitchFamily="34" charset="0"/>
                <a:cs typeface="Calibri" pitchFamily="34" charset="0"/>
              </a:rPr>
              <a:t>";</a:t>
            </a:r>
          </a:p>
          <a:p>
            <a:r>
              <a:rPr lang="pt-BR" sz="2400" i="1" dirty="0" smtClean="0">
                <a:latin typeface="Calibri" pitchFamily="34" charset="0"/>
                <a:cs typeface="Calibri" pitchFamily="34" charset="0"/>
              </a:rPr>
              <a:t>	string2 = string;</a:t>
            </a:r>
          </a:p>
          <a:p>
            <a:r>
              <a:rPr lang="pt-BR" sz="2400" dirty="0" smtClean="0">
                <a:latin typeface="Calibri" pitchFamily="34" charset="0"/>
                <a:cs typeface="Calibri" pitchFamily="34" charset="0"/>
              </a:rPr>
              <a:t>	System.</a:t>
            </a:r>
            <a:r>
              <a:rPr lang="pt-BR" sz="2400" i="1" dirty="0" err="1" smtClean="0">
                <a:latin typeface="Calibri" pitchFamily="34" charset="0"/>
                <a:cs typeface="Calibri" pitchFamily="34" charset="0"/>
              </a:rPr>
              <a:t>out.print</a:t>
            </a:r>
            <a:r>
              <a:rPr lang="pt-BR" sz="2400" i="1" dirty="0" smtClean="0">
                <a:latin typeface="Calibri" pitchFamily="34" charset="0"/>
                <a:cs typeface="Calibri" pitchFamily="34" charset="0"/>
              </a:rPr>
              <a:t>(string2);</a:t>
            </a:r>
          </a:p>
          <a:p>
            <a:r>
              <a:rPr lang="pt-BR" sz="2400" dirty="0" smtClean="0">
                <a:latin typeface="Calibri" pitchFamily="34" charset="0"/>
                <a:cs typeface="Calibri" pitchFamily="34" charset="0"/>
              </a:rPr>
              <a:t>	System.</a:t>
            </a:r>
            <a:r>
              <a:rPr lang="pt-BR" sz="2400" i="1" dirty="0" err="1" smtClean="0">
                <a:latin typeface="Calibri" pitchFamily="34" charset="0"/>
                <a:cs typeface="Calibri" pitchFamily="34" charset="0"/>
              </a:rPr>
              <a:t>out.print</a:t>
            </a:r>
            <a:r>
              <a:rPr lang="pt-BR" sz="2400" i="1" dirty="0" smtClean="0">
                <a:latin typeface="Calibri" pitchFamily="34" charset="0"/>
                <a:cs typeface="Calibri" pitchFamily="34" charset="0"/>
              </a:rPr>
              <a:t>(string);</a:t>
            </a:r>
          </a:p>
          <a:p>
            <a:r>
              <a:rPr lang="pt-BR" sz="2400" dirty="0" smtClean="0">
                <a:latin typeface="Calibri" pitchFamily="34" charset="0"/>
                <a:cs typeface="Calibri" pitchFamily="34" charset="0"/>
              </a:rPr>
              <a:t>}</a:t>
            </a:r>
            <a:endParaRPr lang="pt-BR" sz="24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5460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sz="4400" dirty="0" smtClean="0">
                <a:solidFill>
                  <a:schemeClr val="bg2"/>
                </a:solidFill>
                <a:effectLst/>
                <a:latin typeface="Calibri" pitchFamily="34" charset="0"/>
                <a:cs typeface="Calibri" pitchFamily="34" charset="0"/>
              </a:rPr>
              <a:t>Passagem por referência</a:t>
            </a:r>
            <a:endParaRPr lang="pt-BR" sz="4400" dirty="0">
              <a:solidFill>
                <a:schemeClr val="bg2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5447528"/>
          </a:xfrm>
        </p:spPr>
        <p:txBody>
          <a:bodyPr>
            <a:normAutofit/>
          </a:bodyPr>
          <a:lstStyle/>
          <a:p>
            <a:endParaRPr lang="pt-BR" b="0" dirty="0" smtClean="0">
              <a:effectLst/>
              <a:latin typeface="Calibri" pitchFamily="34" charset="0"/>
              <a:cs typeface="Calibri" pitchFamily="34" charset="0"/>
            </a:endParaRPr>
          </a:p>
          <a:p>
            <a:endParaRPr lang="pt-BR" b="0" dirty="0" smtClean="0">
              <a:effectLst/>
              <a:latin typeface="Calibri" pitchFamily="34" charset="0"/>
              <a:cs typeface="Calibri" pitchFamily="34" charset="0"/>
            </a:endParaRPr>
          </a:p>
          <a:p>
            <a:endParaRPr lang="pt-BR" b="0" dirty="0" smtClean="0">
              <a:effectLst/>
              <a:latin typeface="Calibri" pitchFamily="34" charset="0"/>
              <a:cs typeface="Calibri" pitchFamily="34" charset="0"/>
            </a:endParaRPr>
          </a:p>
          <a:p>
            <a:endParaRPr lang="pt-BR" b="0" dirty="0" smtClean="0">
              <a:effectLst/>
              <a:latin typeface="Calibri" pitchFamily="34" charset="0"/>
              <a:cs typeface="Calibri" pitchFamily="34" charset="0"/>
            </a:endParaRPr>
          </a:p>
          <a:p>
            <a:endParaRPr lang="pt-BR" b="0" dirty="0" smtClean="0">
              <a:effectLst/>
              <a:latin typeface="Calibri" pitchFamily="34" charset="0"/>
              <a:cs typeface="Calibri" pitchFamily="34" charset="0"/>
            </a:endParaRPr>
          </a:p>
          <a:p>
            <a:endParaRPr lang="pt-BR" b="0" dirty="0" smtClean="0">
              <a:effectLst/>
              <a:latin typeface="Calibri" pitchFamily="34" charset="0"/>
              <a:cs typeface="Calibri" pitchFamily="34" charset="0"/>
            </a:endParaRPr>
          </a:p>
          <a:p>
            <a:endParaRPr lang="pt-BR" b="0" dirty="0" smtClean="0">
              <a:effectLst/>
              <a:latin typeface="Calibri" pitchFamily="34" charset="0"/>
              <a:cs typeface="Calibri" pitchFamily="34" charset="0"/>
            </a:endParaRPr>
          </a:p>
          <a:p>
            <a:endParaRPr lang="pt-BR" b="0" dirty="0" smtClean="0">
              <a:effectLst/>
              <a:latin typeface="Calibri" pitchFamily="34" charset="0"/>
              <a:cs typeface="Calibri" pitchFamily="34" charset="0"/>
            </a:endParaRPr>
          </a:p>
          <a:p>
            <a:endParaRPr lang="pt-BR" b="0" dirty="0" smtClean="0">
              <a:effectLst/>
              <a:latin typeface="Calibri" pitchFamily="34" charset="0"/>
              <a:cs typeface="Calibri" pitchFamily="34" charset="0"/>
            </a:endParaRPr>
          </a:p>
          <a:p>
            <a:endParaRPr lang="pt-BR" b="0" dirty="0" smtClean="0">
              <a:effectLst/>
              <a:latin typeface="Calibri" pitchFamily="34" charset="0"/>
              <a:cs typeface="Calibri" pitchFamily="34" charset="0"/>
            </a:endParaRPr>
          </a:p>
          <a:p>
            <a:r>
              <a:rPr lang="pt-BR" b="0" dirty="0" smtClean="0">
                <a:effectLst/>
                <a:latin typeface="Calibri" pitchFamily="34" charset="0"/>
                <a:cs typeface="Calibri" pitchFamily="34" charset="0"/>
              </a:rPr>
              <a:t>Qual seria a saída neste caso?</a:t>
            </a:r>
          </a:p>
        </p:txBody>
      </p:sp>
      <p:sp>
        <p:nvSpPr>
          <p:cNvPr id="4" name="Espaço Reservado para Conteúdo 2"/>
          <p:cNvSpPr txBox="1">
            <a:spLocks/>
          </p:cNvSpPr>
          <p:nvPr/>
        </p:nvSpPr>
        <p:spPr>
          <a:xfrm>
            <a:off x="1214414" y="1428736"/>
            <a:ext cx="7000924" cy="3857652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lnSpcReduction="10000"/>
          </a:bodyPr>
          <a:lstStyle/>
          <a:p>
            <a:r>
              <a:rPr lang="en-US" sz="2400" dirty="0" smtClean="0">
                <a:latin typeface="Calibri" pitchFamily="34" charset="0"/>
                <a:cs typeface="Calibri" pitchFamily="34" charset="0"/>
              </a:rPr>
              <a:t>public static void main(String[] </a:t>
            </a:r>
            <a:r>
              <a:rPr lang="en-US" sz="2400" dirty="0" err="1" smtClean="0">
                <a:latin typeface="Calibri" pitchFamily="34" charset="0"/>
                <a:cs typeface="Calibri" pitchFamily="34" charset="0"/>
              </a:rPr>
              <a:t>args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){</a:t>
            </a:r>
          </a:p>
          <a:p>
            <a:r>
              <a:rPr lang="pt-BR" sz="2400" dirty="0" smtClean="0">
                <a:latin typeface="Calibri" pitchFamily="34" charset="0"/>
                <a:cs typeface="Calibri" pitchFamily="34" charset="0"/>
              </a:rPr>
              <a:t>	String </a:t>
            </a:r>
            <a:r>
              <a:rPr lang="pt-BR" sz="2400" dirty="0" err="1" smtClean="0">
                <a:latin typeface="Calibri" pitchFamily="34" charset="0"/>
                <a:cs typeface="Calibri" pitchFamily="34" charset="0"/>
              </a:rPr>
              <a:t>string</a:t>
            </a:r>
            <a:r>
              <a:rPr lang="pt-BR" sz="2400" dirty="0" smtClean="0">
                <a:latin typeface="Calibri" pitchFamily="34" charset="0"/>
                <a:cs typeface="Calibri" pitchFamily="34" charset="0"/>
              </a:rPr>
              <a:t> = "Teste";</a:t>
            </a:r>
          </a:p>
          <a:p>
            <a:r>
              <a:rPr lang="pt-BR" sz="2400" dirty="0" smtClean="0">
                <a:latin typeface="Calibri" pitchFamily="34" charset="0"/>
                <a:cs typeface="Calibri" pitchFamily="34" charset="0"/>
              </a:rPr>
              <a:t>	String string2 = "</a:t>
            </a:r>
            <a:r>
              <a:rPr lang="pt-BR" sz="2400" dirty="0" err="1" smtClean="0">
                <a:latin typeface="Calibri" pitchFamily="34" charset="0"/>
                <a:cs typeface="Calibri" pitchFamily="34" charset="0"/>
              </a:rPr>
              <a:t>OutroTeste</a:t>
            </a:r>
            <a:r>
              <a:rPr lang="pt-BR" sz="2400" dirty="0" smtClean="0">
                <a:latin typeface="Calibri" pitchFamily="34" charset="0"/>
                <a:cs typeface="Calibri" pitchFamily="34" charset="0"/>
              </a:rPr>
              <a:t>";</a:t>
            </a:r>
          </a:p>
          <a:p>
            <a:pPr marL="0" indent="0">
              <a:buNone/>
            </a:pPr>
            <a:r>
              <a:rPr lang="pt-BR" sz="2400" i="1" dirty="0" smtClean="0">
                <a:latin typeface="Calibri" pitchFamily="34" charset="0"/>
                <a:cs typeface="Calibri" pitchFamily="34" charset="0"/>
              </a:rPr>
              <a:t>	trocar(string,string2);</a:t>
            </a:r>
          </a:p>
          <a:p>
            <a:r>
              <a:rPr lang="pt-BR" sz="2400" dirty="0" smtClean="0">
                <a:latin typeface="Calibri" pitchFamily="34" charset="0"/>
                <a:cs typeface="Calibri" pitchFamily="34" charset="0"/>
              </a:rPr>
              <a:t>	System.</a:t>
            </a:r>
            <a:r>
              <a:rPr lang="pt-BR" sz="2400" i="1" dirty="0" err="1" smtClean="0">
                <a:latin typeface="Calibri" pitchFamily="34" charset="0"/>
                <a:cs typeface="Calibri" pitchFamily="34" charset="0"/>
              </a:rPr>
              <a:t>out.print</a:t>
            </a:r>
            <a:r>
              <a:rPr lang="pt-BR" sz="2400" i="1" dirty="0" smtClean="0">
                <a:latin typeface="Calibri" pitchFamily="34" charset="0"/>
                <a:cs typeface="Calibri" pitchFamily="34" charset="0"/>
              </a:rPr>
              <a:t>(string2);</a:t>
            </a:r>
          </a:p>
          <a:p>
            <a:r>
              <a:rPr lang="pt-BR" sz="2400" dirty="0" smtClean="0">
                <a:latin typeface="Calibri" pitchFamily="34" charset="0"/>
                <a:cs typeface="Calibri" pitchFamily="34" charset="0"/>
              </a:rPr>
              <a:t>	System.</a:t>
            </a:r>
            <a:r>
              <a:rPr lang="pt-BR" sz="2400" i="1" dirty="0" err="1" smtClean="0">
                <a:latin typeface="Calibri" pitchFamily="34" charset="0"/>
                <a:cs typeface="Calibri" pitchFamily="34" charset="0"/>
              </a:rPr>
              <a:t>out.print</a:t>
            </a:r>
            <a:r>
              <a:rPr lang="pt-BR" sz="2400" i="1" dirty="0" smtClean="0">
                <a:latin typeface="Calibri" pitchFamily="34" charset="0"/>
                <a:cs typeface="Calibri" pitchFamily="34" charset="0"/>
              </a:rPr>
              <a:t>(string);</a:t>
            </a:r>
          </a:p>
          <a:p>
            <a:r>
              <a:rPr lang="pt-BR" sz="2400" dirty="0" smtClean="0">
                <a:latin typeface="Calibri" pitchFamily="34" charset="0"/>
                <a:cs typeface="Calibri" pitchFamily="34" charset="0"/>
              </a:rPr>
              <a:t>}</a:t>
            </a:r>
          </a:p>
          <a:p>
            <a:endParaRPr lang="pt-BR" sz="2400" dirty="0" smtClean="0">
              <a:latin typeface="Calibri" pitchFamily="34" charset="0"/>
              <a:cs typeface="Calibri" pitchFamily="34" charset="0"/>
            </a:endParaRPr>
          </a:p>
          <a:p>
            <a:r>
              <a:rPr lang="pt-BR" sz="2400" dirty="0" err="1" smtClean="0">
                <a:latin typeface="Calibri" pitchFamily="34" charset="0"/>
                <a:cs typeface="Calibri" pitchFamily="34" charset="0"/>
              </a:rPr>
              <a:t>public</a:t>
            </a:r>
            <a:r>
              <a:rPr lang="pt-BR" sz="2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pt-BR" sz="2400" dirty="0" err="1" smtClean="0">
                <a:latin typeface="Calibri" pitchFamily="34" charset="0"/>
                <a:cs typeface="Calibri" pitchFamily="34" charset="0"/>
              </a:rPr>
              <a:t>static</a:t>
            </a:r>
            <a:r>
              <a:rPr lang="pt-BR" sz="2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pt-BR" sz="2400" dirty="0" err="1" smtClean="0">
                <a:latin typeface="Calibri" pitchFamily="34" charset="0"/>
                <a:cs typeface="Calibri" pitchFamily="34" charset="0"/>
              </a:rPr>
              <a:t>void</a:t>
            </a:r>
            <a:r>
              <a:rPr lang="pt-BR" sz="2400" dirty="0" smtClean="0">
                <a:latin typeface="Calibri" pitchFamily="34" charset="0"/>
                <a:cs typeface="Calibri" pitchFamily="34" charset="0"/>
              </a:rPr>
              <a:t> trocar(String </a:t>
            </a:r>
            <a:r>
              <a:rPr lang="pt-BR" sz="2400" dirty="0" err="1" smtClean="0">
                <a:latin typeface="Calibri" pitchFamily="34" charset="0"/>
                <a:cs typeface="Calibri" pitchFamily="34" charset="0"/>
              </a:rPr>
              <a:t>string</a:t>
            </a:r>
            <a:r>
              <a:rPr lang="pt-BR" sz="2400" dirty="0" smtClean="0">
                <a:latin typeface="Calibri" pitchFamily="34" charset="0"/>
                <a:cs typeface="Calibri" pitchFamily="34" charset="0"/>
              </a:rPr>
              <a:t>,String string2){</a:t>
            </a:r>
          </a:p>
          <a:p>
            <a:r>
              <a:rPr lang="pt-BR" sz="2400" dirty="0" smtClean="0">
                <a:latin typeface="Calibri" pitchFamily="34" charset="0"/>
                <a:cs typeface="Calibri" pitchFamily="34" charset="0"/>
              </a:rPr>
              <a:t>	string2 = string;</a:t>
            </a:r>
          </a:p>
          <a:p>
            <a:r>
              <a:rPr lang="pt-BR" sz="2400" dirty="0" smtClean="0">
                <a:latin typeface="Calibri" pitchFamily="34" charset="0"/>
                <a:cs typeface="Calibri" pitchFamily="34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sz="4400" dirty="0">
                <a:solidFill>
                  <a:schemeClr val="bg2"/>
                </a:solidFill>
                <a:effectLst/>
                <a:latin typeface="Calibri" pitchFamily="34" charset="0"/>
                <a:cs typeface="Calibri" pitchFamily="34" charset="0"/>
              </a:rPr>
              <a:t>Passagem por referência</a:t>
            </a:r>
          </a:p>
        </p:txBody>
      </p:sp>
      <p:sp>
        <p:nvSpPr>
          <p:cNvPr id="6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5256584"/>
          </a:xfrm>
        </p:spPr>
        <p:txBody>
          <a:bodyPr>
            <a:normAutofit/>
          </a:bodyPr>
          <a:lstStyle/>
          <a:p>
            <a:endParaRPr lang="pt-BR" b="0" dirty="0" smtClean="0">
              <a:effectLst/>
              <a:latin typeface="Calibri" pitchFamily="34" charset="0"/>
              <a:cs typeface="Calibri" pitchFamily="34" charset="0"/>
            </a:endParaRPr>
          </a:p>
          <a:p>
            <a:endParaRPr lang="pt-BR" b="0" dirty="0" smtClean="0">
              <a:effectLst/>
              <a:latin typeface="Calibri" pitchFamily="34" charset="0"/>
              <a:cs typeface="Calibri" pitchFamily="34" charset="0"/>
            </a:endParaRPr>
          </a:p>
          <a:p>
            <a:endParaRPr lang="pt-BR" b="0" dirty="0" smtClean="0">
              <a:effectLst/>
              <a:latin typeface="Calibri" pitchFamily="34" charset="0"/>
              <a:cs typeface="Calibri" pitchFamily="34" charset="0"/>
            </a:endParaRPr>
          </a:p>
          <a:p>
            <a:endParaRPr lang="pt-BR" b="0" dirty="0" smtClean="0">
              <a:effectLst/>
              <a:latin typeface="Calibri" pitchFamily="34" charset="0"/>
              <a:cs typeface="Calibri" pitchFamily="34" charset="0"/>
            </a:endParaRPr>
          </a:p>
          <a:p>
            <a:endParaRPr lang="pt-BR" b="0" dirty="0" smtClean="0">
              <a:effectLst/>
              <a:latin typeface="Calibri" pitchFamily="34" charset="0"/>
              <a:cs typeface="Calibri" pitchFamily="34" charset="0"/>
            </a:endParaRPr>
          </a:p>
          <a:p>
            <a:endParaRPr lang="pt-BR" b="0" dirty="0" smtClean="0">
              <a:effectLst/>
              <a:latin typeface="Calibri" pitchFamily="34" charset="0"/>
              <a:cs typeface="Calibri" pitchFamily="34" charset="0"/>
            </a:endParaRPr>
          </a:p>
          <a:p>
            <a:endParaRPr lang="pt-BR" b="0" dirty="0" smtClean="0">
              <a:effectLst/>
              <a:latin typeface="Calibri" pitchFamily="34" charset="0"/>
              <a:cs typeface="Calibri" pitchFamily="34" charset="0"/>
            </a:endParaRPr>
          </a:p>
          <a:p>
            <a:endParaRPr lang="pt-BR" b="0" dirty="0" smtClean="0">
              <a:effectLst/>
              <a:latin typeface="Calibri" pitchFamily="34" charset="0"/>
              <a:cs typeface="Calibri" pitchFamily="34" charset="0"/>
            </a:endParaRPr>
          </a:p>
          <a:p>
            <a:endParaRPr lang="pt-BR" b="0" dirty="0" smtClean="0">
              <a:effectLst/>
              <a:latin typeface="Calibri" pitchFamily="34" charset="0"/>
              <a:cs typeface="Calibri" pitchFamily="34" charset="0"/>
            </a:endParaRPr>
          </a:p>
          <a:p>
            <a:endParaRPr lang="pt-BR" b="0" dirty="0" smtClean="0">
              <a:effectLst/>
              <a:latin typeface="Calibri" pitchFamily="34" charset="0"/>
              <a:cs typeface="Calibri" pitchFamily="34" charset="0"/>
            </a:endParaRPr>
          </a:p>
          <a:p>
            <a:r>
              <a:rPr lang="pt-BR" b="0" dirty="0" smtClean="0">
                <a:effectLst/>
                <a:latin typeface="Calibri" pitchFamily="34" charset="0"/>
                <a:cs typeface="Calibri" pitchFamily="34" charset="0"/>
              </a:rPr>
              <a:t>E agora, qual seria a saída?</a:t>
            </a:r>
          </a:p>
        </p:txBody>
      </p:sp>
      <p:sp>
        <p:nvSpPr>
          <p:cNvPr id="4" name="Espaço Reservado para Conteúdo 2"/>
          <p:cNvSpPr txBox="1">
            <a:spLocks/>
          </p:cNvSpPr>
          <p:nvPr/>
        </p:nvSpPr>
        <p:spPr>
          <a:xfrm>
            <a:off x="1571604" y="1357298"/>
            <a:ext cx="6215106" cy="3857652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r>
              <a:rPr lang="en-US" sz="2400" dirty="0" smtClean="0">
                <a:latin typeface="Calibri" pitchFamily="34" charset="0"/>
                <a:cs typeface="Calibri" pitchFamily="34" charset="0"/>
              </a:rPr>
              <a:t>public static void main(String[] </a:t>
            </a:r>
            <a:r>
              <a:rPr lang="en-US" sz="2400" dirty="0" err="1" smtClean="0">
                <a:latin typeface="Calibri" pitchFamily="34" charset="0"/>
                <a:cs typeface="Calibri" pitchFamily="34" charset="0"/>
              </a:rPr>
              <a:t>args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){</a:t>
            </a:r>
          </a:p>
          <a:p>
            <a:r>
              <a:rPr lang="pt-BR" sz="2400" dirty="0" smtClean="0">
                <a:latin typeface="Calibri" pitchFamily="34" charset="0"/>
                <a:cs typeface="Calibri" pitchFamily="34" charset="0"/>
              </a:rPr>
              <a:t>	</a:t>
            </a:r>
            <a:r>
              <a:rPr lang="pt-BR" sz="2400" dirty="0" err="1" smtClean="0">
                <a:latin typeface="Calibri" pitchFamily="34" charset="0"/>
                <a:cs typeface="Calibri" pitchFamily="34" charset="0"/>
              </a:rPr>
              <a:t>int</a:t>
            </a:r>
            <a:r>
              <a:rPr lang="pt-BR" sz="2400" dirty="0" smtClean="0">
                <a:latin typeface="Calibri" pitchFamily="34" charset="0"/>
                <a:cs typeface="Calibri" pitchFamily="34" charset="0"/>
              </a:rPr>
              <a:t> numero = 10;</a:t>
            </a:r>
          </a:p>
          <a:p>
            <a:r>
              <a:rPr lang="pt-BR" sz="2400" i="1" dirty="0" smtClean="0">
                <a:latin typeface="Calibri" pitchFamily="34" charset="0"/>
                <a:cs typeface="Calibri" pitchFamily="34" charset="0"/>
              </a:rPr>
              <a:t>	</a:t>
            </a:r>
            <a:r>
              <a:rPr lang="pt-BR" sz="2400" i="1" dirty="0" err="1" smtClean="0">
                <a:latin typeface="Calibri" pitchFamily="34" charset="0"/>
                <a:cs typeface="Calibri" pitchFamily="34" charset="0"/>
              </a:rPr>
              <a:t>dobrarNumero</a:t>
            </a:r>
            <a:r>
              <a:rPr lang="pt-BR" sz="2400" i="1" dirty="0" smtClean="0">
                <a:latin typeface="Calibri" pitchFamily="34" charset="0"/>
                <a:cs typeface="Calibri" pitchFamily="34" charset="0"/>
              </a:rPr>
              <a:t>(numero);</a:t>
            </a:r>
          </a:p>
          <a:p>
            <a:r>
              <a:rPr lang="pt-BR" sz="2400" dirty="0" smtClean="0">
                <a:latin typeface="Calibri" pitchFamily="34" charset="0"/>
                <a:cs typeface="Calibri" pitchFamily="34" charset="0"/>
              </a:rPr>
              <a:t>	System.</a:t>
            </a:r>
            <a:r>
              <a:rPr lang="pt-BR" sz="2400" i="1" dirty="0" err="1" smtClean="0">
                <a:latin typeface="Calibri" pitchFamily="34" charset="0"/>
                <a:cs typeface="Calibri" pitchFamily="34" charset="0"/>
              </a:rPr>
              <a:t>out.print</a:t>
            </a:r>
            <a:r>
              <a:rPr lang="pt-BR" sz="2400" i="1" dirty="0" smtClean="0">
                <a:latin typeface="Calibri" pitchFamily="34" charset="0"/>
                <a:cs typeface="Calibri" pitchFamily="34" charset="0"/>
              </a:rPr>
              <a:t>(numero);</a:t>
            </a:r>
          </a:p>
          <a:p>
            <a:r>
              <a:rPr lang="pt-BR" sz="2400" dirty="0" smtClean="0">
                <a:latin typeface="Calibri" pitchFamily="34" charset="0"/>
                <a:cs typeface="Calibri" pitchFamily="34" charset="0"/>
              </a:rPr>
              <a:t>}</a:t>
            </a:r>
          </a:p>
          <a:p>
            <a:endParaRPr lang="pt-BR" sz="2400" dirty="0" smtClean="0">
              <a:latin typeface="Calibri" pitchFamily="34" charset="0"/>
              <a:cs typeface="Calibri" pitchFamily="34" charset="0"/>
            </a:endParaRPr>
          </a:p>
          <a:p>
            <a:r>
              <a:rPr lang="pt-BR" sz="2400" dirty="0" err="1" smtClean="0">
                <a:latin typeface="Calibri" pitchFamily="34" charset="0"/>
                <a:cs typeface="Calibri" pitchFamily="34" charset="0"/>
              </a:rPr>
              <a:t>public</a:t>
            </a:r>
            <a:r>
              <a:rPr lang="pt-BR" sz="2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pt-BR" sz="2400" dirty="0" err="1" smtClean="0">
                <a:latin typeface="Calibri" pitchFamily="34" charset="0"/>
                <a:cs typeface="Calibri" pitchFamily="34" charset="0"/>
              </a:rPr>
              <a:t>static</a:t>
            </a:r>
            <a:r>
              <a:rPr lang="pt-BR" sz="2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pt-BR" sz="2400" dirty="0" err="1" smtClean="0">
                <a:latin typeface="Calibri" pitchFamily="34" charset="0"/>
                <a:cs typeface="Calibri" pitchFamily="34" charset="0"/>
              </a:rPr>
              <a:t>void</a:t>
            </a:r>
            <a:r>
              <a:rPr lang="pt-BR" sz="2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pt-BR" sz="2400" dirty="0" err="1" smtClean="0">
                <a:latin typeface="Calibri" pitchFamily="34" charset="0"/>
                <a:cs typeface="Calibri" pitchFamily="34" charset="0"/>
              </a:rPr>
              <a:t>dobrarNumero</a:t>
            </a:r>
            <a:r>
              <a:rPr lang="pt-BR" sz="2400" dirty="0" smtClean="0">
                <a:latin typeface="Calibri" pitchFamily="34" charset="0"/>
                <a:cs typeface="Calibri" pitchFamily="34" charset="0"/>
              </a:rPr>
              <a:t>(</a:t>
            </a:r>
            <a:r>
              <a:rPr lang="pt-BR" sz="2400" dirty="0" err="1" smtClean="0">
                <a:latin typeface="Calibri" pitchFamily="34" charset="0"/>
                <a:cs typeface="Calibri" pitchFamily="34" charset="0"/>
              </a:rPr>
              <a:t>int</a:t>
            </a:r>
            <a:r>
              <a:rPr lang="pt-BR" sz="2400" dirty="0" smtClean="0">
                <a:latin typeface="Calibri" pitchFamily="34" charset="0"/>
                <a:cs typeface="Calibri" pitchFamily="34" charset="0"/>
              </a:rPr>
              <a:t> numero){</a:t>
            </a:r>
          </a:p>
          <a:p>
            <a:r>
              <a:rPr lang="pt-BR" sz="2400" dirty="0" smtClean="0">
                <a:latin typeface="Calibri" pitchFamily="34" charset="0"/>
                <a:cs typeface="Calibri" pitchFamily="34" charset="0"/>
              </a:rPr>
              <a:t>	numero = numero*2;</a:t>
            </a:r>
          </a:p>
          <a:p>
            <a:r>
              <a:rPr lang="pt-BR" sz="2400" dirty="0" smtClean="0">
                <a:latin typeface="Calibri" pitchFamily="34" charset="0"/>
                <a:cs typeface="Calibri" pitchFamily="34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sz="4400" dirty="0" smtClean="0">
                <a:solidFill>
                  <a:schemeClr val="bg2"/>
                </a:solidFill>
                <a:effectLst/>
                <a:latin typeface="Calibri" pitchFamily="34" charset="0"/>
                <a:cs typeface="Calibri" pitchFamily="34" charset="0"/>
              </a:rPr>
              <a:t>Strings</a:t>
            </a:r>
            <a:endParaRPr lang="pt-BR" sz="4400" dirty="0">
              <a:solidFill>
                <a:schemeClr val="bg2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853136"/>
          </a:xfrm>
        </p:spPr>
        <p:txBody>
          <a:bodyPr>
            <a:normAutofit/>
          </a:bodyPr>
          <a:lstStyle/>
          <a:p>
            <a:pPr algn="just" fontAlgn="auto">
              <a:spcAft>
                <a:spcPts val="0"/>
              </a:spcAft>
              <a:buClrTx/>
              <a:buFont typeface="Arial" pitchFamily="34" charset="0"/>
              <a:buChar char="•"/>
            </a:pPr>
            <a:r>
              <a:rPr lang="pt-BR" sz="2800" b="0" kern="1200" dirty="0" smtClean="0">
                <a:solidFill>
                  <a:prstClr val="black"/>
                </a:solidFill>
                <a:effectLst/>
                <a:latin typeface="Calibri"/>
              </a:rPr>
              <a:t>Uma </a:t>
            </a:r>
            <a:r>
              <a:rPr lang="pt-BR" sz="2800" kern="1200" dirty="0" smtClean="0">
                <a:solidFill>
                  <a:prstClr val="black"/>
                </a:solidFill>
                <a:effectLst/>
                <a:latin typeface="Calibri"/>
              </a:rPr>
              <a:t>string</a:t>
            </a:r>
            <a:r>
              <a:rPr lang="pt-BR" sz="2800" b="0" kern="1200" dirty="0" smtClean="0">
                <a:solidFill>
                  <a:prstClr val="black"/>
                </a:solidFill>
                <a:effectLst/>
                <a:latin typeface="Calibri"/>
              </a:rPr>
              <a:t> é um array de caracteres.</a:t>
            </a:r>
          </a:p>
          <a:p>
            <a:pPr algn="just" fontAlgn="auto">
              <a:spcAft>
                <a:spcPts val="0"/>
              </a:spcAft>
              <a:buClrTx/>
              <a:buFont typeface="Arial" pitchFamily="34" charset="0"/>
              <a:buChar char="•"/>
            </a:pPr>
            <a:r>
              <a:rPr lang="pt-BR" sz="2800" b="0" kern="1200" dirty="0" smtClean="0">
                <a:solidFill>
                  <a:prstClr val="black"/>
                </a:solidFill>
                <a:effectLst/>
                <a:latin typeface="Calibri"/>
              </a:rPr>
              <a:t>Em Java, a classe String implementa e manipula este tipo de array.</a:t>
            </a:r>
          </a:p>
          <a:p>
            <a:pPr algn="just" fontAlgn="auto">
              <a:spcAft>
                <a:spcPts val="0"/>
              </a:spcAft>
              <a:buClrTx/>
              <a:buFont typeface="Arial" pitchFamily="34" charset="0"/>
              <a:buChar char="•"/>
            </a:pPr>
            <a:endParaRPr lang="pt-BR" sz="2800" b="0" kern="1200" dirty="0">
              <a:solidFill>
                <a:prstClr val="black"/>
              </a:solidFill>
              <a:effectLst/>
              <a:latin typeface="Calibri"/>
            </a:endParaRPr>
          </a:p>
          <a:p>
            <a:pPr algn="just" fontAlgn="auto">
              <a:spcAft>
                <a:spcPts val="0"/>
              </a:spcAft>
              <a:buClrTx/>
              <a:buFont typeface="Arial" pitchFamily="34" charset="0"/>
              <a:buChar char="•"/>
            </a:pPr>
            <a:endParaRPr lang="pt-BR" sz="2800" b="0" kern="1200" dirty="0" smtClean="0">
              <a:solidFill>
                <a:prstClr val="black"/>
              </a:solidFill>
              <a:effectLst/>
              <a:latin typeface="Calibri"/>
            </a:endParaRPr>
          </a:p>
          <a:p>
            <a:pPr algn="just" fontAlgn="auto">
              <a:spcAft>
                <a:spcPts val="0"/>
              </a:spcAft>
              <a:buClrTx/>
              <a:buFont typeface="Arial" pitchFamily="34" charset="0"/>
              <a:buChar char="•"/>
            </a:pPr>
            <a:endParaRPr lang="pt-BR" sz="2800" b="0" kern="1200" dirty="0">
              <a:solidFill>
                <a:prstClr val="black"/>
              </a:solidFill>
              <a:effectLst/>
              <a:latin typeface="Calibri"/>
            </a:endParaRPr>
          </a:p>
          <a:p>
            <a:pPr algn="just" fontAlgn="auto">
              <a:spcAft>
                <a:spcPts val="0"/>
              </a:spcAft>
              <a:buClrTx/>
              <a:buFont typeface="Arial" pitchFamily="34" charset="0"/>
              <a:buChar char="•"/>
            </a:pPr>
            <a:endParaRPr lang="pt-BR" sz="2800" b="0" kern="1200" dirty="0" smtClean="0">
              <a:solidFill>
                <a:prstClr val="black"/>
              </a:solidFill>
              <a:effectLst/>
              <a:latin typeface="Calibri"/>
            </a:endParaRPr>
          </a:p>
          <a:p>
            <a:pPr algn="just" fontAlgn="auto">
              <a:spcAft>
                <a:spcPts val="0"/>
              </a:spcAft>
              <a:buClrTx/>
              <a:buFont typeface="Arial" pitchFamily="34" charset="0"/>
              <a:buChar char="•"/>
            </a:pPr>
            <a:r>
              <a:rPr lang="pt-BR" sz="2800" b="0" kern="1200" dirty="0" smtClean="0">
                <a:solidFill>
                  <a:prstClr val="black"/>
                </a:solidFill>
                <a:effectLst/>
                <a:latin typeface="Calibri"/>
              </a:rPr>
              <a:t>O construtor da classe String pode receber outros parâmetros. Consulte a API do Java para saber mais.</a:t>
            </a:r>
            <a:endParaRPr lang="pt-BR" sz="2800" b="0" kern="1200" dirty="0">
              <a:solidFill>
                <a:prstClr val="black"/>
              </a:solidFill>
              <a:effectLst/>
              <a:latin typeface="Calibri"/>
            </a:endParaRPr>
          </a:p>
          <a:p>
            <a:pPr algn="just" fontAlgn="auto">
              <a:spcAft>
                <a:spcPts val="0"/>
              </a:spcAft>
              <a:buClrTx/>
              <a:buFont typeface="Arial" pitchFamily="34" charset="0"/>
              <a:buChar char="•"/>
            </a:pPr>
            <a:endParaRPr lang="pt-BR" sz="2800" b="0" kern="1200" dirty="0" smtClean="0">
              <a:solidFill>
                <a:prstClr val="black"/>
              </a:solidFill>
              <a:effectLst/>
              <a:latin typeface="Calibri"/>
            </a:endParaRPr>
          </a:p>
          <a:p>
            <a:pPr algn="just" fontAlgn="auto">
              <a:spcAft>
                <a:spcPts val="0"/>
              </a:spcAft>
              <a:buClrTx/>
              <a:buFont typeface="Arial" pitchFamily="34" charset="0"/>
              <a:buChar char="•"/>
            </a:pPr>
            <a:endParaRPr lang="pt-BR" sz="2800" kern="1200" dirty="0" smtClean="0">
              <a:solidFill>
                <a:prstClr val="black"/>
              </a:solidFill>
              <a:effectLst/>
              <a:latin typeface="Calibri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043608" y="3068960"/>
            <a:ext cx="820891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n-NO" b="1" dirty="0">
                <a:solidFill>
                  <a:srgbClr val="000000"/>
                </a:solidFill>
                <a:latin typeface="Courier New"/>
              </a:rPr>
              <a:t>String string = </a:t>
            </a:r>
            <a:r>
              <a:rPr lang="nn-NO" b="1" dirty="0">
                <a:solidFill>
                  <a:srgbClr val="7F0055"/>
                </a:solidFill>
                <a:latin typeface="Courier New"/>
              </a:rPr>
              <a:t>new</a:t>
            </a:r>
            <a:r>
              <a:rPr lang="nn-NO" b="1" dirty="0">
                <a:solidFill>
                  <a:srgbClr val="000000"/>
                </a:solidFill>
                <a:latin typeface="Courier New"/>
              </a:rPr>
              <a:t> String(</a:t>
            </a:r>
            <a:r>
              <a:rPr lang="nn-NO" b="1" dirty="0">
                <a:solidFill>
                  <a:srgbClr val="2A00FF"/>
                </a:solidFill>
                <a:latin typeface="Courier New"/>
              </a:rPr>
              <a:t>"Aqui jaz uma string."</a:t>
            </a:r>
            <a:r>
              <a:rPr lang="nn-NO" b="1" dirty="0">
                <a:solidFill>
                  <a:srgbClr val="000000"/>
                </a:solidFill>
                <a:latin typeface="Courier New"/>
              </a:rPr>
              <a:t>);</a:t>
            </a:r>
          </a:p>
          <a:p>
            <a:endParaRPr lang="pt-BR" b="1" dirty="0">
              <a:solidFill>
                <a:srgbClr val="FFFFFF"/>
              </a:solidFill>
              <a:latin typeface="Courier New"/>
            </a:endParaRPr>
          </a:p>
          <a:p>
            <a:r>
              <a:rPr lang="pt-BR" b="1" dirty="0">
                <a:solidFill>
                  <a:srgbClr val="3F7F5F"/>
                </a:solidFill>
                <a:latin typeface="Courier New"/>
              </a:rPr>
              <a:t>//é equivalente a fazer</a:t>
            </a:r>
          </a:p>
          <a:p>
            <a:r>
              <a:rPr lang="pt-BR" b="1" dirty="0">
                <a:solidFill>
                  <a:srgbClr val="000000"/>
                </a:solidFill>
                <a:latin typeface="Courier New"/>
              </a:rPr>
              <a:t>String string = </a:t>
            </a:r>
            <a:r>
              <a:rPr lang="pt-BR" b="1" dirty="0">
                <a:solidFill>
                  <a:srgbClr val="2A00FF"/>
                </a:solidFill>
                <a:latin typeface="Courier New"/>
              </a:rPr>
              <a:t>"Aqui jaz uma string."</a:t>
            </a:r>
            <a:r>
              <a:rPr lang="pt-BR" b="1" dirty="0">
                <a:solidFill>
                  <a:srgbClr val="000000"/>
                </a:solidFill>
                <a:latin typeface="Courier New"/>
              </a:rPr>
              <a:t>;</a:t>
            </a:r>
            <a:endParaRPr lang="pt-BR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3359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sz="4400" dirty="0" smtClean="0">
                <a:solidFill>
                  <a:schemeClr val="bg2"/>
                </a:solidFill>
                <a:effectLst/>
                <a:latin typeface="Calibri" pitchFamily="34" charset="0"/>
                <a:cs typeface="Calibri" pitchFamily="34" charset="0"/>
              </a:rPr>
              <a:t>Strings</a:t>
            </a:r>
            <a:endParaRPr lang="pt-BR" sz="4400" dirty="0">
              <a:solidFill>
                <a:schemeClr val="bg2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853136"/>
          </a:xfrm>
        </p:spPr>
        <p:txBody>
          <a:bodyPr>
            <a:normAutofit/>
          </a:bodyPr>
          <a:lstStyle/>
          <a:p>
            <a:pPr algn="just" fontAlgn="auto">
              <a:spcAft>
                <a:spcPts val="0"/>
              </a:spcAft>
              <a:buClrTx/>
              <a:buFont typeface="Arial" pitchFamily="34" charset="0"/>
              <a:buChar char="•"/>
            </a:pPr>
            <a:r>
              <a:rPr lang="pt-BR" sz="2800" b="0" kern="1200" dirty="0" smtClean="0">
                <a:solidFill>
                  <a:prstClr val="black"/>
                </a:solidFill>
                <a:effectLst/>
                <a:latin typeface="Calibri"/>
              </a:rPr>
              <a:t>Pode-se obter o tamanho de uma string invocando seu método público </a:t>
            </a:r>
            <a:r>
              <a:rPr lang="pt-BR" sz="2800" kern="1200" dirty="0" smtClean="0">
                <a:solidFill>
                  <a:prstClr val="black"/>
                </a:solidFill>
                <a:effectLst/>
                <a:latin typeface="Calibri"/>
              </a:rPr>
              <a:t>length():</a:t>
            </a:r>
          </a:p>
          <a:p>
            <a:pPr algn="just" fontAlgn="auto">
              <a:spcAft>
                <a:spcPts val="0"/>
              </a:spcAft>
              <a:buClrTx/>
              <a:buFont typeface="Arial" pitchFamily="34" charset="0"/>
              <a:buChar char="•"/>
            </a:pPr>
            <a:endParaRPr lang="pt-BR" sz="2800" kern="1200" dirty="0">
              <a:solidFill>
                <a:prstClr val="black"/>
              </a:solidFill>
              <a:effectLst/>
              <a:latin typeface="Calibri"/>
            </a:endParaRPr>
          </a:p>
          <a:p>
            <a:pPr marL="0" indent="0" algn="just" fontAlgn="auto">
              <a:spcAft>
                <a:spcPts val="0"/>
              </a:spcAft>
              <a:buClrTx/>
              <a:buNone/>
            </a:pPr>
            <a:endParaRPr lang="pt-BR" sz="2800" kern="1200" dirty="0">
              <a:solidFill>
                <a:prstClr val="black"/>
              </a:solidFill>
              <a:effectLst/>
              <a:latin typeface="Calibri"/>
            </a:endParaRPr>
          </a:p>
          <a:p>
            <a:pPr algn="just" fontAlgn="auto">
              <a:spcAft>
                <a:spcPts val="0"/>
              </a:spcAft>
              <a:buClrTx/>
              <a:buFont typeface="Arial" pitchFamily="34" charset="0"/>
              <a:buChar char="•"/>
            </a:pPr>
            <a:r>
              <a:rPr lang="pt-BR" sz="2800" b="0" kern="1200" dirty="0" smtClean="0">
                <a:solidFill>
                  <a:prstClr val="black"/>
                </a:solidFill>
                <a:effectLst/>
                <a:latin typeface="Calibri"/>
              </a:rPr>
              <a:t>O método String charAt(int index) retorna o caractere no índice especificado no parâmetro</a:t>
            </a:r>
          </a:p>
          <a:p>
            <a:pPr algn="just" fontAlgn="auto">
              <a:spcAft>
                <a:spcPts val="0"/>
              </a:spcAft>
              <a:buClrTx/>
              <a:buFont typeface="Arial" pitchFamily="34" charset="0"/>
              <a:buChar char="•"/>
            </a:pPr>
            <a:endParaRPr lang="pt-BR" sz="2800" b="0" kern="1200" dirty="0">
              <a:solidFill>
                <a:prstClr val="black"/>
              </a:solidFill>
              <a:effectLst/>
              <a:latin typeface="Calibri"/>
            </a:endParaRPr>
          </a:p>
          <a:p>
            <a:pPr algn="just" fontAlgn="auto">
              <a:spcAft>
                <a:spcPts val="0"/>
              </a:spcAft>
              <a:buClrTx/>
              <a:buFont typeface="Arial" pitchFamily="34" charset="0"/>
              <a:buChar char="•"/>
            </a:pPr>
            <a:endParaRPr lang="pt-BR" sz="2800" b="0" kern="1200" dirty="0" smtClean="0">
              <a:solidFill>
                <a:prstClr val="black"/>
              </a:solidFill>
              <a:effectLst/>
              <a:latin typeface="Calibri"/>
            </a:endParaRPr>
          </a:p>
          <a:p>
            <a:pPr algn="just" fontAlgn="auto">
              <a:spcAft>
                <a:spcPts val="0"/>
              </a:spcAft>
              <a:buClrTx/>
              <a:buFont typeface="Arial" pitchFamily="34" charset="0"/>
              <a:buChar char="•"/>
            </a:pPr>
            <a:r>
              <a:rPr lang="pt-BR" sz="2800" b="0" kern="1200" dirty="0" smtClean="0">
                <a:solidFill>
                  <a:prstClr val="black"/>
                </a:solidFill>
                <a:effectLst/>
                <a:latin typeface="Calibri"/>
              </a:rPr>
              <a:t>Obs.: atente para as regras de indexação de arrays!</a:t>
            </a:r>
          </a:p>
          <a:p>
            <a:pPr algn="just" fontAlgn="auto">
              <a:spcAft>
                <a:spcPts val="0"/>
              </a:spcAft>
              <a:buClrTx/>
              <a:buFont typeface="Arial" pitchFamily="34" charset="0"/>
              <a:buChar char="•"/>
            </a:pPr>
            <a:endParaRPr lang="pt-BR" sz="2800" kern="1200" dirty="0" smtClean="0">
              <a:solidFill>
                <a:prstClr val="black"/>
              </a:solidFill>
              <a:effectLst/>
              <a:latin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99592" y="2276872"/>
            <a:ext cx="741682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n-NO" b="1" dirty="0">
                <a:solidFill>
                  <a:srgbClr val="000000"/>
                </a:solidFill>
                <a:latin typeface="Courier New"/>
              </a:rPr>
              <a:t>String string = </a:t>
            </a:r>
            <a:r>
              <a:rPr lang="nn-NO" b="1" dirty="0">
                <a:solidFill>
                  <a:srgbClr val="7F0055"/>
                </a:solidFill>
                <a:latin typeface="Courier New"/>
              </a:rPr>
              <a:t>new</a:t>
            </a:r>
            <a:r>
              <a:rPr lang="nn-NO" b="1" dirty="0">
                <a:solidFill>
                  <a:srgbClr val="000000"/>
                </a:solidFill>
                <a:latin typeface="Courier New"/>
              </a:rPr>
              <a:t> String(</a:t>
            </a:r>
            <a:r>
              <a:rPr lang="nn-NO" b="1" dirty="0">
                <a:solidFill>
                  <a:srgbClr val="2A00FF"/>
                </a:solidFill>
                <a:latin typeface="Courier New"/>
              </a:rPr>
              <a:t>"Aqui jaz uma string."</a:t>
            </a:r>
            <a:r>
              <a:rPr lang="nn-NO" b="1" dirty="0">
                <a:solidFill>
                  <a:srgbClr val="000000"/>
                </a:solidFill>
                <a:latin typeface="Courier New"/>
              </a:rPr>
              <a:t>);</a:t>
            </a:r>
          </a:p>
          <a:p>
            <a:r>
              <a:rPr lang="pt-BR" b="1" dirty="0">
                <a:solidFill>
                  <a:srgbClr val="7F0055"/>
                </a:solidFill>
                <a:latin typeface="Courier New"/>
              </a:rPr>
              <a:t>int</a:t>
            </a:r>
            <a:r>
              <a:rPr lang="pt-BR" b="1" dirty="0">
                <a:solidFill>
                  <a:srgbClr val="000000"/>
                </a:solidFill>
                <a:latin typeface="Courier New"/>
              </a:rPr>
              <a:t> tamanho = string.length</a:t>
            </a:r>
            <a:r>
              <a:rPr lang="pt-BR" b="1" dirty="0" smtClean="0">
                <a:solidFill>
                  <a:srgbClr val="000000"/>
                </a:solidFill>
                <a:latin typeface="Courier New"/>
              </a:rPr>
              <a:t>();</a:t>
            </a:r>
          </a:p>
          <a:p>
            <a:r>
              <a:rPr lang="pt-BR" dirty="0">
                <a:solidFill>
                  <a:srgbClr val="3F7F5F"/>
                </a:solidFill>
                <a:highlight>
                  <a:srgbClr val="E8F2FE"/>
                </a:highlight>
                <a:latin typeface="Courier New"/>
              </a:rPr>
              <a:t>//tamanho &lt;= 20</a:t>
            </a:r>
            <a:endParaRPr lang="pt-BR" b="1" dirty="0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99592" y="4293096"/>
            <a:ext cx="5400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>
                <a:solidFill>
                  <a:srgbClr val="3F7F5F"/>
                </a:solidFill>
                <a:highlight>
                  <a:srgbClr val="E8F2FE"/>
                </a:highlight>
                <a:latin typeface="Courier New"/>
              </a:rPr>
              <a:t>//imprime o caractere </a:t>
            </a:r>
            <a:r>
              <a:rPr lang="pt-BR" dirty="0" smtClean="0">
                <a:solidFill>
                  <a:srgbClr val="3F7F5F"/>
                </a:solidFill>
                <a:highlight>
                  <a:srgbClr val="E8F2FE"/>
                </a:highlight>
                <a:latin typeface="Courier New"/>
              </a:rPr>
              <a:t>‘z’</a:t>
            </a:r>
            <a:endParaRPr lang="pt-BR" dirty="0" smtClean="0">
              <a:solidFill>
                <a:srgbClr val="000000"/>
              </a:solidFill>
              <a:highlight>
                <a:srgbClr val="E8F2FE"/>
              </a:highlight>
              <a:latin typeface="Courier New"/>
            </a:endParaRPr>
          </a:p>
          <a:p>
            <a:r>
              <a:rPr lang="pt-BR" dirty="0" smtClean="0">
                <a:solidFill>
                  <a:srgbClr val="000000"/>
                </a:solidFill>
                <a:highlight>
                  <a:srgbClr val="E8F2FE"/>
                </a:highlight>
                <a:latin typeface="Courier New"/>
              </a:rPr>
              <a:t>System.</a:t>
            </a:r>
            <a:r>
              <a:rPr lang="pt-BR" i="1" dirty="0" smtClean="0">
                <a:solidFill>
                  <a:srgbClr val="0000C0"/>
                </a:solidFill>
                <a:highlight>
                  <a:srgbClr val="E8F2FE"/>
                </a:highlight>
                <a:latin typeface="Courier New"/>
              </a:rPr>
              <a:t>out</a:t>
            </a:r>
            <a:r>
              <a:rPr lang="pt-BR" i="1" dirty="0" smtClean="0">
                <a:solidFill>
                  <a:srgbClr val="000000"/>
                </a:solidFill>
                <a:highlight>
                  <a:srgbClr val="E8F2FE"/>
                </a:highlight>
                <a:latin typeface="Courier New"/>
              </a:rPr>
              <a:t>.println(string.charAt(7</a:t>
            </a:r>
            <a:r>
              <a:rPr lang="pt-BR" i="1" dirty="0">
                <a:solidFill>
                  <a:srgbClr val="000000"/>
                </a:solidFill>
                <a:highlight>
                  <a:srgbClr val="E8F2FE"/>
                </a:highlight>
                <a:latin typeface="Courier New"/>
              </a:rPr>
              <a:t>));</a:t>
            </a:r>
            <a:endParaRPr lang="pt-BR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1930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sz="4400" dirty="0" smtClean="0">
                <a:solidFill>
                  <a:schemeClr val="bg2"/>
                </a:solidFill>
                <a:effectLst/>
                <a:latin typeface="Calibri" pitchFamily="34" charset="0"/>
                <a:cs typeface="Calibri" pitchFamily="34" charset="0"/>
              </a:rPr>
              <a:t>Objetos</a:t>
            </a:r>
            <a:endParaRPr lang="pt-BR" sz="4400" dirty="0">
              <a:solidFill>
                <a:schemeClr val="bg2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Autofit/>
          </a:bodyPr>
          <a:lstStyle/>
          <a:p>
            <a:r>
              <a:rPr lang="pt-BR" sz="2500" b="0" dirty="0" smtClean="0">
                <a:effectLst/>
                <a:latin typeface="Calibri" pitchFamily="34" charset="0"/>
                <a:cs typeface="Calibri" pitchFamily="34" charset="0"/>
              </a:rPr>
              <a:t>Em linguagens de programação, os objetos são estruturas criadas para que seja guardado um conjunto de informações numa única</a:t>
            </a:r>
            <a:r>
              <a:rPr lang="pt-BR" sz="2500" b="0" dirty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pt-BR" sz="2500" b="0" dirty="0" smtClean="0">
                <a:effectLst/>
                <a:latin typeface="Calibri" pitchFamily="34" charset="0"/>
                <a:cs typeface="Calibri" pitchFamily="34" charset="0"/>
              </a:rPr>
              <a:t>variável.</a:t>
            </a:r>
          </a:p>
          <a:p>
            <a:pPr>
              <a:buNone/>
            </a:pPr>
            <a:r>
              <a:rPr lang="pt-BR" sz="2500" b="0" dirty="0" smtClean="0">
                <a:effectLst/>
                <a:latin typeface="Calibri" pitchFamily="34" charset="0"/>
                <a:cs typeface="Calibri" pitchFamily="34" charset="0"/>
              </a:rPr>
              <a:t>	</a:t>
            </a:r>
          </a:p>
          <a:p>
            <a:pPr>
              <a:buNone/>
            </a:pPr>
            <a:endParaRPr lang="pt-BR" sz="2500" b="0" dirty="0" smtClean="0">
              <a:effectLst/>
              <a:latin typeface="Calibri" pitchFamily="34" charset="0"/>
              <a:cs typeface="Calibri" pitchFamily="34" charset="0"/>
            </a:endParaRPr>
          </a:p>
          <a:p>
            <a:r>
              <a:rPr lang="pt-BR" sz="2500" b="0" dirty="0" smtClean="0">
                <a:effectLst/>
                <a:latin typeface="Calibri" pitchFamily="34" charset="0"/>
                <a:cs typeface="Calibri" pitchFamily="34" charset="0"/>
              </a:rPr>
              <a:t>Então, é mais prático criar um novo objeto para cada pessoa, do que ter muitas variáveis para isso numa aplicação só.</a:t>
            </a:r>
          </a:p>
          <a:p>
            <a:r>
              <a:rPr lang="pt-BR" sz="2500" b="0" dirty="0" smtClean="0">
                <a:effectLst/>
                <a:latin typeface="Calibri" pitchFamily="34" charset="0"/>
                <a:cs typeface="Calibri" pitchFamily="34" charset="0"/>
              </a:rPr>
              <a:t>O que mais poderia ser um objeto em uma linguagem de programação? Que informações esse objeto teria?(Não vale carro nem conta de banco!)</a:t>
            </a:r>
          </a:p>
        </p:txBody>
      </p:sp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714348" y="2857496"/>
            <a:ext cx="8001056" cy="785818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85000" lnSpcReduction="20000"/>
          </a:bodyPr>
          <a:lstStyle/>
          <a:p>
            <a:pPr marL="514350" lvl="0" indent="-51435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pt-BR" sz="2800" b="1" dirty="0" smtClean="0">
                <a:solidFill>
                  <a:schemeClr val="bg1">
                    <a:lumMod val="50000"/>
                  </a:schemeClr>
                </a:solidFill>
              </a:rPr>
              <a:t>Exemplo:</a:t>
            </a:r>
          </a:p>
          <a:p>
            <a:pPr marL="514350" lvl="0" indent="-51435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pt-BR" sz="2800" dirty="0" smtClean="0">
                <a:latin typeface="Calibri" pitchFamily="34" charset="0"/>
                <a:cs typeface="Calibri" pitchFamily="34" charset="0"/>
              </a:rPr>
              <a:t>Uma pessoa tem </a:t>
            </a:r>
            <a:r>
              <a:rPr lang="pt-BR" sz="2800" u="sng" dirty="0" smtClean="0">
                <a:latin typeface="Calibri" pitchFamily="34" charset="0"/>
                <a:cs typeface="Calibri" pitchFamily="34" charset="0"/>
              </a:rPr>
              <a:t>nome</a:t>
            </a:r>
            <a:r>
              <a:rPr lang="pt-BR" sz="2800" dirty="0" smtClean="0">
                <a:latin typeface="Calibri" pitchFamily="34" charset="0"/>
                <a:cs typeface="Calibri" pitchFamily="34" charset="0"/>
              </a:rPr>
              <a:t>, </a:t>
            </a:r>
            <a:r>
              <a:rPr lang="pt-BR" sz="2800" u="sng" dirty="0" smtClean="0">
                <a:latin typeface="Calibri" pitchFamily="34" charset="0"/>
                <a:cs typeface="Calibri" pitchFamily="34" charset="0"/>
              </a:rPr>
              <a:t>CPF</a:t>
            </a:r>
            <a:r>
              <a:rPr lang="pt-BR" sz="2800" dirty="0" smtClean="0">
                <a:latin typeface="Calibri" pitchFamily="34" charset="0"/>
                <a:cs typeface="Calibri" pitchFamily="34" charset="0"/>
              </a:rPr>
              <a:t>, </a:t>
            </a:r>
            <a:r>
              <a:rPr lang="pt-BR" sz="2800" u="sng" dirty="0" smtClean="0">
                <a:latin typeface="Calibri" pitchFamily="34" charset="0"/>
                <a:cs typeface="Calibri" pitchFamily="34" charset="0"/>
              </a:rPr>
              <a:t>identidade</a:t>
            </a:r>
            <a:r>
              <a:rPr lang="pt-BR" sz="2800" dirty="0" smtClean="0">
                <a:latin typeface="Calibri" pitchFamily="34" charset="0"/>
                <a:cs typeface="Calibri" pitchFamily="34" charset="0"/>
              </a:rPr>
              <a:t>, </a:t>
            </a:r>
            <a:r>
              <a:rPr lang="pt-BR" sz="2800" u="sng" dirty="0" smtClean="0">
                <a:latin typeface="Calibri" pitchFamily="34" charset="0"/>
                <a:cs typeface="Calibri" pitchFamily="34" charset="0"/>
              </a:rPr>
              <a:t>endereço...</a:t>
            </a:r>
            <a:endParaRPr lang="pt-BR" sz="2800" dirty="0" smtClean="0"/>
          </a:p>
        </p:txBody>
      </p:sp>
    </p:spTree>
    <p:extLst>
      <p:ext uri="{BB962C8B-B14F-4D97-AF65-F5344CB8AC3E}">
        <p14:creationId xmlns:p14="http://schemas.microsoft.com/office/powerpoint/2010/main" val="74947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sz="4400" dirty="0" smtClean="0">
                <a:solidFill>
                  <a:schemeClr val="bg2"/>
                </a:solidFill>
                <a:effectLst/>
                <a:latin typeface="Calibri" pitchFamily="34" charset="0"/>
                <a:cs typeface="Calibri" pitchFamily="34" charset="0"/>
              </a:rPr>
              <a:t>Strings</a:t>
            </a:r>
            <a:endParaRPr lang="pt-BR" sz="4400" dirty="0">
              <a:solidFill>
                <a:schemeClr val="bg2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853136"/>
          </a:xfrm>
        </p:spPr>
        <p:txBody>
          <a:bodyPr>
            <a:normAutofit/>
          </a:bodyPr>
          <a:lstStyle/>
          <a:p>
            <a:pPr algn="just" fontAlgn="auto">
              <a:spcAft>
                <a:spcPts val="0"/>
              </a:spcAft>
              <a:buClrTx/>
              <a:buFont typeface="Arial" pitchFamily="34" charset="0"/>
              <a:buChar char="•"/>
            </a:pPr>
            <a:r>
              <a:rPr lang="pt-BR" sz="2800" b="0" kern="1200" dirty="0" smtClean="0">
                <a:solidFill>
                  <a:prstClr val="black"/>
                </a:solidFill>
                <a:effectLst/>
                <a:latin typeface="Calibri"/>
              </a:rPr>
              <a:t>Existem métodos de comparação entre strings muito comuns, implementados pela classe String</a:t>
            </a:r>
          </a:p>
        </p:txBody>
      </p:sp>
      <p:sp>
        <p:nvSpPr>
          <p:cNvPr id="4" name="Rectangle 3"/>
          <p:cNvSpPr/>
          <p:nvPr/>
        </p:nvSpPr>
        <p:spPr>
          <a:xfrm>
            <a:off x="899592" y="2638653"/>
            <a:ext cx="94330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>
                <a:solidFill>
                  <a:srgbClr val="3F7F5F"/>
                </a:solidFill>
                <a:latin typeface="Courier New"/>
              </a:rPr>
              <a:t>//retorna true caso as strings sejam </a:t>
            </a:r>
            <a:r>
              <a:rPr lang="pt-BR" dirty="0" smtClean="0">
                <a:solidFill>
                  <a:srgbClr val="3F7F5F"/>
                </a:solidFill>
                <a:latin typeface="Courier New"/>
              </a:rPr>
              <a:t>iguais</a:t>
            </a:r>
            <a:endParaRPr lang="pt-BR" dirty="0">
              <a:solidFill>
                <a:srgbClr val="3F7F5F"/>
              </a:solidFill>
              <a:latin typeface="Courier New"/>
            </a:endParaRPr>
          </a:p>
          <a:p>
            <a:r>
              <a:rPr lang="pt-BR" b="1" dirty="0">
                <a:solidFill>
                  <a:srgbClr val="7F0055"/>
                </a:solidFill>
                <a:latin typeface="Courier New"/>
              </a:rPr>
              <a:t>boolean</a:t>
            </a:r>
            <a:r>
              <a:rPr lang="pt-BR" b="1" dirty="0">
                <a:solidFill>
                  <a:srgbClr val="000000"/>
                </a:solidFill>
                <a:latin typeface="Courier New"/>
              </a:rPr>
              <a:t> iguais = string.equals(string2);</a:t>
            </a:r>
            <a:endParaRPr lang="pt-BR" b="1" dirty="0">
              <a:solidFill>
                <a:srgbClr val="FFFFFF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899592" y="3789040"/>
            <a:ext cx="71825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>
                <a:solidFill>
                  <a:srgbClr val="3F7F5F"/>
                </a:solidFill>
                <a:latin typeface="Courier New"/>
              </a:rPr>
              <a:t>//realiza comparação lexicográfica entre strings</a:t>
            </a:r>
          </a:p>
          <a:p>
            <a:r>
              <a:rPr lang="pt-BR" b="1" dirty="0">
                <a:solidFill>
                  <a:srgbClr val="7F0055"/>
                </a:solidFill>
                <a:latin typeface="Courier New"/>
              </a:rPr>
              <a:t>int</a:t>
            </a:r>
            <a:r>
              <a:rPr lang="pt-BR" b="1" dirty="0">
                <a:solidFill>
                  <a:srgbClr val="000000"/>
                </a:solidFill>
                <a:latin typeface="Courier New"/>
              </a:rPr>
              <a:t> resultado = string.compareTo(string2);</a:t>
            </a:r>
            <a:endParaRPr lang="pt-BR" dirty="0">
              <a:solidFill>
                <a:srgbClr val="FFFFFF"/>
              </a:solidFill>
            </a:endParaRPr>
          </a:p>
        </p:txBody>
      </p:sp>
      <p:sp>
        <p:nvSpPr>
          <p:cNvPr id="10" name="Espaço Reservado para Conteúdo 2"/>
          <p:cNvSpPr txBox="1">
            <a:spLocks/>
          </p:cNvSpPr>
          <p:nvPr/>
        </p:nvSpPr>
        <p:spPr>
          <a:xfrm>
            <a:off x="2843808" y="4725144"/>
            <a:ext cx="3240360" cy="936104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77500" lnSpcReduction="20000"/>
          </a:bodyPr>
          <a:lstStyle/>
          <a:p>
            <a:pPr marL="514350" indent="-51435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pt-BR" sz="2800" dirty="0" smtClean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Qual o retorno do método compareTo ?</a:t>
            </a:r>
            <a:endParaRPr lang="pt-BR" sz="2800" dirty="0" smtClean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3792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sz="4400" dirty="0" smtClean="0">
                <a:solidFill>
                  <a:schemeClr val="bg2"/>
                </a:solidFill>
                <a:effectLst/>
                <a:latin typeface="Calibri" pitchFamily="34" charset="0"/>
                <a:cs typeface="Calibri" pitchFamily="34" charset="0"/>
              </a:rPr>
              <a:t>Strings</a:t>
            </a:r>
            <a:endParaRPr lang="pt-BR" sz="4400" dirty="0">
              <a:solidFill>
                <a:schemeClr val="bg2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853136"/>
          </a:xfrm>
        </p:spPr>
        <p:txBody>
          <a:bodyPr>
            <a:normAutofit/>
          </a:bodyPr>
          <a:lstStyle/>
          <a:p>
            <a:pPr algn="just" fontAlgn="auto">
              <a:spcAft>
                <a:spcPts val="0"/>
              </a:spcAft>
              <a:buClrTx/>
              <a:buFont typeface="Arial" pitchFamily="34" charset="0"/>
              <a:buChar char="•"/>
            </a:pPr>
            <a:r>
              <a:rPr lang="pt-BR" sz="2800" b="0" kern="1200" dirty="0" smtClean="0">
                <a:solidFill>
                  <a:prstClr val="black"/>
                </a:solidFill>
                <a:effectLst/>
                <a:latin typeface="Calibri"/>
              </a:rPr>
              <a:t>Outro método comum quanto à manipulação de strings é o indexOf, que retorna o índice da primeira aparição de determinado caractere em uma string</a:t>
            </a:r>
          </a:p>
          <a:p>
            <a:pPr algn="just" fontAlgn="auto">
              <a:spcAft>
                <a:spcPts val="0"/>
              </a:spcAft>
              <a:buClrTx/>
              <a:buFont typeface="Arial" pitchFamily="34" charset="0"/>
              <a:buChar char="•"/>
            </a:pPr>
            <a:endParaRPr lang="pt-BR" sz="2800" b="0" kern="1200" dirty="0">
              <a:solidFill>
                <a:prstClr val="black"/>
              </a:solidFill>
              <a:effectLst/>
              <a:latin typeface="Calibri"/>
            </a:endParaRPr>
          </a:p>
          <a:p>
            <a:pPr algn="just" fontAlgn="auto">
              <a:spcAft>
                <a:spcPts val="0"/>
              </a:spcAft>
              <a:buClrTx/>
              <a:buFont typeface="Arial" pitchFamily="34" charset="0"/>
              <a:buChar char="•"/>
            </a:pPr>
            <a:endParaRPr lang="pt-BR" sz="2800" b="0" kern="1200" dirty="0" smtClean="0">
              <a:solidFill>
                <a:prstClr val="black"/>
              </a:solidFill>
              <a:effectLst/>
              <a:latin typeface="Calibri"/>
            </a:endParaRPr>
          </a:p>
          <a:p>
            <a:pPr algn="just" fontAlgn="auto">
              <a:spcAft>
                <a:spcPts val="0"/>
              </a:spcAft>
              <a:buClrTx/>
              <a:buFont typeface="Arial" pitchFamily="34" charset="0"/>
              <a:buChar char="•"/>
            </a:pPr>
            <a:endParaRPr lang="pt-BR" sz="2800" b="0" kern="1200" dirty="0">
              <a:solidFill>
                <a:prstClr val="black"/>
              </a:solidFill>
              <a:effectLst/>
              <a:latin typeface="Calibri"/>
            </a:endParaRPr>
          </a:p>
          <a:p>
            <a:pPr algn="just" fontAlgn="auto">
              <a:spcAft>
                <a:spcPts val="0"/>
              </a:spcAft>
              <a:buClrTx/>
              <a:buFont typeface="Arial" pitchFamily="34" charset="0"/>
              <a:buChar char="•"/>
            </a:pPr>
            <a:r>
              <a:rPr lang="pt-BR" sz="2800" b="0" kern="1200" dirty="0" smtClean="0">
                <a:solidFill>
                  <a:prstClr val="black"/>
                </a:solidFill>
                <a:effectLst/>
                <a:latin typeface="Calibri"/>
              </a:rPr>
              <a:t>A classe String possui vários outros métodos interessantes como toUpperCase, toLowerCase, equalsIgnoreCase, substring, concat, etc; é de extrema valia pesquisá-los e experimentá-los.</a:t>
            </a:r>
          </a:p>
        </p:txBody>
      </p:sp>
      <p:sp>
        <p:nvSpPr>
          <p:cNvPr id="5" name="Rectangle 4"/>
          <p:cNvSpPr/>
          <p:nvPr/>
        </p:nvSpPr>
        <p:spPr>
          <a:xfrm>
            <a:off x="1187624" y="2852936"/>
            <a:ext cx="788281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n-NO" b="1" dirty="0">
                <a:solidFill>
                  <a:srgbClr val="000000"/>
                </a:solidFill>
                <a:latin typeface="Courier New"/>
              </a:rPr>
              <a:t>String string = </a:t>
            </a:r>
            <a:r>
              <a:rPr lang="nn-NO" b="1" dirty="0">
                <a:solidFill>
                  <a:srgbClr val="7F0055"/>
                </a:solidFill>
                <a:latin typeface="Courier New"/>
              </a:rPr>
              <a:t>new</a:t>
            </a:r>
            <a:r>
              <a:rPr lang="nn-NO" b="1" dirty="0">
                <a:solidFill>
                  <a:srgbClr val="000000"/>
                </a:solidFill>
                <a:latin typeface="Courier New"/>
              </a:rPr>
              <a:t> String(</a:t>
            </a:r>
            <a:r>
              <a:rPr lang="nn-NO" b="1" dirty="0">
                <a:solidFill>
                  <a:srgbClr val="2A00FF"/>
                </a:solidFill>
                <a:latin typeface="Courier New"/>
              </a:rPr>
              <a:t>"Aqui jaz uma string."</a:t>
            </a:r>
            <a:r>
              <a:rPr lang="nn-NO" b="1" dirty="0">
                <a:solidFill>
                  <a:srgbClr val="000000"/>
                </a:solidFill>
                <a:latin typeface="Courier New"/>
              </a:rPr>
              <a:t>);</a:t>
            </a:r>
          </a:p>
          <a:p>
            <a:endParaRPr lang="pt-BR" b="1" dirty="0">
              <a:solidFill>
                <a:srgbClr val="FFFFFF"/>
              </a:solidFill>
              <a:latin typeface="Courier New"/>
            </a:endParaRPr>
          </a:p>
          <a:p>
            <a:r>
              <a:rPr lang="pt-BR" b="1" dirty="0">
                <a:solidFill>
                  <a:srgbClr val="3F7F5F"/>
                </a:solidFill>
                <a:latin typeface="Courier New"/>
              </a:rPr>
              <a:t>//indice &lt;= 3</a:t>
            </a:r>
          </a:p>
          <a:p>
            <a:r>
              <a:rPr lang="pt-BR" b="1" dirty="0">
                <a:solidFill>
                  <a:srgbClr val="7F0055"/>
                </a:solidFill>
                <a:latin typeface="Courier New"/>
              </a:rPr>
              <a:t>int</a:t>
            </a:r>
            <a:r>
              <a:rPr lang="pt-BR" b="1" dirty="0">
                <a:solidFill>
                  <a:srgbClr val="000000"/>
                </a:solidFill>
                <a:latin typeface="Courier New"/>
              </a:rPr>
              <a:t> indice = string.indexOf(</a:t>
            </a:r>
            <a:r>
              <a:rPr lang="pt-BR" b="1" dirty="0">
                <a:solidFill>
                  <a:srgbClr val="2A00FF"/>
                </a:solidFill>
                <a:latin typeface="Courier New"/>
              </a:rPr>
              <a:t>'i'</a:t>
            </a:r>
            <a:r>
              <a:rPr lang="pt-BR" b="1" dirty="0">
                <a:solidFill>
                  <a:srgbClr val="000000"/>
                </a:solidFill>
                <a:latin typeface="Courier New"/>
              </a:rPr>
              <a:t>);</a:t>
            </a:r>
            <a:endParaRPr lang="pt-BR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1253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sz="4400" dirty="0" smtClean="0">
                <a:solidFill>
                  <a:schemeClr val="bg2"/>
                </a:solidFill>
                <a:effectLst/>
                <a:latin typeface="Calibri" pitchFamily="34" charset="0"/>
                <a:cs typeface="Calibri" pitchFamily="34" charset="0"/>
              </a:rPr>
              <a:t>Strings</a:t>
            </a:r>
            <a:endParaRPr lang="pt-BR" sz="4400" dirty="0">
              <a:solidFill>
                <a:schemeClr val="bg2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853136"/>
          </a:xfrm>
        </p:spPr>
        <p:txBody>
          <a:bodyPr>
            <a:normAutofit lnSpcReduction="10000"/>
          </a:bodyPr>
          <a:lstStyle/>
          <a:p>
            <a:pPr algn="just" fontAlgn="auto">
              <a:spcAft>
                <a:spcPts val="0"/>
              </a:spcAft>
              <a:buClrTx/>
              <a:buFont typeface="Arial" pitchFamily="34" charset="0"/>
              <a:buChar char="•"/>
            </a:pPr>
            <a:r>
              <a:rPr lang="pt-BR" sz="2800" b="0" kern="1200" dirty="0" smtClean="0">
                <a:solidFill>
                  <a:prstClr val="black"/>
                </a:solidFill>
                <a:effectLst/>
                <a:latin typeface="Calibri"/>
              </a:rPr>
              <a:t>A classe String não é a única da API que manipula arrays de caracteres (strings).</a:t>
            </a:r>
          </a:p>
          <a:p>
            <a:pPr algn="just" fontAlgn="auto">
              <a:spcAft>
                <a:spcPts val="0"/>
              </a:spcAft>
              <a:buClrTx/>
              <a:buFont typeface="Arial" pitchFamily="34" charset="0"/>
              <a:buChar char="•"/>
            </a:pPr>
            <a:r>
              <a:rPr lang="pt-BR" sz="2800" b="0" kern="1200" dirty="0" smtClean="0">
                <a:solidFill>
                  <a:prstClr val="black"/>
                </a:solidFill>
                <a:effectLst/>
                <a:latin typeface="Calibri"/>
              </a:rPr>
              <a:t>Java fornece outras classes que podem parecer mais úteis, a depender do caso.</a:t>
            </a:r>
          </a:p>
          <a:p>
            <a:pPr algn="just" fontAlgn="auto">
              <a:spcAft>
                <a:spcPts val="0"/>
              </a:spcAft>
              <a:buClrTx/>
              <a:buFont typeface="Arial" pitchFamily="34" charset="0"/>
              <a:buChar char="•"/>
            </a:pPr>
            <a:r>
              <a:rPr lang="pt-BR" sz="2800" b="0" kern="1200" dirty="0" smtClean="0">
                <a:solidFill>
                  <a:prstClr val="black"/>
                </a:solidFill>
                <a:effectLst/>
                <a:latin typeface="Calibri"/>
              </a:rPr>
              <a:t>Por exemplo, </a:t>
            </a:r>
            <a:r>
              <a:rPr lang="pt-BR" sz="2800" kern="1200" dirty="0" smtClean="0">
                <a:solidFill>
                  <a:prstClr val="black"/>
                </a:solidFill>
                <a:effectLst/>
                <a:latin typeface="Calibri"/>
              </a:rPr>
              <a:t>StringBuffer </a:t>
            </a:r>
            <a:r>
              <a:rPr lang="pt-BR" sz="2800" b="0" kern="1200" dirty="0" smtClean="0">
                <a:solidFill>
                  <a:prstClr val="black"/>
                </a:solidFill>
                <a:effectLst/>
                <a:latin typeface="Calibri"/>
              </a:rPr>
              <a:t>e </a:t>
            </a:r>
            <a:r>
              <a:rPr lang="pt-BR" sz="2800" kern="1200" dirty="0" smtClean="0">
                <a:solidFill>
                  <a:prstClr val="black"/>
                </a:solidFill>
                <a:effectLst/>
                <a:latin typeface="Calibri"/>
              </a:rPr>
              <a:t>StringTokenizer</a:t>
            </a:r>
            <a:r>
              <a:rPr lang="pt-BR" sz="2800" b="0" kern="1200" dirty="0" smtClean="0">
                <a:solidFill>
                  <a:prstClr val="black"/>
                </a:solidFill>
                <a:effectLst/>
                <a:latin typeface="Calibri"/>
              </a:rPr>
              <a:t> – que são duas das mais populares.</a:t>
            </a:r>
          </a:p>
          <a:p>
            <a:pPr algn="just" fontAlgn="auto">
              <a:spcAft>
                <a:spcPts val="0"/>
              </a:spcAft>
              <a:buClrTx/>
              <a:buFont typeface="Arial" pitchFamily="34" charset="0"/>
              <a:buChar char="•"/>
            </a:pPr>
            <a:r>
              <a:rPr lang="pt-BR" sz="2800" b="0" kern="1200" dirty="0" smtClean="0">
                <a:solidFill>
                  <a:prstClr val="black"/>
                </a:solidFill>
                <a:effectLst/>
                <a:latin typeface="Calibri"/>
              </a:rPr>
              <a:t>Além disso, a programação orientada a objetos permite que você implemente sua própria classe para manipulação de strings. Mas não reinvente a roda.</a:t>
            </a:r>
          </a:p>
          <a:p>
            <a:pPr algn="just" fontAlgn="auto">
              <a:spcAft>
                <a:spcPts val="0"/>
              </a:spcAft>
              <a:buClrTx/>
              <a:buFont typeface="Arial" pitchFamily="34" charset="0"/>
              <a:buChar char="•"/>
            </a:pPr>
            <a:r>
              <a:rPr lang="pt-BR" sz="2800" kern="1200" dirty="0" smtClean="0">
                <a:solidFill>
                  <a:prstClr val="black"/>
                </a:solidFill>
                <a:effectLst/>
                <a:latin typeface="Calibri"/>
              </a:rPr>
              <a:t>Reuso de software </a:t>
            </a:r>
            <a:r>
              <a:rPr lang="pt-BR" sz="2800" b="0" kern="1200" dirty="0" smtClean="0">
                <a:solidFill>
                  <a:prstClr val="black"/>
                </a:solidFill>
                <a:effectLst/>
                <a:latin typeface="Calibri"/>
              </a:rPr>
              <a:t>é um dos fundamentos de O.O.</a:t>
            </a:r>
            <a:endParaRPr lang="pt-BR" sz="2800" b="0" kern="1200" dirty="0">
              <a:solidFill>
                <a:prstClr val="black"/>
              </a:solidFill>
              <a:effectLst/>
              <a:latin typeface="Calibri"/>
            </a:endParaRPr>
          </a:p>
          <a:p>
            <a:pPr algn="just" fontAlgn="auto">
              <a:spcAft>
                <a:spcPts val="0"/>
              </a:spcAft>
              <a:buClrTx/>
              <a:buFont typeface="Arial" pitchFamily="34" charset="0"/>
              <a:buChar char="•"/>
            </a:pPr>
            <a:endParaRPr lang="pt-BR" sz="2800" b="0" kern="1200" dirty="0" smtClean="0">
              <a:solidFill>
                <a:prstClr val="black"/>
              </a:solidFill>
              <a:effectLst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32559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1" descr="Z:\cin\estudos\100709_ppt_cin_claro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14348" y="2214554"/>
            <a:ext cx="7772400" cy="1470025"/>
          </a:xfrm>
        </p:spPr>
        <p:txBody>
          <a:bodyPr/>
          <a:lstStyle/>
          <a:p>
            <a:pPr algn="ctr"/>
            <a:r>
              <a:rPr lang="pt-BR" sz="4400" b="1" dirty="0" smtClean="0">
                <a:solidFill>
                  <a:srgbClr val="720000"/>
                </a:solidFill>
                <a:latin typeface="Calibri" pitchFamily="34" charset="0"/>
                <a:cs typeface="Calibri" pitchFamily="34" charset="0"/>
              </a:rPr>
              <a:t>Dúvidas?</a:t>
            </a:r>
            <a:endParaRPr lang="pt-BR" sz="4400" b="1" dirty="0">
              <a:solidFill>
                <a:srgbClr val="720000"/>
              </a:solidFill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0963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sz="4400" dirty="0" smtClean="0">
                <a:solidFill>
                  <a:schemeClr val="bg2"/>
                </a:solidFill>
                <a:effectLst/>
                <a:latin typeface="Calibri" pitchFamily="34" charset="0"/>
                <a:cs typeface="Calibri" pitchFamily="34" charset="0"/>
              </a:rPr>
              <a:t>Objetos</a:t>
            </a:r>
            <a:endParaRPr lang="pt-BR" sz="4400" dirty="0">
              <a:solidFill>
                <a:schemeClr val="bg2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853136"/>
          </a:xfrm>
        </p:spPr>
        <p:txBody>
          <a:bodyPr>
            <a:normAutofit/>
          </a:bodyPr>
          <a:lstStyle/>
          <a:p>
            <a:r>
              <a:rPr lang="pt-BR" sz="2500" b="0" dirty="0" smtClean="0">
                <a:effectLst/>
                <a:latin typeface="Calibri" pitchFamily="34" charset="0"/>
                <a:cs typeface="Calibri" pitchFamily="34" charset="0"/>
              </a:rPr>
              <a:t>As </a:t>
            </a:r>
            <a:r>
              <a:rPr lang="pt-BR" sz="2500" dirty="0" smtClean="0">
                <a:effectLst/>
                <a:latin typeface="Calibri" pitchFamily="34" charset="0"/>
                <a:cs typeface="Calibri" pitchFamily="34" charset="0"/>
              </a:rPr>
              <a:t>informações</a:t>
            </a:r>
            <a:r>
              <a:rPr lang="pt-BR" sz="2500" b="0" dirty="0" smtClean="0">
                <a:effectLst/>
                <a:latin typeface="Calibri" pitchFamily="34" charset="0"/>
                <a:cs typeface="Calibri" pitchFamily="34" charset="0"/>
              </a:rPr>
              <a:t> guardadas pelos objetos podem ser chamadas de </a:t>
            </a:r>
            <a:r>
              <a:rPr lang="pt-BR" sz="2500" dirty="0" smtClean="0">
                <a:effectLst/>
                <a:latin typeface="Calibri" pitchFamily="34" charset="0"/>
                <a:cs typeface="Calibri" pitchFamily="34" charset="0"/>
              </a:rPr>
              <a:t>atributos</a:t>
            </a:r>
            <a:r>
              <a:rPr lang="pt-BR" sz="2500" b="0" dirty="0" smtClean="0">
                <a:effectLst/>
                <a:latin typeface="Calibri" pitchFamily="34" charset="0"/>
                <a:cs typeface="Calibri" pitchFamily="34" charset="0"/>
              </a:rPr>
              <a:t> (ou estados).</a:t>
            </a:r>
          </a:p>
          <a:p>
            <a:r>
              <a:rPr lang="pt-BR" sz="2500" b="0" dirty="0" smtClean="0">
                <a:effectLst/>
                <a:latin typeface="Calibri" pitchFamily="34" charset="0"/>
                <a:cs typeface="Calibri" pitchFamily="34" charset="0"/>
              </a:rPr>
              <a:t>A forma que possuímos de </a:t>
            </a:r>
            <a:r>
              <a:rPr lang="pt-BR" sz="2500" dirty="0" smtClean="0">
                <a:effectLst/>
                <a:latin typeface="Calibri" pitchFamily="34" charset="0"/>
                <a:cs typeface="Calibri" pitchFamily="34" charset="0"/>
              </a:rPr>
              <a:t>alterar</a:t>
            </a:r>
            <a:r>
              <a:rPr lang="pt-BR" sz="2500" b="0" dirty="0" smtClean="0">
                <a:effectLst/>
                <a:latin typeface="Calibri" pitchFamily="34" charset="0"/>
                <a:cs typeface="Calibri" pitchFamily="34" charset="0"/>
              </a:rPr>
              <a:t> as informações guardadas são os </a:t>
            </a:r>
            <a:r>
              <a:rPr lang="pt-BR" sz="2500" dirty="0" smtClean="0">
                <a:effectLst/>
                <a:latin typeface="Calibri" pitchFamily="34" charset="0"/>
                <a:cs typeface="Calibri" pitchFamily="34" charset="0"/>
              </a:rPr>
              <a:t>métodos</a:t>
            </a:r>
            <a:r>
              <a:rPr lang="pt-BR" sz="2500" b="0" dirty="0" smtClean="0">
                <a:effectLst/>
                <a:latin typeface="Calibri" pitchFamily="34" charset="0"/>
                <a:cs typeface="Calibri" pitchFamily="34" charset="0"/>
              </a:rPr>
              <a:t>(ou comportamentos).</a:t>
            </a:r>
          </a:p>
          <a:p>
            <a:r>
              <a:rPr lang="pt-BR" sz="2500" b="0" dirty="0" smtClean="0">
                <a:effectLst/>
                <a:latin typeface="Calibri" pitchFamily="34" charset="0"/>
                <a:cs typeface="Calibri" pitchFamily="34" charset="0"/>
              </a:rPr>
              <a:t>Logo, o </a:t>
            </a:r>
            <a:r>
              <a:rPr lang="pt-BR" sz="2500" dirty="0" smtClean="0">
                <a:effectLst/>
                <a:latin typeface="Calibri" pitchFamily="34" charset="0"/>
                <a:cs typeface="Calibri" pitchFamily="34" charset="0"/>
              </a:rPr>
              <a:t>nome</a:t>
            </a:r>
            <a:r>
              <a:rPr lang="pt-BR" sz="2500" b="0" dirty="0" smtClean="0">
                <a:effectLst/>
                <a:latin typeface="Calibri" pitchFamily="34" charset="0"/>
                <a:cs typeface="Calibri" pitchFamily="34" charset="0"/>
              </a:rPr>
              <a:t> da pessoa, seu </a:t>
            </a:r>
            <a:r>
              <a:rPr lang="pt-BR" sz="2500" dirty="0" smtClean="0">
                <a:effectLst/>
                <a:latin typeface="Calibri" pitchFamily="34" charset="0"/>
                <a:cs typeface="Calibri" pitchFamily="34" charset="0"/>
              </a:rPr>
              <a:t>endereço</a:t>
            </a:r>
            <a:r>
              <a:rPr lang="pt-BR" sz="2500" b="0" dirty="0" smtClean="0">
                <a:effectLst/>
                <a:latin typeface="Calibri" pitchFamily="34" charset="0"/>
                <a:cs typeface="Calibri" pitchFamily="34" charset="0"/>
              </a:rPr>
              <a:t>, e etc.., seriam seus </a:t>
            </a:r>
            <a:r>
              <a:rPr lang="pt-BR" sz="2500" dirty="0" smtClean="0">
                <a:effectLst/>
                <a:latin typeface="Calibri" pitchFamily="34" charset="0"/>
                <a:cs typeface="Calibri" pitchFamily="34" charset="0"/>
              </a:rPr>
              <a:t>atributos</a:t>
            </a:r>
            <a:r>
              <a:rPr lang="pt-BR" sz="2500" b="0" dirty="0" smtClean="0">
                <a:effectLst/>
                <a:latin typeface="Calibri" pitchFamily="34" charset="0"/>
                <a:cs typeface="Calibri" pitchFamily="34" charset="0"/>
              </a:rPr>
              <a:t>, e o que ela poderia fazer, seus métodos.</a:t>
            </a:r>
          </a:p>
          <a:p>
            <a:r>
              <a:rPr lang="pt-BR" sz="2500" dirty="0" smtClean="0">
                <a:effectLst/>
                <a:latin typeface="Calibri" pitchFamily="34" charset="0"/>
                <a:cs typeface="Calibri" pitchFamily="34" charset="0"/>
              </a:rPr>
              <a:t>Ex.:</a:t>
            </a:r>
            <a:r>
              <a:rPr lang="pt-BR" sz="2500" b="0" dirty="0" smtClean="0">
                <a:effectLst/>
                <a:latin typeface="Calibri" pitchFamily="34" charset="0"/>
                <a:cs typeface="Calibri" pitchFamily="34" charset="0"/>
              </a:rPr>
              <a:t> Se uma pessoa se muda, ela tem que </a:t>
            </a:r>
            <a:r>
              <a:rPr lang="pt-BR" sz="2500" dirty="0" smtClean="0">
                <a:effectLst/>
                <a:latin typeface="Calibri" pitchFamily="34" charset="0"/>
                <a:cs typeface="Calibri" pitchFamily="34" charset="0"/>
              </a:rPr>
              <a:t>atualizar</a:t>
            </a:r>
            <a:r>
              <a:rPr lang="pt-BR" sz="2500" b="0" dirty="0" smtClean="0">
                <a:effectLst/>
                <a:latin typeface="Calibri" pitchFamily="34" charset="0"/>
                <a:cs typeface="Calibri" pitchFamily="34" charset="0"/>
              </a:rPr>
              <a:t> seu endereço, então deve haver o </a:t>
            </a:r>
            <a:r>
              <a:rPr lang="pt-BR" sz="2500" dirty="0" smtClean="0">
                <a:effectLst/>
                <a:latin typeface="Calibri" pitchFamily="34" charset="0"/>
                <a:cs typeface="Calibri" pitchFamily="34" charset="0"/>
              </a:rPr>
              <a:t>metódo</a:t>
            </a:r>
            <a:r>
              <a:rPr lang="pt-BR" sz="2500" b="0" dirty="0" smtClean="0">
                <a:effectLst/>
                <a:latin typeface="Calibri" pitchFamily="34" charset="0"/>
                <a:cs typeface="Calibri" pitchFamily="34" charset="0"/>
              </a:rPr>
              <a:t> “atualizar endereço”.</a:t>
            </a:r>
          </a:p>
          <a:p>
            <a:r>
              <a:rPr lang="pt-BR" sz="2500" b="0" dirty="0" smtClean="0">
                <a:effectLst/>
                <a:latin typeface="Calibri" pitchFamily="34" charset="0"/>
                <a:cs typeface="Calibri" pitchFamily="34" charset="0"/>
              </a:rPr>
              <a:t>Que novos atributos e métodos poderiam ser adicionados ao objeto pessoa?</a:t>
            </a:r>
          </a:p>
        </p:txBody>
      </p:sp>
    </p:spTree>
    <p:extLst>
      <p:ext uri="{BB962C8B-B14F-4D97-AF65-F5344CB8AC3E}">
        <p14:creationId xmlns:p14="http://schemas.microsoft.com/office/powerpoint/2010/main" val="4083985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sz="4400" dirty="0" smtClean="0">
                <a:solidFill>
                  <a:schemeClr val="bg2"/>
                </a:solidFill>
                <a:effectLst/>
                <a:latin typeface="Calibri" pitchFamily="34" charset="0"/>
                <a:cs typeface="Calibri" pitchFamily="34" charset="0"/>
              </a:rPr>
              <a:t>Objetos</a:t>
            </a:r>
            <a:endParaRPr lang="pt-BR" sz="4400" dirty="0">
              <a:solidFill>
                <a:schemeClr val="bg2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r>
              <a:rPr lang="pt-BR" sz="2800" b="0" dirty="0" smtClean="0">
                <a:effectLst/>
                <a:latin typeface="Calibri" pitchFamily="34" charset="0"/>
                <a:cs typeface="Calibri" pitchFamily="34" charset="0"/>
              </a:rPr>
              <a:t>Mas... Como criamos novos objetos?</a:t>
            </a:r>
          </a:p>
          <a:p>
            <a:r>
              <a:rPr lang="pt-BR" sz="2800" b="0" dirty="0" smtClean="0">
                <a:effectLst/>
                <a:latin typeface="Calibri" pitchFamily="34" charset="0"/>
                <a:cs typeface="Calibri" pitchFamily="34" charset="0"/>
              </a:rPr>
              <a:t>Depois de termos pensado tudo o que aquele objeto pode ter ou fazer, devemos criar uma classe, que vai guardar um modelo de como o objeto deve ser. Podemos também dizer que este modelo é o conceito do objeto.</a:t>
            </a:r>
          </a:p>
          <a:p>
            <a:pPr marL="0" indent="0">
              <a:buNone/>
            </a:pPr>
            <a:endParaRPr lang="pt-BR" sz="2800" b="0" dirty="0" smtClean="0">
              <a:effectLst/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7635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sz="4400" dirty="0" smtClean="0">
                <a:solidFill>
                  <a:schemeClr val="bg2"/>
                </a:solidFill>
                <a:effectLst/>
                <a:latin typeface="Calibri" pitchFamily="34" charset="0"/>
                <a:cs typeface="Calibri" pitchFamily="34" charset="0"/>
              </a:rPr>
              <a:t>A Classe</a:t>
            </a:r>
            <a:endParaRPr lang="pt-BR" sz="4400" dirty="0">
              <a:solidFill>
                <a:schemeClr val="bg2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5090338"/>
          </a:xfrm>
        </p:spPr>
        <p:txBody>
          <a:bodyPr>
            <a:normAutofit/>
          </a:bodyPr>
          <a:lstStyle/>
          <a:p>
            <a:r>
              <a:rPr lang="pt-BR" sz="2500" b="0" dirty="0" smtClean="0">
                <a:effectLst/>
                <a:latin typeface="Calibri" pitchFamily="34" charset="0"/>
                <a:cs typeface="Calibri" pitchFamily="34" charset="0"/>
              </a:rPr>
              <a:t>Então, criamos uma classe com o mesmo nome do objeto. E em seguida, listamos seus atributos, com seus tipos e modificadores (</a:t>
            </a:r>
            <a:r>
              <a:rPr lang="pt-BR" sz="2500" b="0" u="sng" dirty="0" smtClean="0">
                <a:effectLst/>
                <a:latin typeface="Calibri" pitchFamily="34" charset="0"/>
                <a:cs typeface="Calibri" pitchFamily="34" charset="0"/>
              </a:rPr>
              <a:t>serão explicados mais na frente</a:t>
            </a:r>
            <a:r>
              <a:rPr lang="pt-BR" sz="2500" b="0" dirty="0" smtClean="0">
                <a:effectLst/>
                <a:latin typeface="Calibri" pitchFamily="34" charset="0"/>
                <a:cs typeface="Calibri" pitchFamily="34" charset="0"/>
              </a:rPr>
              <a:t>).</a:t>
            </a:r>
            <a:endParaRPr lang="pt-BR" sz="2500" b="0" dirty="0">
              <a:effectLst/>
              <a:latin typeface="Calibri" pitchFamily="34" charset="0"/>
              <a:cs typeface="Calibri" pitchFamily="34" charset="0"/>
            </a:endParaRPr>
          </a:p>
          <a:p>
            <a:endParaRPr lang="pt-BR" sz="2500" b="0" dirty="0" smtClean="0">
              <a:effectLst/>
              <a:latin typeface="Calibri" pitchFamily="34" charset="0"/>
              <a:cs typeface="Calibri" pitchFamily="34" charset="0"/>
            </a:endParaRPr>
          </a:p>
          <a:p>
            <a:endParaRPr lang="pt-BR" sz="2500" b="0" dirty="0" smtClean="0">
              <a:effectLst/>
              <a:latin typeface="Calibri" pitchFamily="34" charset="0"/>
              <a:cs typeface="Calibri" pitchFamily="34" charset="0"/>
            </a:endParaRPr>
          </a:p>
          <a:p>
            <a:endParaRPr lang="pt-BR" sz="2500" b="0" dirty="0" smtClean="0">
              <a:effectLst/>
              <a:latin typeface="Calibri" pitchFamily="34" charset="0"/>
              <a:cs typeface="Calibri" pitchFamily="34" charset="0"/>
            </a:endParaRPr>
          </a:p>
          <a:p>
            <a:endParaRPr lang="pt-BR" sz="2500" b="0" dirty="0" smtClean="0">
              <a:effectLst/>
              <a:latin typeface="Calibri" pitchFamily="34" charset="0"/>
              <a:cs typeface="Calibri" pitchFamily="34" charset="0"/>
            </a:endParaRPr>
          </a:p>
          <a:p>
            <a:endParaRPr lang="pt-BR" sz="2500" b="0" dirty="0" smtClean="0">
              <a:effectLst/>
              <a:latin typeface="Calibri" pitchFamily="34" charset="0"/>
              <a:cs typeface="Calibri" pitchFamily="34" charset="0"/>
            </a:endParaRPr>
          </a:p>
          <a:p>
            <a:endParaRPr lang="pt-BR" sz="2500" b="0" dirty="0" smtClean="0">
              <a:effectLst/>
              <a:latin typeface="Calibri" pitchFamily="34" charset="0"/>
              <a:cs typeface="Calibri" pitchFamily="34" charset="0"/>
            </a:endParaRPr>
          </a:p>
          <a:p>
            <a:endParaRPr lang="pt-BR" sz="2500" b="0" dirty="0" smtClean="0">
              <a:effectLst/>
              <a:latin typeface="Calibri" pitchFamily="34" charset="0"/>
              <a:cs typeface="Calibri" pitchFamily="34" charset="0"/>
            </a:endParaRPr>
          </a:p>
          <a:p>
            <a:r>
              <a:rPr lang="pt-BR" sz="2500" b="0" dirty="0" smtClean="0">
                <a:effectLst/>
                <a:latin typeface="Calibri" pitchFamily="34" charset="0"/>
                <a:cs typeface="Calibri" pitchFamily="34" charset="0"/>
              </a:rPr>
              <a:t>Porque endereço também é um </a:t>
            </a:r>
            <a:r>
              <a:rPr lang="pt-BR" sz="2500" dirty="0" smtClean="0">
                <a:effectLst/>
                <a:latin typeface="Calibri" pitchFamily="34" charset="0"/>
                <a:cs typeface="Calibri" pitchFamily="34" charset="0"/>
              </a:rPr>
              <a:t>objeto</a:t>
            </a:r>
            <a:r>
              <a:rPr lang="pt-BR" sz="2500" b="0" dirty="0" smtClean="0">
                <a:effectLst/>
                <a:latin typeface="Calibri" pitchFamily="34" charset="0"/>
                <a:cs typeface="Calibri" pitchFamily="34" charset="0"/>
              </a:rPr>
              <a:t> e não uma String?</a:t>
            </a:r>
          </a:p>
        </p:txBody>
      </p:sp>
      <p:sp>
        <p:nvSpPr>
          <p:cNvPr id="4" name="Espaço Reservado para Conteúdo 2"/>
          <p:cNvSpPr txBox="1">
            <a:spLocks/>
          </p:cNvSpPr>
          <p:nvPr/>
        </p:nvSpPr>
        <p:spPr>
          <a:xfrm>
            <a:off x="714348" y="2571744"/>
            <a:ext cx="8001056" cy="2571768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lnSpcReduction="10000"/>
          </a:bodyPr>
          <a:lstStyle/>
          <a:p>
            <a:r>
              <a:rPr lang="pt-BR" sz="2800" dirty="0" err="1" smtClean="0">
                <a:latin typeface="Calibri" pitchFamily="34" charset="0"/>
                <a:cs typeface="Calibri" pitchFamily="34" charset="0"/>
              </a:rPr>
              <a:t>public</a:t>
            </a:r>
            <a:r>
              <a:rPr lang="pt-BR" sz="28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pt-BR" sz="2800" dirty="0" err="1" smtClean="0">
                <a:latin typeface="Calibri" pitchFamily="34" charset="0"/>
                <a:cs typeface="Calibri" pitchFamily="34" charset="0"/>
              </a:rPr>
              <a:t>class</a:t>
            </a:r>
            <a:r>
              <a:rPr lang="pt-BR" sz="2800" dirty="0" smtClean="0">
                <a:latin typeface="Calibri" pitchFamily="34" charset="0"/>
                <a:cs typeface="Calibri" pitchFamily="34" charset="0"/>
              </a:rPr>
              <a:t> Pessoa {</a:t>
            </a:r>
          </a:p>
          <a:p>
            <a:pPr>
              <a:buNone/>
            </a:pPr>
            <a:r>
              <a:rPr lang="pt-BR" sz="2800" dirty="0" smtClean="0">
                <a:latin typeface="Calibri" pitchFamily="34" charset="0"/>
                <a:cs typeface="Calibri" pitchFamily="34" charset="0"/>
              </a:rPr>
              <a:t>	</a:t>
            </a:r>
            <a:r>
              <a:rPr lang="pt-BR" sz="2800" dirty="0" err="1" smtClean="0">
                <a:latin typeface="Calibri" pitchFamily="34" charset="0"/>
                <a:cs typeface="Calibri" pitchFamily="34" charset="0"/>
              </a:rPr>
              <a:t>private</a:t>
            </a:r>
            <a:r>
              <a:rPr lang="pt-BR" sz="2800" dirty="0" smtClean="0">
                <a:latin typeface="Calibri" pitchFamily="34" charset="0"/>
                <a:cs typeface="Calibri" pitchFamily="34" charset="0"/>
              </a:rPr>
              <a:t> String </a:t>
            </a:r>
            <a:r>
              <a:rPr lang="pt-BR" sz="2800" b="1" dirty="0" smtClean="0">
                <a:latin typeface="Calibri" pitchFamily="34" charset="0"/>
                <a:cs typeface="Calibri" pitchFamily="34" charset="0"/>
              </a:rPr>
              <a:t>nome</a:t>
            </a:r>
            <a:r>
              <a:rPr lang="pt-BR" sz="2800" dirty="0" smtClean="0">
                <a:latin typeface="Calibri" pitchFamily="34" charset="0"/>
                <a:cs typeface="Calibri" pitchFamily="34" charset="0"/>
              </a:rPr>
              <a:t>;</a:t>
            </a:r>
          </a:p>
          <a:p>
            <a:pPr>
              <a:buNone/>
            </a:pPr>
            <a:r>
              <a:rPr lang="pt-BR" sz="2800" dirty="0" smtClean="0">
                <a:latin typeface="Calibri" pitchFamily="34" charset="0"/>
                <a:cs typeface="Calibri" pitchFamily="34" charset="0"/>
              </a:rPr>
              <a:t>	</a:t>
            </a:r>
            <a:r>
              <a:rPr lang="pt-BR" sz="2800" dirty="0" err="1" smtClean="0">
                <a:latin typeface="Calibri" pitchFamily="34" charset="0"/>
                <a:cs typeface="Calibri" pitchFamily="34" charset="0"/>
              </a:rPr>
              <a:t>private</a:t>
            </a:r>
            <a:r>
              <a:rPr lang="pt-BR" sz="2800" dirty="0" smtClean="0">
                <a:latin typeface="Calibri" pitchFamily="34" charset="0"/>
                <a:cs typeface="Calibri" pitchFamily="34" charset="0"/>
              </a:rPr>
              <a:t> String </a:t>
            </a:r>
            <a:r>
              <a:rPr lang="pt-BR" sz="2800" b="1" dirty="0" err="1" smtClean="0">
                <a:latin typeface="Calibri" pitchFamily="34" charset="0"/>
                <a:cs typeface="Calibri" pitchFamily="34" charset="0"/>
              </a:rPr>
              <a:t>cpf</a:t>
            </a:r>
            <a:r>
              <a:rPr lang="pt-BR" sz="2800" dirty="0" smtClean="0">
                <a:latin typeface="Calibri" pitchFamily="34" charset="0"/>
                <a:cs typeface="Calibri" pitchFamily="34" charset="0"/>
              </a:rPr>
              <a:t>;</a:t>
            </a:r>
          </a:p>
          <a:p>
            <a:pPr>
              <a:buNone/>
            </a:pPr>
            <a:r>
              <a:rPr lang="pt-BR" sz="2800" dirty="0" smtClean="0">
                <a:latin typeface="Calibri" pitchFamily="34" charset="0"/>
                <a:cs typeface="Calibri" pitchFamily="34" charset="0"/>
              </a:rPr>
              <a:t>	</a:t>
            </a:r>
            <a:r>
              <a:rPr lang="pt-BR" sz="2800" dirty="0" err="1" smtClean="0">
                <a:latin typeface="Calibri" pitchFamily="34" charset="0"/>
                <a:cs typeface="Calibri" pitchFamily="34" charset="0"/>
              </a:rPr>
              <a:t>private</a:t>
            </a:r>
            <a:r>
              <a:rPr lang="pt-BR" sz="2800" dirty="0" smtClean="0">
                <a:latin typeface="Calibri" pitchFamily="34" charset="0"/>
                <a:cs typeface="Calibri" pitchFamily="34" charset="0"/>
              </a:rPr>
              <a:t> String </a:t>
            </a:r>
            <a:r>
              <a:rPr lang="pt-BR" sz="2800" b="1" dirty="0" smtClean="0">
                <a:latin typeface="Calibri" pitchFamily="34" charset="0"/>
                <a:cs typeface="Calibri" pitchFamily="34" charset="0"/>
              </a:rPr>
              <a:t>identidade</a:t>
            </a:r>
            <a:r>
              <a:rPr lang="pt-BR" sz="2800" dirty="0" smtClean="0">
                <a:latin typeface="Calibri" pitchFamily="34" charset="0"/>
                <a:cs typeface="Calibri" pitchFamily="34" charset="0"/>
              </a:rPr>
              <a:t>;</a:t>
            </a:r>
          </a:p>
          <a:p>
            <a:pPr>
              <a:buNone/>
            </a:pPr>
            <a:r>
              <a:rPr lang="pt-BR" sz="2800" dirty="0" smtClean="0">
                <a:latin typeface="Calibri" pitchFamily="34" charset="0"/>
                <a:cs typeface="Calibri" pitchFamily="34" charset="0"/>
              </a:rPr>
              <a:t>	</a:t>
            </a:r>
            <a:r>
              <a:rPr lang="pt-BR" sz="2800" dirty="0" err="1" smtClean="0">
                <a:latin typeface="Calibri" pitchFamily="34" charset="0"/>
                <a:cs typeface="Calibri" pitchFamily="34" charset="0"/>
              </a:rPr>
              <a:t>private</a:t>
            </a:r>
            <a:r>
              <a:rPr lang="pt-BR" sz="28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pt-BR" sz="2800" dirty="0" err="1" smtClean="0">
                <a:latin typeface="Calibri" pitchFamily="34" charset="0"/>
                <a:cs typeface="Calibri" pitchFamily="34" charset="0"/>
              </a:rPr>
              <a:t>Endereco</a:t>
            </a:r>
            <a:r>
              <a:rPr lang="pt-BR" sz="28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pt-BR" sz="2800" b="1" dirty="0" err="1" smtClean="0">
                <a:latin typeface="Calibri" pitchFamily="34" charset="0"/>
                <a:cs typeface="Calibri" pitchFamily="34" charset="0"/>
              </a:rPr>
              <a:t>endereco</a:t>
            </a:r>
            <a:r>
              <a:rPr lang="pt-BR" sz="2800" dirty="0" smtClean="0">
                <a:latin typeface="Calibri" pitchFamily="34" charset="0"/>
                <a:cs typeface="Calibri" pitchFamily="34" charset="0"/>
              </a:rPr>
              <a:t>;</a:t>
            </a:r>
          </a:p>
          <a:p>
            <a:r>
              <a:rPr lang="pt-BR" sz="2800" dirty="0" smtClean="0">
                <a:latin typeface="Calibri" pitchFamily="34" charset="0"/>
                <a:cs typeface="Calibri" pitchFamily="34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263995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sz="4400" dirty="0" smtClean="0">
                <a:solidFill>
                  <a:schemeClr val="bg2"/>
                </a:solidFill>
                <a:effectLst/>
                <a:latin typeface="Calibri" pitchFamily="34" charset="0"/>
                <a:cs typeface="Calibri" pitchFamily="34" charset="0"/>
              </a:rPr>
              <a:t>Modificadores</a:t>
            </a:r>
            <a:endParaRPr lang="pt-BR" sz="4400" dirty="0">
              <a:solidFill>
                <a:schemeClr val="bg2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4968552"/>
          </a:xfrm>
        </p:spPr>
        <p:txBody>
          <a:bodyPr>
            <a:normAutofit/>
          </a:bodyPr>
          <a:lstStyle/>
          <a:p>
            <a:r>
              <a:rPr lang="pt-BR" b="0" dirty="0" smtClean="0">
                <a:effectLst/>
                <a:latin typeface="Calibri" pitchFamily="34" charset="0"/>
                <a:cs typeface="Calibri" pitchFamily="34" charset="0"/>
              </a:rPr>
              <a:t>Como vimos anteriormente, há modificadores nos atributos. Estes são:</a:t>
            </a:r>
          </a:p>
          <a:p>
            <a:r>
              <a:rPr lang="pt-BR" dirty="0" smtClean="0">
                <a:effectLst/>
                <a:latin typeface="Calibri" pitchFamily="34" charset="0"/>
                <a:cs typeface="Calibri" pitchFamily="34" charset="0"/>
              </a:rPr>
              <a:t>Private:</a:t>
            </a:r>
            <a:r>
              <a:rPr lang="pt-BR" b="0" dirty="0" smtClean="0">
                <a:effectLst/>
                <a:latin typeface="Calibri" pitchFamily="34" charset="0"/>
                <a:cs typeface="Calibri" pitchFamily="34" charset="0"/>
              </a:rPr>
              <a:t> Os atributos só podem ser acessados </a:t>
            </a:r>
            <a:r>
              <a:rPr lang="pt-BR" dirty="0" smtClean="0">
                <a:solidFill>
                  <a:schemeClr val="bg2"/>
                </a:solidFill>
                <a:effectLst/>
                <a:latin typeface="Calibri" pitchFamily="34" charset="0"/>
                <a:cs typeface="Calibri" pitchFamily="34" charset="0"/>
              </a:rPr>
              <a:t>dentro da própria classe.</a:t>
            </a:r>
          </a:p>
          <a:p>
            <a:r>
              <a:rPr lang="pt-BR" dirty="0" smtClean="0">
                <a:effectLst/>
                <a:latin typeface="Calibri" pitchFamily="34" charset="0"/>
                <a:cs typeface="Calibri" pitchFamily="34" charset="0"/>
              </a:rPr>
              <a:t>Protected:</a:t>
            </a:r>
            <a:r>
              <a:rPr lang="pt-BR" b="0" dirty="0" smtClean="0">
                <a:effectLst/>
                <a:latin typeface="Calibri" pitchFamily="34" charset="0"/>
                <a:cs typeface="Calibri" pitchFamily="34" charset="0"/>
              </a:rPr>
              <a:t> Os atributos só podem ser acessados </a:t>
            </a:r>
            <a:r>
              <a:rPr lang="pt-BR" dirty="0" smtClean="0">
                <a:solidFill>
                  <a:schemeClr val="bg2"/>
                </a:solidFill>
                <a:effectLst/>
                <a:latin typeface="Calibri" pitchFamily="34" charset="0"/>
                <a:cs typeface="Calibri" pitchFamily="34" charset="0"/>
              </a:rPr>
              <a:t>dentro do mesmo pacote ou de subclasses</a:t>
            </a:r>
            <a:r>
              <a:rPr lang="pt-BR" b="0" dirty="0" smtClean="0">
                <a:solidFill>
                  <a:schemeClr val="bg2"/>
                </a:solidFill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pt-BR" b="0" dirty="0" smtClean="0">
                <a:effectLst/>
                <a:latin typeface="Calibri" pitchFamily="34" charset="0"/>
                <a:cs typeface="Calibri" pitchFamily="34" charset="0"/>
              </a:rPr>
              <a:t>(</a:t>
            </a:r>
            <a:r>
              <a:rPr lang="pt-BR" b="0" u="sng" dirty="0" smtClean="0">
                <a:effectLst/>
                <a:latin typeface="Calibri" pitchFamily="34" charset="0"/>
                <a:cs typeface="Calibri" pitchFamily="34" charset="0"/>
              </a:rPr>
              <a:t>serão vistas mais adiante)</a:t>
            </a:r>
            <a:r>
              <a:rPr lang="pt-BR" b="0" dirty="0" smtClean="0">
                <a:effectLst/>
                <a:latin typeface="Calibri" pitchFamily="34" charset="0"/>
                <a:cs typeface="Calibri" pitchFamily="34" charset="0"/>
              </a:rPr>
              <a:t>.</a:t>
            </a:r>
          </a:p>
          <a:p>
            <a:r>
              <a:rPr lang="pt-BR" dirty="0" smtClean="0">
                <a:effectLst/>
                <a:latin typeface="Calibri" pitchFamily="34" charset="0"/>
                <a:cs typeface="Calibri" pitchFamily="34" charset="0"/>
              </a:rPr>
              <a:t>Public: </a:t>
            </a:r>
            <a:r>
              <a:rPr lang="pt-BR" b="0" dirty="0" smtClean="0">
                <a:effectLst/>
                <a:latin typeface="Calibri" pitchFamily="34" charset="0"/>
                <a:cs typeface="Calibri" pitchFamily="34" charset="0"/>
              </a:rPr>
              <a:t>Os atributos podem ser acessados de </a:t>
            </a:r>
            <a:r>
              <a:rPr lang="pt-BR" dirty="0" smtClean="0">
                <a:solidFill>
                  <a:schemeClr val="bg2"/>
                </a:solidFill>
                <a:effectLst/>
                <a:latin typeface="Calibri" pitchFamily="34" charset="0"/>
                <a:cs typeface="Calibri" pitchFamily="34" charset="0"/>
              </a:rPr>
              <a:t>qualquer lugar</a:t>
            </a:r>
            <a:r>
              <a:rPr lang="pt-BR" b="0" dirty="0" smtClean="0">
                <a:effectLst/>
                <a:latin typeface="Calibri" pitchFamily="34" charset="0"/>
                <a:cs typeface="Calibri" pitchFamily="34" charset="0"/>
              </a:rPr>
              <a:t>.</a:t>
            </a:r>
          </a:p>
          <a:p>
            <a:r>
              <a:rPr lang="pt-BR" dirty="0" smtClean="0">
                <a:effectLst/>
                <a:latin typeface="Calibri" pitchFamily="34" charset="0"/>
                <a:cs typeface="Calibri" pitchFamily="34" charset="0"/>
              </a:rPr>
              <a:t>Default:</a:t>
            </a:r>
            <a:r>
              <a:rPr lang="pt-BR" b="0" dirty="0" smtClean="0">
                <a:effectLst/>
                <a:latin typeface="Calibri" pitchFamily="34" charset="0"/>
                <a:cs typeface="Calibri" pitchFamily="34" charset="0"/>
              </a:rPr>
              <a:t> Quando não se coloca modificadores, os atributos são acessíveis só </a:t>
            </a:r>
            <a:r>
              <a:rPr lang="pt-BR" dirty="0" smtClean="0">
                <a:solidFill>
                  <a:schemeClr val="bg2"/>
                </a:solidFill>
                <a:effectLst/>
                <a:latin typeface="Calibri" pitchFamily="34" charset="0"/>
                <a:cs typeface="Calibri" pitchFamily="34" charset="0"/>
              </a:rPr>
              <a:t>dentro do mesmo pacote</a:t>
            </a:r>
            <a:r>
              <a:rPr lang="pt-BR" b="0" dirty="0" smtClean="0">
                <a:effectLst/>
                <a:latin typeface="Calibri" pitchFamily="34" charset="0"/>
                <a:cs typeface="Calibri" pitchFamily="34" charset="0"/>
              </a:rPr>
              <a:t>.</a:t>
            </a:r>
          </a:p>
          <a:p>
            <a:r>
              <a:rPr lang="pt-BR" b="0" dirty="0" smtClean="0">
                <a:effectLst/>
                <a:latin typeface="Calibri" pitchFamily="34" charset="0"/>
                <a:cs typeface="Calibri" pitchFamily="34" charset="0"/>
              </a:rPr>
              <a:t>Haveria problema se todos os atributos de uma classe tivessem como modificador o “</a:t>
            </a:r>
            <a:r>
              <a:rPr lang="pt-BR" dirty="0" err="1" smtClean="0">
                <a:solidFill>
                  <a:schemeClr val="bg2"/>
                </a:solidFill>
                <a:effectLst/>
                <a:latin typeface="Calibri" pitchFamily="34" charset="0"/>
                <a:cs typeface="Calibri" pitchFamily="34" charset="0"/>
              </a:rPr>
              <a:t>public</a:t>
            </a:r>
            <a:r>
              <a:rPr lang="pt-BR" b="0" dirty="0" smtClean="0">
                <a:effectLst/>
                <a:latin typeface="Calibri" pitchFamily="34" charset="0"/>
                <a:cs typeface="Calibri" pitchFamily="34" charset="0"/>
              </a:rPr>
              <a:t>”?</a:t>
            </a:r>
          </a:p>
        </p:txBody>
      </p:sp>
    </p:spTree>
    <p:extLst>
      <p:ext uri="{BB962C8B-B14F-4D97-AF65-F5344CB8AC3E}">
        <p14:creationId xmlns:p14="http://schemas.microsoft.com/office/powerpoint/2010/main" val="1344812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sz="4400" dirty="0" smtClean="0">
                <a:solidFill>
                  <a:schemeClr val="bg2"/>
                </a:solidFill>
                <a:effectLst/>
                <a:latin typeface="Calibri" pitchFamily="34" charset="0"/>
                <a:cs typeface="Calibri" pitchFamily="34" charset="0"/>
              </a:rPr>
              <a:t>Construtor</a:t>
            </a:r>
            <a:endParaRPr lang="pt-BR" sz="4400" dirty="0">
              <a:solidFill>
                <a:schemeClr val="bg2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5376090"/>
          </a:xfrm>
        </p:spPr>
        <p:txBody>
          <a:bodyPr>
            <a:normAutofit/>
          </a:bodyPr>
          <a:lstStyle/>
          <a:p>
            <a:r>
              <a:rPr lang="pt-BR" b="0" dirty="0" smtClean="0">
                <a:effectLst/>
                <a:latin typeface="Calibri" pitchFamily="34" charset="0"/>
                <a:cs typeface="Calibri" pitchFamily="34" charset="0"/>
              </a:rPr>
              <a:t>Em código, já temos uma classe, mas como saber como deve ser </a:t>
            </a:r>
            <a:r>
              <a:rPr lang="pt-BR" dirty="0" smtClean="0">
                <a:effectLst/>
                <a:latin typeface="Calibri" pitchFamily="34" charset="0"/>
                <a:cs typeface="Calibri" pitchFamily="34" charset="0"/>
              </a:rPr>
              <a:t>criado o objeto</a:t>
            </a:r>
            <a:r>
              <a:rPr lang="pt-BR" b="0" dirty="0" smtClean="0">
                <a:effectLst/>
                <a:latin typeface="Calibri" pitchFamily="34" charset="0"/>
                <a:cs typeface="Calibri" pitchFamily="34" charset="0"/>
              </a:rPr>
              <a:t>?</a:t>
            </a:r>
          </a:p>
          <a:p>
            <a:r>
              <a:rPr lang="pt-BR" b="0" dirty="0" smtClean="0">
                <a:effectLst/>
                <a:latin typeface="Calibri" pitchFamily="34" charset="0"/>
                <a:cs typeface="Calibri" pitchFamily="34" charset="0"/>
              </a:rPr>
              <a:t>A resposta é: </a:t>
            </a:r>
            <a:r>
              <a:rPr lang="pt-BR" dirty="0" smtClean="0">
                <a:effectLst/>
                <a:latin typeface="Calibri" pitchFamily="34" charset="0"/>
                <a:cs typeface="Calibri" pitchFamily="34" charset="0"/>
              </a:rPr>
              <a:t>criando um construtor</a:t>
            </a:r>
            <a:r>
              <a:rPr lang="pt-BR" b="0" dirty="0" smtClean="0">
                <a:effectLst/>
                <a:latin typeface="Calibri" pitchFamily="34" charset="0"/>
                <a:cs typeface="Calibri" pitchFamily="34" charset="0"/>
              </a:rPr>
              <a:t>, que também é parte do código.</a:t>
            </a:r>
          </a:p>
          <a:p>
            <a:endParaRPr lang="pt-BR" b="0" dirty="0" smtClean="0">
              <a:effectLst/>
              <a:latin typeface="Calibri" pitchFamily="34" charset="0"/>
              <a:cs typeface="Calibri" pitchFamily="34" charset="0"/>
            </a:endParaRPr>
          </a:p>
          <a:p>
            <a:endParaRPr lang="pt-BR" b="0" dirty="0" smtClean="0">
              <a:effectLst/>
              <a:latin typeface="Calibri" pitchFamily="34" charset="0"/>
              <a:cs typeface="Calibri" pitchFamily="34" charset="0"/>
            </a:endParaRPr>
          </a:p>
          <a:p>
            <a:endParaRPr lang="pt-BR" b="0" dirty="0" smtClean="0">
              <a:effectLst/>
              <a:latin typeface="Calibri" pitchFamily="34" charset="0"/>
              <a:cs typeface="Calibri" pitchFamily="34" charset="0"/>
            </a:endParaRPr>
          </a:p>
          <a:p>
            <a:endParaRPr lang="pt-BR" b="0" dirty="0" smtClean="0">
              <a:effectLst/>
              <a:latin typeface="Calibri" pitchFamily="34" charset="0"/>
              <a:cs typeface="Calibri" pitchFamily="34" charset="0"/>
            </a:endParaRPr>
          </a:p>
          <a:p>
            <a:endParaRPr lang="pt-BR" b="0" dirty="0" smtClean="0">
              <a:effectLst/>
              <a:latin typeface="Calibri" pitchFamily="34" charset="0"/>
              <a:cs typeface="Calibri" pitchFamily="34" charset="0"/>
            </a:endParaRPr>
          </a:p>
          <a:p>
            <a:endParaRPr lang="pt-BR" b="0" dirty="0" smtClean="0">
              <a:effectLst/>
              <a:latin typeface="Calibri" pitchFamily="34" charset="0"/>
              <a:cs typeface="Calibri" pitchFamily="34" charset="0"/>
            </a:endParaRPr>
          </a:p>
          <a:p>
            <a:r>
              <a:rPr lang="pt-BR" b="0" dirty="0" smtClean="0">
                <a:effectLst/>
                <a:latin typeface="Calibri" pitchFamily="34" charset="0"/>
                <a:cs typeface="Calibri" pitchFamily="34" charset="0"/>
              </a:rPr>
              <a:t>O construtor deve ter o mesmo nome da classe, e </a:t>
            </a:r>
            <a:r>
              <a:rPr lang="pt-BR" dirty="0" smtClean="0">
                <a:effectLst/>
                <a:latin typeface="Calibri" pitchFamily="34" charset="0"/>
                <a:cs typeface="Calibri" pitchFamily="34" charset="0"/>
              </a:rPr>
              <a:t>pode inicializar</a:t>
            </a:r>
            <a:r>
              <a:rPr lang="pt-BR" b="0" dirty="0" smtClean="0">
                <a:effectLst/>
                <a:latin typeface="Calibri" pitchFamily="34" charset="0"/>
                <a:cs typeface="Calibri" pitchFamily="34" charset="0"/>
              </a:rPr>
              <a:t> os atributos do objeto.</a:t>
            </a:r>
          </a:p>
        </p:txBody>
      </p:sp>
      <p:sp>
        <p:nvSpPr>
          <p:cNvPr id="4" name="Espaço Reservado para Conteúdo 2"/>
          <p:cNvSpPr txBox="1">
            <a:spLocks/>
          </p:cNvSpPr>
          <p:nvPr/>
        </p:nvSpPr>
        <p:spPr>
          <a:xfrm>
            <a:off x="785786" y="2786058"/>
            <a:ext cx="8001056" cy="2571768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85000" lnSpcReduction="20000"/>
          </a:bodyPr>
          <a:lstStyle/>
          <a:p>
            <a:r>
              <a:rPr lang="pt-BR" sz="2800" dirty="0" err="1" smtClean="0">
                <a:latin typeface="Calibri" pitchFamily="34" charset="0"/>
                <a:cs typeface="Calibri" pitchFamily="34" charset="0"/>
              </a:rPr>
              <a:t>public</a:t>
            </a:r>
            <a:r>
              <a:rPr lang="pt-BR" sz="2800" dirty="0" smtClean="0">
                <a:latin typeface="Calibri" pitchFamily="34" charset="0"/>
                <a:cs typeface="Calibri" pitchFamily="34" charset="0"/>
              </a:rPr>
              <a:t> Pessoa(String nome, String </a:t>
            </a:r>
            <a:r>
              <a:rPr lang="pt-BR" sz="2800" dirty="0" err="1" smtClean="0">
                <a:latin typeface="Calibri" pitchFamily="34" charset="0"/>
                <a:cs typeface="Calibri" pitchFamily="34" charset="0"/>
              </a:rPr>
              <a:t>cpf</a:t>
            </a:r>
            <a:r>
              <a:rPr lang="pt-BR" sz="2800" dirty="0" smtClean="0">
                <a:latin typeface="Calibri" pitchFamily="34" charset="0"/>
                <a:cs typeface="Calibri" pitchFamily="34" charset="0"/>
              </a:rPr>
              <a:t>, String identidade, 	</a:t>
            </a:r>
            <a:r>
              <a:rPr lang="pt-BR" sz="2800" dirty="0" err="1" smtClean="0">
                <a:latin typeface="Calibri" pitchFamily="34" charset="0"/>
                <a:cs typeface="Calibri" pitchFamily="34" charset="0"/>
              </a:rPr>
              <a:t>Endereco</a:t>
            </a:r>
            <a:r>
              <a:rPr lang="pt-BR" sz="28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pt-BR" sz="2800" dirty="0" err="1" smtClean="0">
                <a:latin typeface="Calibri" pitchFamily="34" charset="0"/>
                <a:cs typeface="Calibri" pitchFamily="34" charset="0"/>
              </a:rPr>
              <a:t>endereco</a:t>
            </a:r>
            <a:r>
              <a:rPr lang="pt-BR" sz="2800" dirty="0" smtClean="0">
                <a:latin typeface="Calibri" pitchFamily="34" charset="0"/>
                <a:cs typeface="Calibri" pitchFamily="34" charset="0"/>
              </a:rPr>
              <a:t>){</a:t>
            </a:r>
          </a:p>
          <a:p>
            <a:endParaRPr lang="pt-BR" sz="2800" dirty="0" smtClean="0">
              <a:latin typeface="Calibri" pitchFamily="34" charset="0"/>
              <a:cs typeface="Calibri" pitchFamily="34" charset="0"/>
            </a:endParaRPr>
          </a:p>
          <a:p>
            <a:r>
              <a:rPr lang="pt-BR" sz="2800" dirty="0" smtClean="0">
                <a:latin typeface="Calibri" pitchFamily="34" charset="0"/>
                <a:cs typeface="Calibri" pitchFamily="34" charset="0"/>
              </a:rPr>
              <a:t>	</a:t>
            </a:r>
            <a:r>
              <a:rPr lang="pt-BR" sz="2800" dirty="0" err="1" smtClean="0">
                <a:latin typeface="Calibri" pitchFamily="34" charset="0"/>
                <a:cs typeface="Calibri" pitchFamily="34" charset="0"/>
              </a:rPr>
              <a:t>this</a:t>
            </a:r>
            <a:r>
              <a:rPr lang="pt-BR" sz="2800" dirty="0" smtClean="0">
                <a:latin typeface="Calibri" pitchFamily="34" charset="0"/>
                <a:cs typeface="Calibri" pitchFamily="34" charset="0"/>
              </a:rPr>
              <a:t>.nome = nome;</a:t>
            </a:r>
          </a:p>
          <a:p>
            <a:r>
              <a:rPr lang="pt-BR" sz="2800" dirty="0" smtClean="0">
                <a:latin typeface="Calibri" pitchFamily="34" charset="0"/>
                <a:cs typeface="Calibri" pitchFamily="34" charset="0"/>
              </a:rPr>
              <a:t>	</a:t>
            </a:r>
            <a:r>
              <a:rPr lang="pt-BR" sz="2800" dirty="0" err="1" smtClean="0">
                <a:latin typeface="Calibri" pitchFamily="34" charset="0"/>
                <a:cs typeface="Calibri" pitchFamily="34" charset="0"/>
              </a:rPr>
              <a:t>this</a:t>
            </a:r>
            <a:r>
              <a:rPr lang="pt-BR" sz="2800" dirty="0" smtClean="0">
                <a:latin typeface="Calibri" pitchFamily="34" charset="0"/>
                <a:cs typeface="Calibri" pitchFamily="34" charset="0"/>
              </a:rPr>
              <a:t>.</a:t>
            </a:r>
            <a:r>
              <a:rPr lang="pt-BR" sz="2800" dirty="0" err="1" smtClean="0">
                <a:latin typeface="Calibri" pitchFamily="34" charset="0"/>
                <a:cs typeface="Calibri" pitchFamily="34" charset="0"/>
              </a:rPr>
              <a:t>cpf</a:t>
            </a:r>
            <a:r>
              <a:rPr lang="pt-BR" sz="2800" dirty="0" smtClean="0">
                <a:latin typeface="Calibri" pitchFamily="34" charset="0"/>
                <a:cs typeface="Calibri" pitchFamily="34" charset="0"/>
              </a:rPr>
              <a:t> = </a:t>
            </a:r>
            <a:r>
              <a:rPr lang="pt-BR" sz="2800" dirty="0" err="1" smtClean="0">
                <a:latin typeface="Calibri" pitchFamily="34" charset="0"/>
                <a:cs typeface="Calibri" pitchFamily="34" charset="0"/>
              </a:rPr>
              <a:t>cpf</a:t>
            </a:r>
            <a:r>
              <a:rPr lang="pt-BR" sz="2800" dirty="0" smtClean="0">
                <a:latin typeface="Calibri" pitchFamily="34" charset="0"/>
                <a:cs typeface="Calibri" pitchFamily="34" charset="0"/>
              </a:rPr>
              <a:t>;</a:t>
            </a:r>
          </a:p>
          <a:p>
            <a:r>
              <a:rPr lang="pt-BR" sz="2800" dirty="0" smtClean="0">
                <a:latin typeface="Calibri" pitchFamily="34" charset="0"/>
                <a:cs typeface="Calibri" pitchFamily="34" charset="0"/>
              </a:rPr>
              <a:t>	</a:t>
            </a:r>
            <a:r>
              <a:rPr lang="pt-BR" sz="2800" dirty="0" err="1" smtClean="0">
                <a:latin typeface="Calibri" pitchFamily="34" charset="0"/>
                <a:cs typeface="Calibri" pitchFamily="34" charset="0"/>
              </a:rPr>
              <a:t>this</a:t>
            </a:r>
            <a:r>
              <a:rPr lang="pt-BR" sz="2800" dirty="0" smtClean="0">
                <a:latin typeface="Calibri" pitchFamily="34" charset="0"/>
                <a:cs typeface="Calibri" pitchFamily="34" charset="0"/>
              </a:rPr>
              <a:t>.identidade = identidade;</a:t>
            </a:r>
          </a:p>
          <a:p>
            <a:r>
              <a:rPr lang="pt-BR" sz="2800" dirty="0" smtClean="0">
                <a:latin typeface="Calibri" pitchFamily="34" charset="0"/>
                <a:cs typeface="Calibri" pitchFamily="34" charset="0"/>
              </a:rPr>
              <a:t>	</a:t>
            </a:r>
            <a:r>
              <a:rPr lang="pt-BR" sz="2800" dirty="0" err="1" smtClean="0">
                <a:latin typeface="Calibri" pitchFamily="34" charset="0"/>
                <a:cs typeface="Calibri" pitchFamily="34" charset="0"/>
              </a:rPr>
              <a:t>this</a:t>
            </a:r>
            <a:r>
              <a:rPr lang="pt-BR" sz="2800" dirty="0" smtClean="0">
                <a:latin typeface="Calibri" pitchFamily="34" charset="0"/>
                <a:cs typeface="Calibri" pitchFamily="34" charset="0"/>
              </a:rPr>
              <a:t>.</a:t>
            </a:r>
            <a:r>
              <a:rPr lang="pt-BR" sz="2800" dirty="0" err="1" smtClean="0">
                <a:latin typeface="Calibri" pitchFamily="34" charset="0"/>
                <a:cs typeface="Calibri" pitchFamily="34" charset="0"/>
              </a:rPr>
              <a:t>endereco</a:t>
            </a:r>
            <a:r>
              <a:rPr lang="pt-BR" sz="2800" dirty="0" smtClean="0">
                <a:latin typeface="Calibri" pitchFamily="34" charset="0"/>
                <a:cs typeface="Calibri" pitchFamily="34" charset="0"/>
              </a:rPr>
              <a:t> = </a:t>
            </a:r>
            <a:r>
              <a:rPr lang="pt-BR" sz="2800" dirty="0" err="1" smtClean="0">
                <a:latin typeface="Calibri" pitchFamily="34" charset="0"/>
                <a:cs typeface="Calibri" pitchFamily="34" charset="0"/>
              </a:rPr>
              <a:t>endereco</a:t>
            </a:r>
            <a:r>
              <a:rPr lang="pt-BR" sz="2800" dirty="0" smtClean="0">
                <a:latin typeface="Calibri" pitchFamily="34" charset="0"/>
                <a:cs typeface="Calibri" pitchFamily="34" charset="0"/>
              </a:rPr>
              <a:t>;</a:t>
            </a:r>
          </a:p>
          <a:p>
            <a:r>
              <a:rPr lang="pt-BR" sz="2800" dirty="0" smtClean="0">
                <a:latin typeface="Calibri" pitchFamily="34" charset="0"/>
                <a:cs typeface="Calibri" pitchFamily="34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509739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sz="4400" dirty="0" smtClean="0">
                <a:solidFill>
                  <a:schemeClr val="bg2"/>
                </a:solidFill>
                <a:effectLst/>
                <a:latin typeface="Calibri" pitchFamily="34" charset="0"/>
                <a:cs typeface="Calibri" pitchFamily="34" charset="0"/>
              </a:rPr>
              <a:t>Construtor</a:t>
            </a:r>
            <a:endParaRPr lang="pt-BR" sz="4400" dirty="0">
              <a:solidFill>
                <a:schemeClr val="bg2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5590404"/>
          </a:xfrm>
        </p:spPr>
        <p:txBody>
          <a:bodyPr>
            <a:normAutofit lnSpcReduction="10000"/>
          </a:bodyPr>
          <a:lstStyle/>
          <a:p>
            <a:endParaRPr lang="pt-BR" b="0" dirty="0" smtClean="0">
              <a:effectLst/>
              <a:latin typeface="Calibri" pitchFamily="34" charset="0"/>
              <a:cs typeface="Calibri" pitchFamily="34" charset="0"/>
            </a:endParaRPr>
          </a:p>
          <a:p>
            <a:endParaRPr lang="pt-BR" b="0" dirty="0" smtClean="0">
              <a:effectLst/>
              <a:latin typeface="Calibri" pitchFamily="34" charset="0"/>
              <a:cs typeface="Calibri" pitchFamily="34" charset="0"/>
            </a:endParaRPr>
          </a:p>
          <a:p>
            <a:endParaRPr lang="pt-BR" b="0" dirty="0" smtClean="0">
              <a:effectLst/>
              <a:latin typeface="Calibri" pitchFamily="34" charset="0"/>
              <a:cs typeface="Calibri" pitchFamily="34" charset="0"/>
            </a:endParaRPr>
          </a:p>
          <a:p>
            <a:endParaRPr lang="pt-BR" b="0" dirty="0" smtClean="0">
              <a:effectLst/>
              <a:latin typeface="Calibri" pitchFamily="34" charset="0"/>
              <a:cs typeface="Calibri" pitchFamily="34" charset="0"/>
            </a:endParaRPr>
          </a:p>
          <a:p>
            <a:endParaRPr lang="pt-BR" b="0" dirty="0" smtClean="0">
              <a:effectLst/>
              <a:latin typeface="Calibri" pitchFamily="34" charset="0"/>
              <a:cs typeface="Calibri" pitchFamily="34" charset="0"/>
            </a:endParaRPr>
          </a:p>
          <a:p>
            <a:endParaRPr lang="pt-BR" b="0" dirty="0" smtClean="0">
              <a:effectLst/>
              <a:latin typeface="Calibri" pitchFamily="34" charset="0"/>
              <a:cs typeface="Calibri" pitchFamily="34" charset="0"/>
            </a:endParaRPr>
          </a:p>
          <a:p>
            <a:endParaRPr lang="pt-BR" b="0" dirty="0" smtClean="0">
              <a:effectLst/>
              <a:latin typeface="Calibri" pitchFamily="34" charset="0"/>
              <a:cs typeface="Calibri" pitchFamily="34" charset="0"/>
            </a:endParaRPr>
          </a:p>
          <a:p>
            <a:pPr>
              <a:buNone/>
            </a:pPr>
            <a:r>
              <a:rPr lang="pt-BR" sz="2500" b="0" dirty="0" smtClean="0">
                <a:effectLst/>
                <a:latin typeface="Calibri" pitchFamily="34" charset="0"/>
                <a:cs typeface="Calibri" pitchFamily="34" charset="0"/>
              </a:rPr>
              <a:t>		- Deve ter um modificador também, para saber onde podemos acessá-lo.</a:t>
            </a:r>
          </a:p>
          <a:p>
            <a:pPr>
              <a:buNone/>
            </a:pPr>
            <a:r>
              <a:rPr lang="pt-BR" sz="2500" dirty="0" smtClean="0">
                <a:effectLst/>
                <a:latin typeface="Calibri" pitchFamily="34" charset="0"/>
                <a:cs typeface="Calibri" pitchFamily="34" charset="0"/>
              </a:rPr>
              <a:t>		- </a:t>
            </a:r>
            <a:r>
              <a:rPr lang="pt-BR" sz="2500" b="0" dirty="0" smtClean="0">
                <a:effectLst/>
                <a:latin typeface="Calibri" pitchFamily="34" charset="0"/>
                <a:cs typeface="Calibri" pitchFamily="34" charset="0"/>
              </a:rPr>
              <a:t>Os parâmetros que queremos dar ao objeto assim que criamos ele.</a:t>
            </a:r>
          </a:p>
          <a:p>
            <a:pPr>
              <a:spcAft>
                <a:spcPts val="500"/>
              </a:spcAft>
              <a:buNone/>
            </a:pPr>
            <a:r>
              <a:rPr lang="pt-BR" sz="2500" dirty="0" smtClean="0">
                <a:effectLst/>
                <a:latin typeface="Calibri" pitchFamily="34" charset="0"/>
                <a:cs typeface="Calibri" pitchFamily="34" charset="0"/>
              </a:rPr>
              <a:t>		- </a:t>
            </a:r>
            <a:r>
              <a:rPr lang="pt-BR" sz="2500" b="0" dirty="0" smtClean="0">
                <a:effectLst/>
                <a:latin typeface="Calibri" pitchFamily="34" charset="0"/>
                <a:cs typeface="Calibri" pitchFamily="34" charset="0"/>
              </a:rPr>
              <a:t> O this serve para dizer que a variável nome após o ponto é o atributo, e não o parâmetro passado.</a:t>
            </a:r>
          </a:p>
        </p:txBody>
      </p:sp>
      <p:sp>
        <p:nvSpPr>
          <p:cNvPr id="4" name="Espaço Reservado para Conteúdo 2"/>
          <p:cNvSpPr txBox="1">
            <a:spLocks/>
          </p:cNvSpPr>
          <p:nvPr/>
        </p:nvSpPr>
        <p:spPr>
          <a:xfrm>
            <a:off x="642910" y="1214422"/>
            <a:ext cx="8001056" cy="2571768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85000" lnSpcReduction="20000"/>
          </a:bodyPr>
          <a:lstStyle/>
          <a:p>
            <a:r>
              <a:rPr lang="pt-BR" sz="2800" dirty="0" err="1" smtClean="0">
                <a:latin typeface="Calibri" pitchFamily="34" charset="0"/>
                <a:cs typeface="Calibri" pitchFamily="34" charset="0"/>
              </a:rPr>
              <a:t>public</a:t>
            </a:r>
            <a:r>
              <a:rPr lang="pt-BR" sz="2800" dirty="0" smtClean="0">
                <a:latin typeface="Calibri" pitchFamily="34" charset="0"/>
                <a:cs typeface="Calibri" pitchFamily="34" charset="0"/>
              </a:rPr>
              <a:t> Pessoa(String nome, String </a:t>
            </a:r>
            <a:r>
              <a:rPr lang="pt-BR" sz="2800" dirty="0" err="1" smtClean="0">
                <a:latin typeface="Calibri" pitchFamily="34" charset="0"/>
                <a:cs typeface="Calibri" pitchFamily="34" charset="0"/>
              </a:rPr>
              <a:t>cpf</a:t>
            </a:r>
            <a:r>
              <a:rPr lang="pt-BR" sz="2800" dirty="0" smtClean="0">
                <a:latin typeface="Calibri" pitchFamily="34" charset="0"/>
                <a:cs typeface="Calibri" pitchFamily="34" charset="0"/>
              </a:rPr>
              <a:t>, String identidade, 	</a:t>
            </a:r>
            <a:r>
              <a:rPr lang="pt-BR" sz="2800" dirty="0" err="1" smtClean="0">
                <a:latin typeface="Calibri" pitchFamily="34" charset="0"/>
                <a:cs typeface="Calibri" pitchFamily="34" charset="0"/>
              </a:rPr>
              <a:t>Endereco</a:t>
            </a:r>
            <a:r>
              <a:rPr lang="pt-BR" sz="28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pt-BR" sz="2800" dirty="0" err="1" smtClean="0">
                <a:latin typeface="Calibri" pitchFamily="34" charset="0"/>
                <a:cs typeface="Calibri" pitchFamily="34" charset="0"/>
              </a:rPr>
              <a:t>endereco</a:t>
            </a:r>
            <a:r>
              <a:rPr lang="pt-BR" sz="2800" dirty="0" smtClean="0">
                <a:latin typeface="Calibri" pitchFamily="34" charset="0"/>
                <a:cs typeface="Calibri" pitchFamily="34" charset="0"/>
              </a:rPr>
              <a:t>){</a:t>
            </a:r>
          </a:p>
          <a:p>
            <a:endParaRPr lang="pt-BR" sz="2800" dirty="0" smtClean="0">
              <a:latin typeface="Calibri" pitchFamily="34" charset="0"/>
              <a:cs typeface="Calibri" pitchFamily="34" charset="0"/>
            </a:endParaRPr>
          </a:p>
          <a:p>
            <a:r>
              <a:rPr lang="pt-BR" sz="2800" dirty="0" smtClean="0">
                <a:latin typeface="Calibri" pitchFamily="34" charset="0"/>
                <a:cs typeface="Calibri" pitchFamily="34" charset="0"/>
              </a:rPr>
              <a:t>	</a:t>
            </a:r>
            <a:r>
              <a:rPr lang="pt-BR" sz="2800" dirty="0" err="1" smtClean="0">
                <a:latin typeface="Calibri" pitchFamily="34" charset="0"/>
                <a:cs typeface="Calibri" pitchFamily="34" charset="0"/>
              </a:rPr>
              <a:t>this</a:t>
            </a:r>
            <a:r>
              <a:rPr lang="pt-BR" sz="2800" dirty="0" smtClean="0">
                <a:latin typeface="Calibri" pitchFamily="34" charset="0"/>
                <a:cs typeface="Calibri" pitchFamily="34" charset="0"/>
              </a:rPr>
              <a:t>.nome = nome;</a:t>
            </a:r>
          </a:p>
          <a:p>
            <a:r>
              <a:rPr lang="pt-BR" sz="2800" dirty="0" smtClean="0">
                <a:latin typeface="Calibri" pitchFamily="34" charset="0"/>
                <a:cs typeface="Calibri" pitchFamily="34" charset="0"/>
              </a:rPr>
              <a:t>	</a:t>
            </a:r>
            <a:r>
              <a:rPr lang="pt-BR" sz="2800" dirty="0" err="1" smtClean="0">
                <a:latin typeface="Calibri" pitchFamily="34" charset="0"/>
                <a:cs typeface="Calibri" pitchFamily="34" charset="0"/>
              </a:rPr>
              <a:t>this</a:t>
            </a:r>
            <a:r>
              <a:rPr lang="pt-BR" sz="2800" dirty="0" smtClean="0">
                <a:latin typeface="Calibri" pitchFamily="34" charset="0"/>
                <a:cs typeface="Calibri" pitchFamily="34" charset="0"/>
              </a:rPr>
              <a:t>.</a:t>
            </a:r>
            <a:r>
              <a:rPr lang="pt-BR" sz="2800" dirty="0" err="1" smtClean="0">
                <a:latin typeface="Calibri" pitchFamily="34" charset="0"/>
                <a:cs typeface="Calibri" pitchFamily="34" charset="0"/>
              </a:rPr>
              <a:t>cpf</a:t>
            </a:r>
            <a:r>
              <a:rPr lang="pt-BR" sz="2800" dirty="0" smtClean="0">
                <a:latin typeface="Calibri" pitchFamily="34" charset="0"/>
                <a:cs typeface="Calibri" pitchFamily="34" charset="0"/>
              </a:rPr>
              <a:t> = </a:t>
            </a:r>
            <a:r>
              <a:rPr lang="pt-BR" sz="2800" dirty="0" err="1" smtClean="0">
                <a:latin typeface="Calibri" pitchFamily="34" charset="0"/>
                <a:cs typeface="Calibri" pitchFamily="34" charset="0"/>
              </a:rPr>
              <a:t>cpf</a:t>
            </a:r>
            <a:r>
              <a:rPr lang="pt-BR" sz="2800" dirty="0" smtClean="0">
                <a:latin typeface="Calibri" pitchFamily="34" charset="0"/>
                <a:cs typeface="Calibri" pitchFamily="34" charset="0"/>
              </a:rPr>
              <a:t>;</a:t>
            </a:r>
          </a:p>
          <a:p>
            <a:r>
              <a:rPr lang="pt-BR" sz="2800" dirty="0" smtClean="0">
                <a:latin typeface="Calibri" pitchFamily="34" charset="0"/>
                <a:cs typeface="Calibri" pitchFamily="34" charset="0"/>
              </a:rPr>
              <a:t>	</a:t>
            </a:r>
            <a:r>
              <a:rPr lang="pt-BR" sz="2800" dirty="0" err="1" smtClean="0">
                <a:latin typeface="Calibri" pitchFamily="34" charset="0"/>
                <a:cs typeface="Calibri" pitchFamily="34" charset="0"/>
              </a:rPr>
              <a:t>this</a:t>
            </a:r>
            <a:r>
              <a:rPr lang="pt-BR" sz="2800" dirty="0" smtClean="0">
                <a:latin typeface="Calibri" pitchFamily="34" charset="0"/>
                <a:cs typeface="Calibri" pitchFamily="34" charset="0"/>
              </a:rPr>
              <a:t>.identidade = identidade;</a:t>
            </a:r>
          </a:p>
          <a:p>
            <a:r>
              <a:rPr lang="pt-BR" sz="2800" dirty="0" smtClean="0">
                <a:latin typeface="Calibri" pitchFamily="34" charset="0"/>
                <a:cs typeface="Calibri" pitchFamily="34" charset="0"/>
              </a:rPr>
              <a:t>	</a:t>
            </a:r>
            <a:r>
              <a:rPr lang="pt-BR" sz="2800" dirty="0" err="1" smtClean="0">
                <a:latin typeface="Calibri" pitchFamily="34" charset="0"/>
                <a:cs typeface="Calibri" pitchFamily="34" charset="0"/>
              </a:rPr>
              <a:t>this</a:t>
            </a:r>
            <a:r>
              <a:rPr lang="pt-BR" sz="2800" dirty="0" smtClean="0">
                <a:latin typeface="Calibri" pitchFamily="34" charset="0"/>
                <a:cs typeface="Calibri" pitchFamily="34" charset="0"/>
              </a:rPr>
              <a:t>.</a:t>
            </a:r>
            <a:r>
              <a:rPr lang="pt-BR" sz="2800" dirty="0" err="1" smtClean="0">
                <a:latin typeface="Calibri" pitchFamily="34" charset="0"/>
                <a:cs typeface="Calibri" pitchFamily="34" charset="0"/>
              </a:rPr>
              <a:t>endereco</a:t>
            </a:r>
            <a:r>
              <a:rPr lang="pt-BR" sz="2800" dirty="0" smtClean="0">
                <a:latin typeface="Calibri" pitchFamily="34" charset="0"/>
                <a:cs typeface="Calibri" pitchFamily="34" charset="0"/>
              </a:rPr>
              <a:t> = </a:t>
            </a:r>
            <a:r>
              <a:rPr lang="pt-BR" sz="2800" dirty="0" err="1" smtClean="0">
                <a:latin typeface="Calibri" pitchFamily="34" charset="0"/>
                <a:cs typeface="Calibri" pitchFamily="34" charset="0"/>
              </a:rPr>
              <a:t>endereco</a:t>
            </a:r>
            <a:r>
              <a:rPr lang="pt-BR" sz="2800" dirty="0" smtClean="0">
                <a:latin typeface="Calibri" pitchFamily="34" charset="0"/>
                <a:cs typeface="Calibri" pitchFamily="34" charset="0"/>
              </a:rPr>
              <a:t>;</a:t>
            </a:r>
          </a:p>
          <a:p>
            <a:r>
              <a:rPr lang="pt-BR" sz="2800" dirty="0" smtClean="0">
                <a:latin typeface="Calibri" pitchFamily="34" charset="0"/>
                <a:cs typeface="Calibri" pitchFamily="34" charset="0"/>
              </a:rPr>
              <a:t>}</a:t>
            </a:r>
          </a:p>
        </p:txBody>
      </p:sp>
      <p:sp>
        <p:nvSpPr>
          <p:cNvPr id="6" name="Elipse 5"/>
          <p:cNvSpPr/>
          <p:nvPr/>
        </p:nvSpPr>
        <p:spPr>
          <a:xfrm>
            <a:off x="4572000" y="1214422"/>
            <a:ext cx="571504" cy="571504"/>
          </a:xfrm>
          <a:prstGeom prst="ellipse">
            <a:avLst/>
          </a:prstGeom>
          <a:solidFill>
            <a:srgbClr val="FFC000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600" b="1" dirty="0" smtClean="0">
                <a:solidFill>
                  <a:schemeClr val="bg2"/>
                </a:solidFill>
              </a:rPr>
              <a:t>2</a:t>
            </a:r>
            <a:endParaRPr lang="pt-BR" sz="2600" b="1" dirty="0">
              <a:solidFill>
                <a:schemeClr val="bg2"/>
              </a:solidFill>
            </a:endParaRPr>
          </a:p>
        </p:txBody>
      </p:sp>
      <p:sp>
        <p:nvSpPr>
          <p:cNvPr id="7" name="Elipse 6"/>
          <p:cNvSpPr/>
          <p:nvPr/>
        </p:nvSpPr>
        <p:spPr>
          <a:xfrm>
            <a:off x="1571604" y="2500306"/>
            <a:ext cx="571504" cy="571504"/>
          </a:xfrm>
          <a:prstGeom prst="ellipse">
            <a:avLst/>
          </a:prstGeom>
          <a:solidFill>
            <a:srgbClr val="FFC000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600" b="1" dirty="0" smtClean="0">
                <a:solidFill>
                  <a:schemeClr val="bg2"/>
                </a:solidFill>
              </a:rPr>
              <a:t>3</a:t>
            </a:r>
            <a:endParaRPr lang="pt-BR" sz="2600" b="1" dirty="0">
              <a:solidFill>
                <a:schemeClr val="bg2"/>
              </a:solidFill>
            </a:endParaRPr>
          </a:p>
        </p:txBody>
      </p:sp>
      <p:sp>
        <p:nvSpPr>
          <p:cNvPr id="9" name="Elipse 8"/>
          <p:cNvSpPr/>
          <p:nvPr/>
        </p:nvSpPr>
        <p:spPr>
          <a:xfrm>
            <a:off x="857224" y="4643446"/>
            <a:ext cx="500066" cy="500066"/>
          </a:xfrm>
          <a:prstGeom prst="ellipse">
            <a:avLst/>
          </a:prstGeom>
          <a:solidFill>
            <a:srgbClr val="FFC000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600" b="1" dirty="0" smtClean="0">
                <a:solidFill>
                  <a:schemeClr val="bg2"/>
                </a:solidFill>
              </a:rPr>
              <a:t>2</a:t>
            </a:r>
            <a:endParaRPr lang="pt-BR" sz="2600" b="1" dirty="0">
              <a:solidFill>
                <a:schemeClr val="bg2"/>
              </a:solidFill>
            </a:endParaRPr>
          </a:p>
        </p:txBody>
      </p:sp>
      <p:sp>
        <p:nvSpPr>
          <p:cNvPr id="10" name="Elipse 9"/>
          <p:cNvSpPr/>
          <p:nvPr/>
        </p:nvSpPr>
        <p:spPr>
          <a:xfrm>
            <a:off x="857224" y="5429264"/>
            <a:ext cx="500066" cy="500066"/>
          </a:xfrm>
          <a:prstGeom prst="ellipse">
            <a:avLst/>
          </a:prstGeom>
          <a:solidFill>
            <a:srgbClr val="FFC000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600" b="1" dirty="0" smtClean="0">
                <a:solidFill>
                  <a:schemeClr val="bg2"/>
                </a:solidFill>
              </a:rPr>
              <a:t>3</a:t>
            </a:r>
            <a:endParaRPr lang="pt-BR" sz="2600" b="1" dirty="0">
              <a:solidFill>
                <a:schemeClr val="bg2"/>
              </a:solidFill>
            </a:endParaRPr>
          </a:p>
        </p:txBody>
      </p:sp>
      <p:sp>
        <p:nvSpPr>
          <p:cNvPr id="11" name="Elipse 10"/>
          <p:cNvSpPr/>
          <p:nvPr/>
        </p:nvSpPr>
        <p:spPr>
          <a:xfrm>
            <a:off x="785786" y="1142984"/>
            <a:ext cx="571504" cy="571504"/>
          </a:xfrm>
          <a:prstGeom prst="ellipse">
            <a:avLst/>
          </a:prstGeom>
          <a:solidFill>
            <a:srgbClr val="FFC000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600" b="1" dirty="0" smtClean="0">
                <a:solidFill>
                  <a:schemeClr val="bg2"/>
                </a:solidFill>
              </a:rPr>
              <a:t>1</a:t>
            </a:r>
            <a:endParaRPr lang="pt-BR" sz="2600" b="1" dirty="0">
              <a:solidFill>
                <a:schemeClr val="bg2"/>
              </a:solidFill>
            </a:endParaRPr>
          </a:p>
        </p:txBody>
      </p:sp>
      <p:sp>
        <p:nvSpPr>
          <p:cNvPr id="12" name="Elipse 11"/>
          <p:cNvSpPr/>
          <p:nvPr/>
        </p:nvSpPr>
        <p:spPr>
          <a:xfrm>
            <a:off x="857224" y="3857628"/>
            <a:ext cx="500066" cy="500066"/>
          </a:xfrm>
          <a:prstGeom prst="ellipse">
            <a:avLst/>
          </a:prstGeom>
          <a:solidFill>
            <a:srgbClr val="FFC000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600" b="1" dirty="0" smtClean="0">
                <a:solidFill>
                  <a:schemeClr val="bg2"/>
                </a:solidFill>
              </a:rPr>
              <a:t>1</a:t>
            </a:r>
            <a:endParaRPr lang="pt-BR" sz="2600" b="1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2841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sz="4400" dirty="0" smtClean="0">
                <a:solidFill>
                  <a:schemeClr val="bg2"/>
                </a:solidFill>
                <a:effectLst/>
                <a:latin typeface="Calibri" pitchFamily="34" charset="0"/>
                <a:cs typeface="Calibri" pitchFamily="34" charset="0"/>
              </a:rPr>
              <a:t>Construtor</a:t>
            </a:r>
            <a:endParaRPr lang="pt-BR" sz="4400" dirty="0">
              <a:solidFill>
                <a:schemeClr val="bg2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5040560"/>
          </a:xfrm>
        </p:spPr>
        <p:txBody>
          <a:bodyPr>
            <a:normAutofit/>
          </a:bodyPr>
          <a:lstStyle/>
          <a:p>
            <a:r>
              <a:rPr lang="pt-BR" b="0" dirty="0" smtClean="0">
                <a:effectLst/>
                <a:latin typeface="Calibri" pitchFamily="34" charset="0"/>
                <a:cs typeface="Calibri" pitchFamily="34" charset="0"/>
              </a:rPr>
              <a:t>Podemos ter vários construtores para um objeto só.</a:t>
            </a:r>
          </a:p>
          <a:p>
            <a:r>
              <a:rPr lang="pt-BR" dirty="0" smtClean="0">
                <a:effectLst/>
                <a:latin typeface="Calibri" pitchFamily="34" charset="0"/>
                <a:cs typeface="Calibri" pitchFamily="34" charset="0"/>
              </a:rPr>
              <a:t>Ex.:</a:t>
            </a:r>
            <a:r>
              <a:rPr lang="pt-BR" b="0" dirty="0" smtClean="0">
                <a:effectLst/>
                <a:latin typeface="Calibri" pitchFamily="34" charset="0"/>
                <a:cs typeface="Calibri" pitchFamily="34" charset="0"/>
              </a:rPr>
              <a:t> Uma pessoa ao se cadastrar em um lugar, não necessariamente precisa dar seu CPF. Logo, </a:t>
            </a:r>
            <a:r>
              <a:rPr lang="pt-BR" dirty="0" smtClean="0">
                <a:effectLst/>
                <a:latin typeface="Calibri" pitchFamily="34" charset="0"/>
                <a:cs typeface="Calibri" pitchFamily="34" charset="0"/>
              </a:rPr>
              <a:t>criamos um construtor sem o cpf.</a:t>
            </a:r>
          </a:p>
          <a:p>
            <a:endParaRPr lang="pt-BR" b="0" dirty="0" smtClean="0">
              <a:effectLst/>
              <a:latin typeface="Calibri" pitchFamily="34" charset="0"/>
              <a:cs typeface="Calibri" pitchFamily="34" charset="0"/>
            </a:endParaRPr>
          </a:p>
          <a:p>
            <a:endParaRPr lang="pt-BR" b="0" dirty="0" smtClean="0">
              <a:effectLst/>
              <a:latin typeface="Calibri" pitchFamily="34" charset="0"/>
              <a:cs typeface="Calibri" pitchFamily="34" charset="0"/>
            </a:endParaRPr>
          </a:p>
          <a:p>
            <a:endParaRPr lang="pt-BR" b="0" dirty="0" smtClean="0">
              <a:effectLst/>
              <a:latin typeface="Calibri" pitchFamily="34" charset="0"/>
              <a:cs typeface="Calibri" pitchFamily="34" charset="0"/>
            </a:endParaRPr>
          </a:p>
          <a:p>
            <a:endParaRPr lang="pt-BR" b="0" dirty="0" smtClean="0">
              <a:effectLst/>
              <a:latin typeface="Calibri" pitchFamily="34" charset="0"/>
              <a:cs typeface="Calibri" pitchFamily="34" charset="0"/>
            </a:endParaRPr>
          </a:p>
          <a:p>
            <a:endParaRPr lang="pt-BR" b="0" dirty="0" smtClean="0">
              <a:effectLst/>
              <a:latin typeface="Calibri" pitchFamily="34" charset="0"/>
              <a:cs typeface="Calibri" pitchFamily="34" charset="0"/>
            </a:endParaRPr>
          </a:p>
          <a:p>
            <a:endParaRPr lang="pt-BR" b="0" dirty="0" smtClean="0">
              <a:effectLst/>
              <a:latin typeface="Calibri" pitchFamily="34" charset="0"/>
              <a:cs typeface="Calibri" pitchFamily="34" charset="0"/>
            </a:endParaRPr>
          </a:p>
          <a:p>
            <a:r>
              <a:rPr lang="pt-BR" b="0" dirty="0" smtClean="0">
                <a:effectLst/>
                <a:latin typeface="Calibri" pitchFamily="34" charset="0"/>
                <a:cs typeface="Calibri" pitchFamily="34" charset="0"/>
              </a:rPr>
              <a:t>Como seriam outros construtores possíveis para esta classe?</a:t>
            </a:r>
          </a:p>
        </p:txBody>
      </p:sp>
      <p:sp>
        <p:nvSpPr>
          <p:cNvPr id="4" name="Espaço Reservado para Conteúdo 2"/>
          <p:cNvSpPr txBox="1">
            <a:spLocks/>
          </p:cNvSpPr>
          <p:nvPr/>
        </p:nvSpPr>
        <p:spPr>
          <a:xfrm>
            <a:off x="642910" y="2786058"/>
            <a:ext cx="8001056" cy="2571768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2500" lnSpcReduction="20000"/>
          </a:bodyPr>
          <a:lstStyle/>
          <a:p>
            <a:r>
              <a:rPr lang="pt-BR" sz="2800" dirty="0" err="1" smtClean="0">
                <a:latin typeface="Calibri" pitchFamily="34" charset="0"/>
                <a:cs typeface="Calibri" pitchFamily="34" charset="0"/>
              </a:rPr>
              <a:t>public</a:t>
            </a:r>
            <a:r>
              <a:rPr lang="pt-BR" sz="2800" dirty="0" smtClean="0">
                <a:latin typeface="Calibri" pitchFamily="34" charset="0"/>
                <a:cs typeface="Calibri" pitchFamily="34" charset="0"/>
              </a:rPr>
              <a:t> Pessoa(String nome, String identidade, </a:t>
            </a:r>
            <a:r>
              <a:rPr lang="pt-BR" sz="2800" dirty="0" err="1" smtClean="0">
                <a:latin typeface="Calibri" pitchFamily="34" charset="0"/>
                <a:cs typeface="Calibri" pitchFamily="34" charset="0"/>
              </a:rPr>
              <a:t>Endereco</a:t>
            </a:r>
            <a:r>
              <a:rPr lang="pt-BR" sz="2800" dirty="0" smtClean="0">
                <a:latin typeface="Calibri" pitchFamily="34" charset="0"/>
                <a:cs typeface="Calibri" pitchFamily="34" charset="0"/>
              </a:rPr>
              <a:t> 			</a:t>
            </a:r>
            <a:r>
              <a:rPr lang="pt-BR" sz="2800" dirty="0" err="1" smtClean="0">
                <a:latin typeface="Calibri" pitchFamily="34" charset="0"/>
                <a:cs typeface="Calibri" pitchFamily="34" charset="0"/>
              </a:rPr>
              <a:t>endereco</a:t>
            </a:r>
            <a:r>
              <a:rPr lang="pt-BR" sz="2800" dirty="0" smtClean="0">
                <a:latin typeface="Calibri" pitchFamily="34" charset="0"/>
                <a:cs typeface="Calibri" pitchFamily="34" charset="0"/>
              </a:rPr>
              <a:t>){</a:t>
            </a:r>
          </a:p>
          <a:p>
            <a:endParaRPr lang="pt-BR" sz="2800" dirty="0" smtClean="0">
              <a:latin typeface="Calibri" pitchFamily="34" charset="0"/>
              <a:cs typeface="Calibri" pitchFamily="34" charset="0"/>
            </a:endParaRPr>
          </a:p>
          <a:p>
            <a:r>
              <a:rPr lang="pt-BR" sz="2800" dirty="0" smtClean="0">
                <a:latin typeface="Calibri" pitchFamily="34" charset="0"/>
                <a:cs typeface="Calibri" pitchFamily="34" charset="0"/>
              </a:rPr>
              <a:t>	</a:t>
            </a:r>
            <a:r>
              <a:rPr lang="pt-BR" sz="2800" dirty="0" err="1" smtClean="0">
                <a:latin typeface="Calibri" pitchFamily="34" charset="0"/>
                <a:cs typeface="Calibri" pitchFamily="34" charset="0"/>
              </a:rPr>
              <a:t>this</a:t>
            </a:r>
            <a:r>
              <a:rPr lang="pt-BR" sz="2800" dirty="0" smtClean="0">
                <a:latin typeface="Calibri" pitchFamily="34" charset="0"/>
                <a:cs typeface="Calibri" pitchFamily="34" charset="0"/>
              </a:rPr>
              <a:t>.nome = nome;</a:t>
            </a:r>
          </a:p>
          <a:p>
            <a:r>
              <a:rPr lang="pt-BR" sz="2800" dirty="0" smtClean="0">
                <a:latin typeface="Calibri" pitchFamily="34" charset="0"/>
                <a:cs typeface="Calibri" pitchFamily="34" charset="0"/>
              </a:rPr>
              <a:t>	</a:t>
            </a:r>
            <a:r>
              <a:rPr lang="pt-BR" sz="2800" dirty="0" err="1" smtClean="0">
                <a:latin typeface="Calibri" pitchFamily="34" charset="0"/>
                <a:cs typeface="Calibri" pitchFamily="34" charset="0"/>
              </a:rPr>
              <a:t>this</a:t>
            </a:r>
            <a:r>
              <a:rPr lang="pt-BR" sz="2800" dirty="0" smtClean="0">
                <a:latin typeface="Calibri" pitchFamily="34" charset="0"/>
                <a:cs typeface="Calibri" pitchFamily="34" charset="0"/>
              </a:rPr>
              <a:t>.identidade = identidade;</a:t>
            </a:r>
          </a:p>
          <a:p>
            <a:r>
              <a:rPr lang="pt-BR" sz="2800" dirty="0" smtClean="0">
                <a:latin typeface="Calibri" pitchFamily="34" charset="0"/>
                <a:cs typeface="Calibri" pitchFamily="34" charset="0"/>
              </a:rPr>
              <a:t>	</a:t>
            </a:r>
            <a:r>
              <a:rPr lang="pt-BR" sz="2800" dirty="0" err="1" smtClean="0">
                <a:latin typeface="Calibri" pitchFamily="34" charset="0"/>
                <a:cs typeface="Calibri" pitchFamily="34" charset="0"/>
              </a:rPr>
              <a:t>this</a:t>
            </a:r>
            <a:r>
              <a:rPr lang="pt-BR" sz="2800" dirty="0" smtClean="0">
                <a:latin typeface="Calibri" pitchFamily="34" charset="0"/>
                <a:cs typeface="Calibri" pitchFamily="34" charset="0"/>
              </a:rPr>
              <a:t>.</a:t>
            </a:r>
            <a:r>
              <a:rPr lang="pt-BR" sz="2800" dirty="0" err="1" smtClean="0">
                <a:latin typeface="Calibri" pitchFamily="34" charset="0"/>
                <a:cs typeface="Calibri" pitchFamily="34" charset="0"/>
              </a:rPr>
              <a:t>endereco</a:t>
            </a:r>
            <a:r>
              <a:rPr lang="pt-BR" sz="2800" dirty="0" smtClean="0">
                <a:latin typeface="Calibri" pitchFamily="34" charset="0"/>
                <a:cs typeface="Calibri" pitchFamily="34" charset="0"/>
              </a:rPr>
              <a:t> = </a:t>
            </a:r>
            <a:r>
              <a:rPr lang="pt-BR" sz="2800" dirty="0" err="1" smtClean="0">
                <a:latin typeface="Calibri" pitchFamily="34" charset="0"/>
                <a:cs typeface="Calibri" pitchFamily="34" charset="0"/>
              </a:rPr>
              <a:t>endereco</a:t>
            </a:r>
            <a:r>
              <a:rPr lang="pt-BR" sz="2800" dirty="0" smtClean="0">
                <a:latin typeface="Calibri" pitchFamily="34" charset="0"/>
                <a:cs typeface="Calibri" pitchFamily="34" charset="0"/>
              </a:rPr>
              <a:t>;</a:t>
            </a:r>
          </a:p>
          <a:p>
            <a:r>
              <a:rPr lang="pt-BR" sz="2800" dirty="0" smtClean="0">
                <a:latin typeface="Calibri" pitchFamily="34" charset="0"/>
                <a:cs typeface="Calibri" pitchFamily="34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769330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Aula Prática 3">
  <a:themeElements>
    <a:clrScheme name="Tema do Office 1">
      <a:dk1>
        <a:srgbClr val="8C0000"/>
      </a:dk1>
      <a:lt1>
        <a:srgbClr val="FFFFFF"/>
      </a:lt1>
      <a:dk2>
        <a:srgbClr val="720000"/>
      </a:dk2>
      <a:lt2>
        <a:srgbClr val="FFFFCC"/>
      </a:lt2>
      <a:accent1>
        <a:srgbClr val="FF3300"/>
      </a:accent1>
      <a:accent2>
        <a:srgbClr val="BE7960"/>
      </a:accent2>
      <a:accent3>
        <a:srgbClr val="BCAAAA"/>
      </a:accent3>
      <a:accent4>
        <a:srgbClr val="DADADA"/>
      </a:accent4>
      <a:accent5>
        <a:srgbClr val="FFADAA"/>
      </a:accent5>
      <a:accent6>
        <a:srgbClr val="AC6D56"/>
      </a:accent6>
      <a:hlink>
        <a:srgbClr val="FFCC66"/>
      </a:hlink>
      <a:folHlink>
        <a:srgbClr val="FF9900"/>
      </a:folHlink>
    </a:clrScheme>
    <a:fontScheme name="Tema do Office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ema do Office 1">
        <a:dk1>
          <a:srgbClr val="8C0000"/>
        </a:dk1>
        <a:lt1>
          <a:srgbClr val="FFFFFF"/>
        </a:lt1>
        <a:dk2>
          <a:srgbClr val="720000"/>
        </a:dk2>
        <a:lt2>
          <a:srgbClr val="FFFFCC"/>
        </a:lt2>
        <a:accent1>
          <a:srgbClr val="FF3300"/>
        </a:accent1>
        <a:accent2>
          <a:srgbClr val="BE7960"/>
        </a:accent2>
        <a:accent3>
          <a:srgbClr val="BCAAAA"/>
        </a:accent3>
        <a:accent4>
          <a:srgbClr val="DADADA"/>
        </a:accent4>
        <a:accent5>
          <a:srgbClr val="FFADAA"/>
        </a:accent5>
        <a:accent6>
          <a:srgbClr val="AC6D56"/>
        </a:accent6>
        <a:hlink>
          <a:srgbClr val="FFCC66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o Office 2">
        <a:dk1>
          <a:srgbClr val="674E2F"/>
        </a:dk1>
        <a:lt1>
          <a:srgbClr val="FFFFFF"/>
        </a:lt1>
        <a:dk2>
          <a:srgbClr val="533F27"/>
        </a:dk2>
        <a:lt2>
          <a:srgbClr val="D8B274"/>
        </a:lt2>
        <a:accent1>
          <a:srgbClr val="CC990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81552A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o Office 3">
        <a:dk1>
          <a:srgbClr val="646464"/>
        </a:dk1>
        <a:lt1>
          <a:srgbClr val="FFFFFF"/>
        </a:lt1>
        <a:dk2>
          <a:srgbClr val="545454"/>
        </a:dk2>
        <a:lt2>
          <a:srgbClr val="D4D4CE"/>
        </a:lt2>
        <a:accent1>
          <a:srgbClr val="49747D"/>
        </a:accent1>
        <a:accent2>
          <a:srgbClr val="8F9699"/>
        </a:accent2>
        <a:accent3>
          <a:srgbClr val="B3B3B3"/>
        </a:accent3>
        <a:accent4>
          <a:srgbClr val="DADADA"/>
        </a:accent4>
        <a:accent5>
          <a:srgbClr val="B1BCBF"/>
        </a:accent5>
        <a:accent6>
          <a:srgbClr val="81878A"/>
        </a:accent6>
        <a:hlink>
          <a:srgbClr val="8DC4D7"/>
        </a:hlink>
        <a:folHlink>
          <a:srgbClr val="7FB97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o Office 4">
        <a:dk1>
          <a:srgbClr val="3A7400"/>
        </a:dk1>
        <a:lt1>
          <a:srgbClr val="FFFFFF"/>
        </a:lt1>
        <a:dk2>
          <a:srgbClr val="2E5C00"/>
        </a:dk2>
        <a:lt2>
          <a:srgbClr val="FFFFFF"/>
        </a:lt2>
        <a:accent1>
          <a:srgbClr val="79CA02"/>
        </a:accent1>
        <a:accent2>
          <a:srgbClr val="008080"/>
        </a:accent2>
        <a:accent3>
          <a:srgbClr val="ADB5AA"/>
        </a:accent3>
        <a:accent4>
          <a:srgbClr val="DADADA"/>
        </a:accent4>
        <a:accent5>
          <a:srgbClr val="BEE1AA"/>
        </a:accent5>
        <a:accent6>
          <a:srgbClr val="007373"/>
        </a:accent6>
        <a:hlink>
          <a:srgbClr val="A8DE0E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o Office 5">
        <a:dk1>
          <a:srgbClr val="008885"/>
        </a:dk1>
        <a:lt1>
          <a:srgbClr val="FFFFFF"/>
        </a:lt1>
        <a:dk2>
          <a:srgbClr val="007572"/>
        </a:dk2>
        <a:lt2>
          <a:srgbClr val="FFFF99"/>
        </a:lt2>
        <a:accent1>
          <a:srgbClr val="33CCCC"/>
        </a:accent1>
        <a:accent2>
          <a:srgbClr val="6D6FC7"/>
        </a:accent2>
        <a:accent3>
          <a:srgbClr val="AABDBC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FFFFCC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o Office 6">
        <a:dk1>
          <a:srgbClr val="0000AC"/>
        </a:dk1>
        <a:lt1>
          <a:srgbClr val="FFFFFF"/>
        </a:lt1>
        <a:dk2>
          <a:srgbClr val="000086"/>
        </a:dk2>
        <a:lt2>
          <a:srgbClr val="CCFFFF"/>
        </a:lt2>
        <a:accent1>
          <a:srgbClr val="0099FF"/>
        </a:accent1>
        <a:accent2>
          <a:srgbClr val="00B000"/>
        </a:accent2>
        <a:accent3>
          <a:srgbClr val="AAAAC3"/>
        </a:accent3>
        <a:accent4>
          <a:srgbClr val="DADADA"/>
        </a:accent4>
        <a:accent5>
          <a:srgbClr val="AACAFF"/>
        </a:accent5>
        <a:accent6>
          <a:srgbClr val="009F00"/>
        </a:accent6>
        <a:hlink>
          <a:srgbClr val="FFE701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o Office 7">
        <a:dk1>
          <a:srgbClr val="7474A2"/>
        </a:dk1>
        <a:lt1>
          <a:srgbClr val="FFFFFF"/>
        </a:lt1>
        <a:dk2>
          <a:srgbClr val="5E5E8E"/>
        </a:dk2>
        <a:lt2>
          <a:srgbClr val="D1D1DF"/>
        </a:lt2>
        <a:accent1>
          <a:srgbClr val="CC66FF"/>
        </a:accent1>
        <a:accent2>
          <a:srgbClr val="6666FF"/>
        </a:accent2>
        <a:accent3>
          <a:srgbClr val="B6B6C6"/>
        </a:accent3>
        <a:accent4>
          <a:srgbClr val="DADADA"/>
        </a:accent4>
        <a:accent5>
          <a:srgbClr val="E2B8FF"/>
        </a:accent5>
        <a:accent6>
          <a:srgbClr val="5C5CE7"/>
        </a:accent6>
        <a:hlink>
          <a:srgbClr val="FFCC99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o Office 8">
        <a:dk1>
          <a:srgbClr val="000000"/>
        </a:dk1>
        <a:lt1>
          <a:srgbClr val="D0DAE2"/>
        </a:lt1>
        <a:dk2>
          <a:srgbClr val="000000"/>
        </a:dk2>
        <a:lt2>
          <a:srgbClr val="E7EDF1"/>
        </a:lt2>
        <a:accent1>
          <a:srgbClr val="33CCCC"/>
        </a:accent1>
        <a:accent2>
          <a:srgbClr val="0099CC"/>
        </a:accent2>
        <a:accent3>
          <a:srgbClr val="E4EAEE"/>
        </a:accent3>
        <a:accent4>
          <a:srgbClr val="000000"/>
        </a:accent4>
        <a:accent5>
          <a:srgbClr val="ADE2E2"/>
        </a:accent5>
        <a:accent6>
          <a:srgbClr val="008AB9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9">
        <a:dk1>
          <a:srgbClr val="000000"/>
        </a:dk1>
        <a:lt1>
          <a:srgbClr val="FFFFFF"/>
        </a:lt1>
        <a:dk2>
          <a:srgbClr val="000000"/>
        </a:dk2>
        <a:lt2>
          <a:srgbClr val="E6E6E6"/>
        </a:lt2>
        <a:accent1>
          <a:srgbClr val="66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8A8AE7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Aula Prática 3</Template>
  <TotalTime>362</TotalTime>
  <Words>1174</Words>
  <Application>Microsoft Office PowerPoint</Application>
  <PresentationFormat>Apresentação na tela (4:3)</PresentationFormat>
  <Paragraphs>270</Paragraphs>
  <Slides>23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23</vt:i4>
      </vt:variant>
    </vt:vector>
  </HeadingPairs>
  <TitlesOfParts>
    <vt:vector size="24" baseType="lpstr">
      <vt:lpstr>Aula Prática 3</vt:lpstr>
      <vt:lpstr>Aula Prática 3</vt:lpstr>
      <vt:lpstr>Objetos</vt:lpstr>
      <vt:lpstr>Objetos</vt:lpstr>
      <vt:lpstr>Objetos</vt:lpstr>
      <vt:lpstr>A Classe</vt:lpstr>
      <vt:lpstr>Modificadores</vt:lpstr>
      <vt:lpstr>Construtor</vt:lpstr>
      <vt:lpstr>Construtor</vt:lpstr>
      <vt:lpstr>Construtor</vt:lpstr>
      <vt:lpstr>Apresentação do PowerPoint</vt:lpstr>
      <vt:lpstr>Apresentação do PowerPoint</vt:lpstr>
      <vt:lpstr>Apresentação do PowerPoint</vt:lpstr>
      <vt:lpstr>Apresentação do PowerPoint</vt:lpstr>
      <vt:lpstr>Passagem por referência</vt:lpstr>
      <vt:lpstr>Passagem por referência</vt:lpstr>
      <vt:lpstr>Passagem por referência</vt:lpstr>
      <vt:lpstr>Passagem por referência</vt:lpstr>
      <vt:lpstr>Strings</vt:lpstr>
      <vt:lpstr>Strings</vt:lpstr>
      <vt:lpstr>Strings</vt:lpstr>
      <vt:lpstr>Strings</vt:lpstr>
      <vt:lpstr>Strings</vt:lpstr>
      <vt:lpstr>Dúvidas?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Aula Prática 3</dc:title>
  <dc:creator>eafs</dc:creator>
  <cp:lastModifiedBy>Paulo Henrique</cp:lastModifiedBy>
  <cp:revision>65</cp:revision>
  <dcterms:created xsi:type="dcterms:W3CDTF">2011-03-24T15:49:34Z</dcterms:created>
  <dcterms:modified xsi:type="dcterms:W3CDTF">2012-03-26T11:15:10Z</dcterms:modified>
</cp:coreProperties>
</file>