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0000"/>
    <a:srgbClr val="993300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811" autoAdjust="0"/>
  </p:normalViewPr>
  <p:slideViewPr>
    <p:cSldViewPr>
      <p:cViewPr varScale="1">
        <p:scale>
          <a:sx n="58" d="100"/>
          <a:sy n="5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EF7DF-E50E-4CCB-BCC8-47321A5E871D}" type="datetimeFigureOut">
              <a:rPr lang="pt-BR" smtClean="0"/>
              <a:t>16/12/2012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8F7F2-E83E-4EDF-854C-8337720182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58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operadores &amp;&amp; e || atuam com o conceito de curto circuito.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Dependendo do resultado da primeira operação as segundas não são avaliadas.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8F7F2-E83E-4EDF-854C-8337720182F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46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8F7F2-E83E-4EDF-854C-8337720182FB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18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3EC6-2864-4FC1-B99B-6741C3E0E561}" type="datetimeFigureOut">
              <a:rPr lang="pt-BR" smtClean="0"/>
              <a:pPr/>
              <a:t>16/12/2012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81C04-1F50-48EA-B28C-526AFAD205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util/Scanner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/lang/String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Aula Prática 1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00100" y="3857628"/>
            <a:ext cx="7272366" cy="1757378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Monitoria IP/CC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(~if669)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(A partir do slide elaborado por Luís Gabriel)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Precedência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514350">
              <a:buNone/>
            </a:pPr>
            <a:r>
              <a:rPr lang="pt-BR" dirty="0" smtClean="0"/>
              <a:t>Operadores aritm</a:t>
            </a:r>
            <a:r>
              <a:rPr lang="pt-BR" dirty="0"/>
              <a:t>é</a:t>
            </a:r>
            <a:r>
              <a:rPr lang="pt-BR" dirty="0" smtClean="0"/>
              <a:t>ticos têm maior precedência do que operadores de igualdade e relacionais.</a:t>
            </a:r>
          </a:p>
          <a:p>
            <a:pPr marL="0" indent="-514350">
              <a:buNone/>
            </a:pPr>
            <a:endParaRPr lang="pt-BR" dirty="0" smtClean="0"/>
          </a:p>
          <a:p>
            <a:pPr marL="0" indent="-514350">
              <a:buNone/>
            </a:pPr>
            <a:r>
              <a:rPr lang="pt-BR" dirty="0" smtClean="0"/>
              <a:t>Ex.: </a:t>
            </a:r>
            <a:r>
              <a:rPr lang="pt-BR" dirty="0" err="1" smtClean="0"/>
              <a:t>salarioNovo</a:t>
            </a:r>
            <a:r>
              <a:rPr lang="pt-BR" dirty="0" smtClean="0"/>
              <a:t> == </a:t>
            </a:r>
            <a:r>
              <a:rPr lang="pt-BR" dirty="0" err="1" smtClean="0"/>
              <a:t>salarioAntigo</a:t>
            </a:r>
            <a:r>
              <a:rPr lang="pt-BR" dirty="0" smtClean="0"/>
              <a:t> + 15</a:t>
            </a:r>
          </a:p>
          <a:p>
            <a:pPr marL="0" indent="-514350">
              <a:buNone/>
            </a:pPr>
            <a:endParaRPr lang="pt-BR" dirty="0" smtClean="0"/>
          </a:p>
          <a:p>
            <a:pPr marL="0" indent="-514350">
              <a:buNone/>
            </a:pP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71472" y="4643446"/>
            <a:ext cx="7943880" cy="120651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pt-BR" sz="3000" dirty="0" smtClean="0">
                <a:solidFill>
                  <a:schemeClr val="bg1"/>
                </a:solidFill>
              </a:rPr>
              <a:t>Primeiro é calculado </a:t>
            </a:r>
            <a:r>
              <a:rPr lang="pt-BR" sz="3000" b="1" dirty="0" err="1" smtClean="0">
                <a:solidFill>
                  <a:schemeClr val="bg1"/>
                </a:solidFill>
              </a:rPr>
              <a:t>salarioAntigo</a:t>
            </a:r>
            <a:r>
              <a:rPr lang="pt-BR" sz="3000" dirty="0" smtClean="0">
                <a:solidFill>
                  <a:schemeClr val="bg1"/>
                </a:solidFill>
              </a:rPr>
              <a:t> </a:t>
            </a:r>
            <a:r>
              <a:rPr lang="pt-BR" sz="3000" b="1" dirty="0" smtClean="0">
                <a:solidFill>
                  <a:schemeClr val="bg1"/>
                </a:solidFill>
              </a:rPr>
              <a:t>+ 15</a:t>
            </a:r>
            <a:r>
              <a:rPr lang="pt-BR" sz="3000" dirty="0" smtClean="0">
                <a:solidFill>
                  <a:schemeClr val="bg1"/>
                </a:solidFill>
              </a:rPr>
              <a:t>. E então, o resultado é comparado com </a:t>
            </a:r>
            <a:r>
              <a:rPr lang="pt-BR" sz="3000" b="1" dirty="0" err="1" smtClean="0">
                <a:solidFill>
                  <a:schemeClr val="bg1"/>
                </a:solidFill>
              </a:rPr>
              <a:t>salarioNovo</a:t>
            </a:r>
            <a:r>
              <a:rPr lang="pt-BR" sz="3000" dirty="0" smtClean="0">
                <a:solidFill>
                  <a:schemeClr val="bg1"/>
                </a:solidFill>
              </a:rPr>
              <a:t>!</a:t>
            </a:r>
            <a:endParaRPr lang="pt-BR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Saída de dados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pt-BR" sz="3000" dirty="0" smtClean="0"/>
              <a:t>É a maneira que temos de mostrar dados ao usu</a:t>
            </a:r>
            <a:r>
              <a:rPr lang="pt-BR" sz="3000" dirty="0"/>
              <a:t>á</a:t>
            </a:r>
            <a:r>
              <a:rPr lang="pt-BR" sz="3000" dirty="0" smtClean="0"/>
              <a:t>rio durante a execução do programa;</a:t>
            </a:r>
          </a:p>
          <a:p>
            <a:pPr marL="514350" indent="-514350"/>
            <a:endParaRPr lang="pt-BR" sz="3000" dirty="0" smtClean="0"/>
          </a:p>
          <a:p>
            <a:pPr marL="514350" indent="-514350"/>
            <a:r>
              <a:rPr lang="pt-BR" sz="3000" dirty="0" smtClean="0"/>
              <a:t>Utilizaremos inicialmente o console para nos comunicar com o usuário;</a:t>
            </a:r>
          </a:p>
          <a:p>
            <a:pPr marL="514350" indent="-514350"/>
            <a:endParaRPr lang="pt-BR" sz="3000" dirty="0" smtClean="0"/>
          </a:p>
          <a:p>
            <a:pPr marL="514350" indent="-514350"/>
            <a:r>
              <a:rPr lang="pt-BR" sz="3000" dirty="0" smtClean="0"/>
              <a:t>Para imprimir mensagens no console utilizaremos o comando:</a:t>
            </a:r>
          </a:p>
          <a:p>
            <a:pPr marL="0" indent="0">
              <a:buNone/>
            </a:pPr>
            <a:r>
              <a:rPr lang="pt-BR" sz="3000" dirty="0"/>
              <a:t>	</a:t>
            </a:r>
            <a:r>
              <a:rPr lang="pt-BR" sz="3000" dirty="0" smtClean="0"/>
              <a:t>- System.out.println(String);</a:t>
            </a:r>
            <a:endParaRPr lang="pt-B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Saída de dados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3000" b="1" dirty="0" smtClean="0">
                <a:latin typeface="Calibri (Corpo)"/>
                <a:cs typeface="Consolas" pitchFamily="49" charset="0"/>
              </a:rPr>
              <a:t>Exemplo:</a:t>
            </a:r>
          </a:p>
          <a:p>
            <a:pPr marL="514350" indent="-514350">
              <a:buNone/>
            </a:pPr>
            <a:endParaRPr lang="pt-BR" sz="3000" b="1" dirty="0" smtClean="0">
              <a:latin typeface="Calibri (Corpo)"/>
              <a:cs typeface="Consolas" pitchFamily="49" charset="0"/>
            </a:endParaRPr>
          </a:p>
          <a:p>
            <a:pPr marL="514350" indent="-514350">
              <a:buNone/>
            </a:pPr>
            <a:r>
              <a:rPr lang="pt-BR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String nome = “Rafael da Silva”;</a:t>
            </a:r>
          </a:p>
          <a:p>
            <a:pPr marL="514350" indent="-514350">
              <a:buNone/>
            </a:pP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2100" b="1" dirty="0" err="1" smtClean="0">
                <a:solidFill>
                  <a:srgbClr val="72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 idade = 20;</a:t>
            </a:r>
          </a:p>
          <a:p>
            <a:pPr marL="514350" indent="-514350">
              <a:buNone/>
            </a:pP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	System.out.println(</a:t>
            </a:r>
            <a:r>
              <a:rPr lang="pt-BR" sz="21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nome</a:t>
            </a:r>
            <a:r>
              <a:rPr lang="pt-BR" sz="21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+</a:t>
            </a: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1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“ tem ” </a:t>
            </a:r>
            <a:r>
              <a:rPr lang="pt-BR" sz="21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+</a:t>
            </a:r>
            <a:r>
              <a:rPr lang="pt-BR" sz="21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idade</a:t>
            </a:r>
            <a:r>
              <a:rPr lang="pt-BR" sz="21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+</a:t>
            </a: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1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“ anos!”</a:t>
            </a:r>
            <a:r>
              <a:rPr lang="pt-BR" sz="21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514350" indent="-514350">
              <a:buNone/>
            </a:pPr>
            <a:endParaRPr lang="pt-BR" sz="2100" dirty="0" smtClean="0">
              <a:latin typeface="Consolas" pitchFamily="49" charset="0"/>
              <a:cs typeface="Consolas" pitchFamily="49" charset="0"/>
            </a:endParaRPr>
          </a:p>
          <a:p>
            <a:pPr marL="514350" indent="-514350">
              <a:buNone/>
            </a:pPr>
            <a:r>
              <a:rPr lang="pt-BR" sz="2200" dirty="0" smtClean="0">
                <a:latin typeface="Consolas" pitchFamily="49" charset="0"/>
                <a:cs typeface="Consolas" pitchFamily="49" charset="0"/>
              </a:rPr>
              <a:t>	</a:t>
            </a:r>
            <a:endParaRPr lang="pt-BR" sz="3000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214546" y="4286256"/>
            <a:ext cx="4572032" cy="11430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pt-BR" sz="3000" b="1" u="sng" dirty="0" smtClean="0">
                <a:solidFill>
                  <a:schemeClr val="bg1"/>
                </a:solidFill>
              </a:rPr>
              <a:t>Saída:</a:t>
            </a:r>
          </a:p>
          <a:p>
            <a:pPr marL="514350" lvl="0" indent="-514350">
              <a:spcBef>
                <a:spcPct val="20000"/>
              </a:spcBef>
            </a:pPr>
            <a:r>
              <a:rPr lang="pt-BR" sz="3000" dirty="0" smtClean="0">
                <a:solidFill>
                  <a:schemeClr val="bg1"/>
                </a:solidFill>
              </a:rPr>
              <a:t>Rafael da Silva tem 20 anos!</a:t>
            </a:r>
            <a:endParaRPr lang="pt-BR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Entrada de dados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/>
            <a:r>
              <a:rPr lang="pt-BR" sz="3000" dirty="0" smtClean="0"/>
              <a:t>E a maneira que temos de receber dados do usuário durante a execução do programa;</a:t>
            </a:r>
          </a:p>
          <a:p>
            <a:pPr marL="514350" indent="-514350"/>
            <a:r>
              <a:rPr lang="pt-BR" sz="3000" dirty="0" smtClean="0"/>
              <a:t>Para receber dados através do console utilizaremos a classe Scanner. </a:t>
            </a:r>
            <a:r>
              <a:rPr lang="pt-BR" sz="2400" dirty="0" smtClean="0"/>
              <a:t>(</a:t>
            </a:r>
            <a:r>
              <a:rPr lang="pt-BR" sz="2400" dirty="0" smtClean="0">
                <a:hlinkClick r:id="rId3"/>
              </a:rPr>
              <a:t>ver documentação</a:t>
            </a:r>
            <a:r>
              <a:rPr lang="pt-BR" sz="2400" dirty="0" smtClean="0"/>
              <a:t>)</a:t>
            </a:r>
          </a:p>
          <a:p>
            <a:pPr marL="514350" indent="-514350"/>
            <a:endParaRPr lang="pt-BR" sz="2400" dirty="0"/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Scanner input = </a:t>
            </a:r>
            <a:r>
              <a:rPr lang="pt-BR" sz="2400" b="1" dirty="0" err="1" smtClean="0">
                <a:solidFill>
                  <a:srgbClr val="720000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 Scanner (</a:t>
            </a:r>
            <a:r>
              <a:rPr lang="pt-BR" sz="2400" i="1" dirty="0" smtClean="0">
                <a:latin typeface="Consolas" pitchFamily="49" charset="0"/>
                <a:cs typeface="Consolas" pitchFamily="49" charset="0"/>
              </a:rPr>
              <a:t>System.in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System.</a:t>
            </a:r>
            <a:r>
              <a:rPr lang="pt-BR" sz="2400" dirty="0" err="1" smtClean="0">
                <a:latin typeface="Consolas" pitchFamily="49" charset="0"/>
                <a:cs typeface="Consolas" pitchFamily="49" charset="0"/>
              </a:rPr>
              <a:t>out.prinln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(“Digite seu nome”);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String nome = </a:t>
            </a:r>
            <a:r>
              <a:rPr lang="pt-BR" sz="24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input.</a:t>
            </a:r>
            <a:r>
              <a:rPr lang="pt-BR" sz="2400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</a:t>
            </a:r>
            <a:r>
              <a:rPr lang="pt-BR" sz="24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System.</a:t>
            </a:r>
            <a:r>
              <a:rPr lang="pt-BR" sz="2400" dirty="0" err="1" smtClean="0">
                <a:latin typeface="Consolas" pitchFamily="49" charset="0"/>
                <a:cs typeface="Consolas" pitchFamily="49" charset="0"/>
              </a:rPr>
              <a:t>out.prinln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(“Digite sua idade”);</a:t>
            </a:r>
          </a:p>
          <a:p>
            <a:pPr marL="514350" indent="-514350">
              <a:buNone/>
            </a:pPr>
            <a:r>
              <a:rPr lang="pt-BR" sz="2400" b="1" dirty="0" err="1" smtClean="0">
                <a:solidFill>
                  <a:srgbClr val="720000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 idade = </a:t>
            </a:r>
            <a:r>
              <a:rPr lang="pt-BR" sz="24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input.</a:t>
            </a:r>
            <a:r>
              <a:rPr lang="pt-BR" sz="2400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nextInt</a:t>
            </a:r>
            <a:r>
              <a:rPr lang="pt-BR" sz="2400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514350" indent="-514350">
              <a:buNone/>
            </a:pPr>
            <a:endParaRPr lang="pt-BR" sz="2400" dirty="0" smtClean="0">
              <a:latin typeface="Consolas" pitchFamily="49" charset="0"/>
              <a:cs typeface="Consolas" pitchFamily="49" charset="0"/>
            </a:endParaRPr>
          </a:p>
          <a:p>
            <a:pPr marL="514350" indent="-514350">
              <a:buNone/>
            </a:pP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Estruturas condicionais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514350">
              <a:buNone/>
            </a:pPr>
            <a:r>
              <a:rPr lang="pt-BR" dirty="0" smtClean="0"/>
              <a:t>Estruturas condicionais nos permitem escolher qual instrução (ou conjunto de instruções) vai ser executado. As estruturas condicionais de Java são: </a:t>
            </a:r>
          </a:p>
          <a:p>
            <a:pPr marL="0" indent="-514350"/>
            <a:r>
              <a:rPr lang="pt-BR" b="1" dirty="0" err="1" smtClean="0"/>
              <a:t>if</a:t>
            </a:r>
            <a:endParaRPr lang="pt-BR" b="1" dirty="0" smtClean="0"/>
          </a:p>
          <a:p>
            <a:pPr marL="0" indent="-514350"/>
            <a:r>
              <a:rPr lang="pt-BR" b="1" dirty="0" err="1" smtClean="0"/>
              <a:t>if-else</a:t>
            </a:r>
            <a:endParaRPr lang="pt-BR" b="1" dirty="0" smtClean="0"/>
          </a:p>
          <a:p>
            <a:pPr marL="0" indent="-514350"/>
            <a:r>
              <a:rPr lang="pt-BR" b="1" dirty="0" smtClean="0"/>
              <a:t>switch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>
                <a:solidFill>
                  <a:srgbClr val="720000"/>
                </a:solidFill>
              </a:rPr>
              <a:t>i</a:t>
            </a:r>
            <a:r>
              <a:rPr lang="pt-BR" b="1" dirty="0" err="1" smtClean="0">
                <a:solidFill>
                  <a:srgbClr val="720000"/>
                </a:solidFill>
              </a:rPr>
              <a:t>f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4214818"/>
            <a:ext cx="8229600" cy="2143140"/>
          </a:xfrm>
        </p:spPr>
        <p:txBody>
          <a:bodyPr>
            <a:noAutofit/>
          </a:bodyPr>
          <a:lstStyle/>
          <a:p>
            <a:pPr marL="0" indent="-514350"/>
            <a:r>
              <a:rPr lang="pt-BR" sz="2400" dirty="0" smtClean="0">
                <a:latin typeface="+mj-lt"/>
                <a:cs typeface="Consolas" pitchFamily="49" charset="0"/>
              </a:rPr>
              <a:t>“</a:t>
            </a:r>
            <a:r>
              <a:rPr lang="pt-BR" sz="2400" dirty="0" err="1" smtClean="0">
                <a:latin typeface="+mj-lt"/>
                <a:cs typeface="Consolas" pitchFamily="49" charset="0"/>
              </a:rPr>
              <a:t>condicao</a:t>
            </a:r>
            <a:r>
              <a:rPr lang="pt-BR" sz="2400" dirty="0" smtClean="0">
                <a:latin typeface="+mj-lt"/>
                <a:cs typeface="Consolas" pitchFamily="49" charset="0"/>
              </a:rPr>
              <a:t>” deve ser uma expressão booleana</a:t>
            </a:r>
          </a:p>
          <a:p>
            <a:pPr marL="514800" indent="-514350"/>
            <a:r>
              <a:rPr lang="pt-BR" sz="2400" dirty="0" smtClean="0">
                <a:latin typeface="+mj-lt"/>
                <a:cs typeface="Consolas" pitchFamily="49" charset="0"/>
              </a:rPr>
              <a:t>Se “</a:t>
            </a:r>
            <a:r>
              <a:rPr lang="pt-BR" sz="2400" dirty="0" err="1" smtClean="0">
                <a:latin typeface="+mj-lt"/>
                <a:cs typeface="Consolas" pitchFamily="49" charset="0"/>
              </a:rPr>
              <a:t>condicao</a:t>
            </a:r>
            <a:r>
              <a:rPr lang="pt-BR" sz="2400" dirty="0" smtClean="0">
                <a:latin typeface="+mj-lt"/>
                <a:cs typeface="Consolas" pitchFamily="49" charset="0"/>
              </a:rPr>
              <a:t>” for </a:t>
            </a:r>
            <a:r>
              <a:rPr lang="pt-BR" sz="2400" b="1" dirty="0" err="1" smtClean="0">
                <a:latin typeface="+mj-lt"/>
                <a:cs typeface="Consolas" pitchFamily="49" charset="0"/>
              </a:rPr>
              <a:t>true</a:t>
            </a:r>
            <a:r>
              <a:rPr lang="pt-BR" sz="2400" dirty="0" smtClean="0">
                <a:latin typeface="+mj-lt"/>
                <a:cs typeface="Consolas" pitchFamily="49" charset="0"/>
              </a:rPr>
              <a:t> o que estiver no escopo do </a:t>
            </a:r>
            <a:r>
              <a:rPr lang="pt-BR" sz="2400" b="1" dirty="0" err="1" smtClean="0">
                <a:latin typeface="+mj-lt"/>
                <a:cs typeface="Consolas" pitchFamily="49" charset="0"/>
              </a:rPr>
              <a:t>if</a:t>
            </a:r>
            <a:r>
              <a:rPr lang="pt-BR" sz="2400" dirty="0" smtClean="0">
                <a:latin typeface="+mj-lt"/>
                <a:cs typeface="Consolas" pitchFamily="49" charset="0"/>
              </a:rPr>
              <a:t> será executado</a:t>
            </a:r>
          </a:p>
          <a:p>
            <a:pPr marL="0" indent="-514350"/>
            <a:r>
              <a:rPr lang="pt-BR" sz="2400" dirty="0" smtClean="0">
                <a:latin typeface="+mj-lt"/>
                <a:cs typeface="Consolas" pitchFamily="49" charset="0"/>
              </a:rPr>
              <a:t>Se “</a:t>
            </a:r>
            <a:r>
              <a:rPr lang="pt-BR" sz="2400" dirty="0" err="1" smtClean="0">
                <a:latin typeface="+mj-lt"/>
                <a:cs typeface="Consolas" pitchFamily="49" charset="0"/>
              </a:rPr>
              <a:t>condicao</a:t>
            </a:r>
            <a:r>
              <a:rPr lang="pt-BR" sz="2400" dirty="0" smtClean="0">
                <a:latin typeface="+mj-lt"/>
                <a:cs typeface="Consolas" pitchFamily="49" charset="0"/>
              </a:rPr>
              <a:t>” for </a:t>
            </a:r>
            <a:r>
              <a:rPr lang="pt-BR" sz="2400" b="1" dirty="0" err="1" smtClean="0">
                <a:latin typeface="+mj-lt"/>
                <a:cs typeface="Consolas" pitchFamily="49" charset="0"/>
              </a:rPr>
              <a:t>false</a:t>
            </a:r>
            <a:r>
              <a:rPr lang="pt-BR" sz="2400" dirty="0" smtClean="0">
                <a:latin typeface="+mj-lt"/>
                <a:cs typeface="Consolas" pitchFamily="49" charset="0"/>
              </a:rPr>
              <a:t> o que estiver no escopo do </a:t>
            </a:r>
            <a:r>
              <a:rPr lang="pt-BR" sz="2400" b="1" dirty="0" err="1" smtClean="0">
                <a:latin typeface="+mj-lt"/>
                <a:cs typeface="Consolas" pitchFamily="49" charset="0"/>
              </a:rPr>
              <a:t>if</a:t>
            </a:r>
            <a:r>
              <a:rPr lang="pt-BR" sz="2400" dirty="0" smtClean="0">
                <a:latin typeface="+mj-lt"/>
                <a:cs typeface="Consolas" pitchFamily="49" charset="0"/>
              </a:rPr>
              <a:t> será </a:t>
            </a:r>
          </a:p>
          <a:p>
            <a:pPr marL="514800" indent="-514350">
              <a:buNone/>
            </a:pPr>
            <a:r>
              <a:rPr lang="pt-BR" sz="2400" dirty="0" smtClean="0">
                <a:latin typeface="+mj-lt"/>
                <a:cs typeface="Consolas" pitchFamily="49" charset="0"/>
              </a:rPr>
              <a:t>	ignorado</a:t>
            </a:r>
            <a:endParaRPr lang="pt-BR" sz="2400" dirty="0">
              <a:latin typeface="+mj-lt"/>
              <a:cs typeface="Consolas" pitchFamily="49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786050" y="1571612"/>
            <a:ext cx="3429024" cy="23574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indent="-514350"/>
            <a:r>
              <a:rPr lang="pt-BR" sz="3000" b="1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pt-BR" sz="3000" dirty="0" err="1" smtClean="0">
                <a:latin typeface="Consolas" pitchFamily="49" charset="0"/>
                <a:cs typeface="Consolas" pitchFamily="49" charset="0"/>
              </a:rPr>
              <a:t>condicao</a:t>
            </a:r>
            <a:r>
              <a:rPr lang="pt-BR" sz="3000" dirty="0" smtClean="0">
                <a:latin typeface="Consolas" pitchFamily="49" charset="0"/>
                <a:cs typeface="Consolas" pitchFamily="49" charset="0"/>
              </a:rPr>
              <a:t>){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 instrução1;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 instrução2;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 ...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sz="30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>
                <a:solidFill>
                  <a:srgbClr val="720000"/>
                </a:solidFill>
              </a:rPr>
              <a:t>if</a:t>
            </a:r>
            <a:r>
              <a:rPr lang="pt-BR" b="1" dirty="0" smtClean="0">
                <a:solidFill>
                  <a:srgbClr val="720000"/>
                </a:solidFill>
              </a:rPr>
              <a:t> - </a:t>
            </a:r>
            <a:r>
              <a:rPr lang="pt-BR" b="1" dirty="0" err="1" smtClean="0">
                <a:solidFill>
                  <a:srgbClr val="720000"/>
                </a:solidFill>
              </a:rPr>
              <a:t>else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4500570"/>
            <a:ext cx="8229600" cy="2143140"/>
          </a:xfrm>
        </p:spPr>
        <p:txBody>
          <a:bodyPr>
            <a:noAutofit/>
          </a:bodyPr>
          <a:lstStyle/>
          <a:p>
            <a:pPr marL="514800" indent="-514350"/>
            <a:r>
              <a:rPr lang="pt-BR" sz="2800" dirty="0" smtClean="0">
                <a:latin typeface="+mj-lt"/>
                <a:cs typeface="Consolas" pitchFamily="49" charset="0"/>
              </a:rPr>
              <a:t>Se “</a:t>
            </a:r>
            <a:r>
              <a:rPr lang="pt-BR" sz="2800" dirty="0" err="1" smtClean="0">
                <a:latin typeface="+mj-lt"/>
                <a:cs typeface="Consolas" pitchFamily="49" charset="0"/>
              </a:rPr>
              <a:t>condicao</a:t>
            </a:r>
            <a:r>
              <a:rPr lang="pt-BR" sz="2800" dirty="0" smtClean="0">
                <a:latin typeface="+mj-lt"/>
                <a:cs typeface="Consolas" pitchFamily="49" charset="0"/>
              </a:rPr>
              <a:t>” for </a:t>
            </a:r>
            <a:r>
              <a:rPr lang="pt-BR" sz="2800" b="1" dirty="0" err="1" smtClean="0">
                <a:latin typeface="+mj-lt"/>
                <a:cs typeface="Consolas" pitchFamily="49" charset="0"/>
              </a:rPr>
              <a:t>true</a:t>
            </a:r>
            <a:r>
              <a:rPr lang="pt-BR" sz="2800" dirty="0" smtClean="0">
                <a:latin typeface="+mj-lt"/>
                <a:cs typeface="Consolas" pitchFamily="49" charset="0"/>
              </a:rPr>
              <a:t> instrução1 será executada.</a:t>
            </a:r>
          </a:p>
          <a:p>
            <a:pPr marL="0" indent="-514350"/>
            <a:r>
              <a:rPr lang="pt-BR" sz="2800" dirty="0" smtClean="0">
                <a:latin typeface="+mj-lt"/>
                <a:cs typeface="Consolas" pitchFamily="49" charset="0"/>
              </a:rPr>
              <a:t>Se “</a:t>
            </a:r>
            <a:r>
              <a:rPr lang="pt-BR" sz="2800" dirty="0" err="1" smtClean="0">
                <a:latin typeface="+mj-lt"/>
                <a:cs typeface="Consolas" pitchFamily="49" charset="0"/>
              </a:rPr>
              <a:t>condicao</a:t>
            </a:r>
            <a:r>
              <a:rPr lang="pt-BR" sz="2800" dirty="0" smtClean="0">
                <a:latin typeface="+mj-lt"/>
                <a:cs typeface="Consolas" pitchFamily="49" charset="0"/>
              </a:rPr>
              <a:t>” for </a:t>
            </a:r>
            <a:r>
              <a:rPr lang="pt-BR" sz="2800" b="1" dirty="0" err="1" smtClean="0">
                <a:latin typeface="+mj-lt"/>
                <a:cs typeface="Consolas" pitchFamily="49" charset="0"/>
              </a:rPr>
              <a:t>false</a:t>
            </a:r>
            <a:r>
              <a:rPr lang="pt-BR" sz="2800" dirty="0" smtClean="0">
                <a:latin typeface="+mj-lt"/>
                <a:cs typeface="Consolas" pitchFamily="49" charset="0"/>
              </a:rPr>
              <a:t> instrução 2 será executada.</a:t>
            </a:r>
          </a:p>
          <a:p>
            <a:pPr marL="0" indent="-514350"/>
            <a:r>
              <a:rPr lang="pt-BR" sz="2800" dirty="0" smtClean="0">
                <a:latin typeface="+mj-lt"/>
                <a:cs typeface="Consolas" pitchFamily="49" charset="0"/>
              </a:rPr>
              <a:t>Nunca as duas instruções serão executadas.</a:t>
            </a:r>
            <a:endParaRPr lang="pt-BR" sz="2800" dirty="0">
              <a:latin typeface="+mj-lt"/>
              <a:cs typeface="Consolas" pitchFamily="49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555776" y="1357298"/>
            <a:ext cx="3888432" cy="271977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indent="-514350"/>
            <a:r>
              <a:rPr lang="pt-BR" sz="3000" b="1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pt-BR" sz="3000" dirty="0" err="1" smtClean="0">
                <a:latin typeface="Consolas" pitchFamily="49" charset="0"/>
                <a:cs typeface="Consolas" pitchFamily="49" charset="0"/>
              </a:rPr>
              <a:t>condicao</a:t>
            </a:r>
            <a:r>
              <a:rPr lang="pt-BR" sz="3000" dirty="0" smtClean="0">
                <a:latin typeface="Consolas" pitchFamily="49" charset="0"/>
                <a:cs typeface="Consolas" pitchFamily="49" charset="0"/>
              </a:rPr>
              <a:t>){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  instrução1;</a:t>
            </a:r>
          </a:p>
          <a:p>
            <a:pPr indent="-514350"/>
            <a:r>
              <a:rPr lang="pt-BR" sz="30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indent="-514350"/>
            <a:r>
              <a:rPr lang="pt-BR" sz="3000" b="1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pt-BR" sz="3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{</a:t>
            </a:r>
          </a:p>
          <a:p>
            <a:pPr indent="-514350"/>
            <a:r>
              <a:rPr lang="pt-BR" sz="3000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sz="3000" dirty="0" smtClean="0">
                <a:latin typeface="Consolas" pitchFamily="49" charset="0"/>
                <a:cs typeface="Consolas" pitchFamily="49" charset="0"/>
              </a:rPr>
              <a:t>instrução2;</a:t>
            </a:r>
            <a:endParaRPr lang="pt-BR" sz="3000" b="1" dirty="0" smtClean="0">
              <a:latin typeface="Consolas" pitchFamily="49" charset="0"/>
              <a:cs typeface="Consolas" pitchFamily="49" charset="0"/>
            </a:endParaRPr>
          </a:p>
          <a:p>
            <a:pPr indent="-514350"/>
            <a:r>
              <a:rPr lang="pt-BR" sz="3000" b="1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sz="3000" b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>
                <a:solidFill>
                  <a:srgbClr val="720000"/>
                </a:solidFill>
              </a:rPr>
              <a:t>Indentação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/>
            <a:r>
              <a:rPr lang="pt-BR" sz="3400" dirty="0" smtClean="0"/>
              <a:t>Consiste em deixar o código no interior de um bloco com mais espaçamento do que o código que está fora desse bloco;</a:t>
            </a:r>
          </a:p>
          <a:p>
            <a:pPr marL="514350" indent="-514350"/>
            <a:r>
              <a:rPr lang="pt-BR" sz="3400" dirty="0" smtClean="0"/>
              <a:t>O uso de uma </a:t>
            </a:r>
            <a:r>
              <a:rPr lang="pt-BR" sz="3400" dirty="0" err="1" smtClean="0"/>
              <a:t>indentação</a:t>
            </a:r>
            <a:r>
              <a:rPr lang="pt-BR" sz="3400" dirty="0" smtClean="0"/>
              <a:t> consistente faz um programa ser mais fácil de ser lido e entendido;</a:t>
            </a:r>
          </a:p>
          <a:p>
            <a:pPr marL="514350" indent="-514350"/>
            <a:r>
              <a:rPr lang="pt-BR" sz="3400" dirty="0" smtClean="0"/>
              <a:t>Mesmo não fazendo diferença para o compilador, uma </a:t>
            </a:r>
            <a:r>
              <a:rPr lang="pt-BR" sz="3400" dirty="0" err="1" smtClean="0"/>
              <a:t>indentação</a:t>
            </a:r>
            <a:r>
              <a:rPr lang="pt-BR" sz="3400" dirty="0" smtClean="0"/>
              <a:t> apropriada é muito importante;</a:t>
            </a:r>
          </a:p>
          <a:p>
            <a:pPr marL="514350" indent="-514350"/>
            <a:r>
              <a:rPr lang="pt-BR" sz="3400" dirty="0" smtClean="0"/>
              <a:t>Grande parte dos editores atuais ajudam a manter o código </a:t>
            </a:r>
            <a:r>
              <a:rPr lang="pt-BR" sz="3400" dirty="0" err="1" smtClean="0"/>
              <a:t>identado</a:t>
            </a:r>
            <a:r>
              <a:rPr lang="pt-BR" sz="3400" dirty="0" smtClean="0"/>
              <a:t>.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339752" y="928670"/>
            <a:ext cx="4286280" cy="192882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lvl="0" indent="-514350" algn="ctr">
              <a:spcBef>
                <a:spcPct val="20000"/>
              </a:spcBef>
            </a:pPr>
            <a:r>
              <a:rPr lang="pt-BR" sz="3000" b="1" dirty="0" smtClean="0">
                <a:solidFill>
                  <a:schemeClr val="bg1"/>
                </a:solidFill>
              </a:rPr>
              <a:t>Dica! (No Eclipse)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pt-BR" sz="3000" dirty="0" err="1" smtClean="0">
                <a:solidFill>
                  <a:schemeClr val="bg1"/>
                </a:solidFill>
              </a:rPr>
              <a:t>Ctrl</a:t>
            </a:r>
            <a:r>
              <a:rPr lang="pt-BR" sz="3000" dirty="0" smtClean="0">
                <a:solidFill>
                  <a:schemeClr val="bg1"/>
                </a:solidFill>
              </a:rPr>
              <a:t> + </a:t>
            </a:r>
            <a:r>
              <a:rPr lang="pt-BR" sz="3000" dirty="0" err="1" smtClean="0">
                <a:solidFill>
                  <a:schemeClr val="bg1"/>
                </a:solidFill>
              </a:rPr>
              <a:t>Shift</a:t>
            </a:r>
            <a:r>
              <a:rPr lang="pt-BR" sz="3000" dirty="0" smtClean="0">
                <a:solidFill>
                  <a:schemeClr val="bg1"/>
                </a:solidFill>
              </a:rPr>
              <a:t> + f    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r>
              <a:rPr lang="pt-BR" sz="3000" dirty="0" err="1" smtClean="0">
                <a:solidFill>
                  <a:schemeClr val="bg1"/>
                </a:solidFill>
              </a:rPr>
              <a:t>Ctrl</a:t>
            </a:r>
            <a:r>
              <a:rPr lang="pt-BR" sz="3000" dirty="0" smtClean="0">
                <a:solidFill>
                  <a:schemeClr val="bg1"/>
                </a:solidFill>
              </a:rPr>
              <a:t> + A  e  </a:t>
            </a:r>
            <a:r>
              <a:rPr lang="pt-BR" sz="3000" dirty="0" err="1" smtClean="0">
                <a:solidFill>
                  <a:schemeClr val="bg1"/>
                </a:solidFill>
              </a:rPr>
              <a:t>Ctrl</a:t>
            </a:r>
            <a:r>
              <a:rPr lang="pt-BR" sz="3000" dirty="0" smtClean="0">
                <a:solidFill>
                  <a:schemeClr val="bg1"/>
                </a:solidFill>
              </a:rPr>
              <a:t> + i</a:t>
            </a:r>
          </a:p>
          <a:p>
            <a:pPr marL="971550" lvl="1" indent="-514350" algn="ctr">
              <a:spcBef>
                <a:spcPct val="20000"/>
              </a:spcBef>
            </a:pPr>
            <a:r>
              <a:rPr lang="pt-BR" sz="3000" dirty="0" smtClean="0">
                <a:solidFill>
                  <a:schemeClr val="bg1"/>
                </a:solidFill>
              </a:rPr>
              <a:t>       </a:t>
            </a:r>
          </a:p>
          <a:p>
            <a:pPr marL="514350" lvl="0" indent="-514350">
              <a:spcBef>
                <a:spcPct val="20000"/>
              </a:spcBef>
              <a:buFontTx/>
              <a:buChar char="-"/>
            </a:pPr>
            <a:endParaRPr lang="pt-BR" sz="3000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214546" y="3143248"/>
            <a:ext cx="4589702" cy="17259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55000" lnSpcReduction="20000"/>
          </a:bodyPr>
          <a:lstStyle/>
          <a:p>
            <a:pPr marL="514350" lvl="0" indent="-514350" algn="ctr">
              <a:spcBef>
                <a:spcPct val="20000"/>
              </a:spcBef>
            </a:pPr>
            <a:r>
              <a:rPr lang="pt-BR" sz="5100" b="1" dirty="0" smtClean="0">
                <a:solidFill>
                  <a:schemeClr val="bg1"/>
                </a:solidFill>
              </a:rPr>
              <a:t>Atenção</a:t>
            </a:r>
            <a:r>
              <a:rPr lang="pt-BR" sz="5100" b="1" dirty="0" smtClean="0">
                <a:solidFill>
                  <a:schemeClr val="bg1"/>
                </a:solidFill>
              </a:rPr>
              <a:t>!</a:t>
            </a:r>
            <a:endParaRPr lang="pt-BR" sz="3000" dirty="0">
              <a:solidFill>
                <a:schemeClr val="bg1"/>
              </a:solidFill>
            </a:endParaRPr>
          </a:p>
          <a:p>
            <a:pPr marL="514350" indent="-514350">
              <a:spcBef>
                <a:spcPct val="20000"/>
              </a:spcBef>
            </a:pPr>
            <a:r>
              <a:rPr lang="pt-BR" sz="5400" dirty="0" smtClean="0">
                <a:solidFill>
                  <a:schemeClr val="bg1"/>
                </a:solidFill>
              </a:rPr>
              <a:t>	</a:t>
            </a:r>
            <a:r>
              <a:rPr lang="pt-BR" sz="5400" dirty="0" err="1" smtClean="0">
                <a:solidFill>
                  <a:schemeClr val="bg1"/>
                </a:solidFill>
              </a:rPr>
              <a:t>Indentação</a:t>
            </a:r>
            <a:r>
              <a:rPr lang="pt-BR" sz="5400" dirty="0" smtClean="0">
                <a:solidFill>
                  <a:schemeClr val="bg1"/>
                </a:solidFill>
              </a:rPr>
              <a:t> </a:t>
            </a:r>
            <a:r>
              <a:rPr lang="pt-BR" sz="5400" dirty="0">
                <a:solidFill>
                  <a:schemeClr val="bg1"/>
                </a:solidFill>
              </a:rPr>
              <a:t>é parte da nota das listas!! </a:t>
            </a:r>
            <a:r>
              <a:rPr lang="pt-BR" sz="5400" dirty="0" err="1">
                <a:solidFill>
                  <a:schemeClr val="bg1"/>
                </a:solidFill>
              </a:rPr>
              <a:t>Indentem</a:t>
            </a:r>
            <a:r>
              <a:rPr lang="pt-BR" sz="5400" dirty="0">
                <a:solidFill>
                  <a:schemeClr val="bg1"/>
                </a:solidFill>
              </a:rPr>
              <a:t> seus códigos</a:t>
            </a:r>
            <a:r>
              <a:rPr lang="pt-BR" sz="5400" dirty="0" smtClean="0">
                <a:solidFill>
                  <a:schemeClr val="bg1"/>
                </a:solidFill>
              </a:rPr>
              <a:t>!</a:t>
            </a:r>
            <a:endParaRPr lang="pt-BR" sz="6600" b="1" dirty="0">
              <a:solidFill>
                <a:srgbClr val="72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Comentários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/>
            <a:r>
              <a:rPr lang="pt-BR" sz="3400" dirty="0" smtClean="0"/>
              <a:t>São incluídos no código para explicar os propósitos do programa e para descrever o seu processamento passo-a-passo;</a:t>
            </a:r>
          </a:p>
          <a:p>
            <a:pPr marL="514350" indent="-514350"/>
            <a:r>
              <a:rPr lang="pt-BR" sz="3400" dirty="0" smtClean="0"/>
              <a:t>Eles não afetam o modo como o programa é executado;</a:t>
            </a:r>
          </a:p>
          <a:p>
            <a:pPr marL="514350" indent="-514350"/>
            <a:endParaRPr lang="pt-BR" dirty="0" smtClean="0"/>
          </a:p>
          <a:p>
            <a:pPr marL="514350" indent="-514350">
              <a:spcAft>
                <a:spcPts val="300"/>
              </a:spcAft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//comentário de uma única linha</a:t>
            </a: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/* comentário de </a:t>
            </a:r>
            <a:endParaRPr lang="pt-BR" dirty="0">
              <a:solidFill>
                <a:schemeClr val="bg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	 	várias linhas */</a:t>
            </a: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/** comentário javadoc</a:t>
            </a: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		(pode ter múltiplas linhas</a:t>
            </a: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	  @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author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 Luís Gabriel</a:t>
            </a:r>
          </a:p>
          <a:p>
            <a:pPr marL="514350" indent="-514350">
              <a:buNone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	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Z:\cin\estudos\100709_ppt_cin_claro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1470025"/>
          </a:xfrm>
        </p:spPr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Dúvidas?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Roteiro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Estrutura de um programa Java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Tipos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Operadores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I/O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Controle de Fluxo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Padrões de codificação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Exercícios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Definindo uma classe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endParaRPr lang="pt-BR" sz="2400" dirty="0" smtClean="0">
              <a:latin typeface="Courier New" pitchFamily="49" charset="0"/>
              <a:cs typeface="Courier New" pitchFamily="49" charset="0"/>
            </a:endParaRPr>
          </a:p>
          <a:p>
            <a:pPr marL="514350" indent="-514350">
              <a:buNone/>
            </a:pP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400" dirty="0" err="1" smtClean="0">
                <a:latin typeface="Consolas" pitchFamily="49" charset="0"/>
                <a:cs typeface="Consolas" pitchFamily="49" charset="0"/>
              </a:rPr>
              <a:t>PrimeiraClasse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514350" indent="-514350">
              <a:buNone/>
            </a:pPr>
            <a:r>
              <a:rPr lang="pt-BR" sz="2400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//corpo da classe</a:t>
            </a:r>
          </a:p>
          <a:p>
            <a:pPr marL="514350" indent="-514350">
              <a:buNone/>
            </a:pPr>
            <a:r>
              <a:rPr lang="pt-BR" sz="2400" dirty="0">
                <a:latin typeface="Consolas" pitchFamily="49" charset="0"/>
                <a:cs typeface="Consolas" pitchFamily="49" charset="0"/>
              </a:rPr>
              <a:t>	</a:t>
            </a:r>
            <a:endParaRPr lang="pt-BR" sz="2400" dirty="0" smtClean="0">
              <a:latin typeface="Consolas" pitchFamily="49" charset="0"/>
              <a:cs typeface="Consolas" pitchFamily="49" charset="0"/>
            </a:endParaRPr>
          </a:p>
          <a:p>
            <a:pPr marL="514350" indent="-514350">
              <a:buNone/>
            </a:pPr>
            <a:r>
              <a:rPr lang="pt-BR" sz="2400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static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void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onsolas" pitchFamily="49" charset="0"/>
                <a:cs typeface="Consolas" pitchFamily="49" charset="0"/>
              </a:rPr>
              <a:t>main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(String[] </a:t>
            </a:r>
            <a:r>
              <a:rPr lang="pt-BR" sz="2400" dirty="0" err="1" smtClean="0">
                <a:latin typeface="Consolas" pitchFamily="49" charset="0"/>
                <a:cs typeface="Consolas" pitchFamily="49" charset="0"/>
              </a:rPr>
              <a:t>args</a:t>
            </a: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){</a:t>
            </a:r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pt-BR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//corpo do método (</a:t>
            </a:r>
            <a:r>
              <a:rPr lang="pt-BR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main</a:t>
            </a:r>
            <a:r>
              <a:rPr lang="pt-BR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</a:t>
            </a:r>
            <a:endParaRPr lang="pt-BR" sz="2400" dirty="0">
              <a:solidFill>
                <a:schemeClr val="tx1">
                  <a:lumMod val="50000"/>
                  <a:lumOff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514350" indent="-514350">
              <a:buNone/>
            </a:pPr>
            <a:r>
              <a:rPr lang="pt-BR" sz="2400" dirty="0" smtClean="0">
                <a:latin typeface="Consolas" pitchFamily="49" charset="0"/>
                <a:cs typeface="Consolas" pitchFamily="49" charset="0"/>
              </a:rPr>
              <a:t>	}</a:t>
            </a:r>
          </a:p>
          <a:p>
            <a:pPr marL="514350" indent="-514350">
              <a:buNone/>
            </a:pPr>
            <a:r>
              <a:rPr lang="pt-BR" sz="24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Tipos primitivos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000" dirty="0" smtClean="0"/>
              <a:t>Inteiros: </a:t>
            </a:r>
            <a:r>
              <a:rPr lang="pt-BR" sz="3000" b="1" dirty="0" smtClean="0">
                <a:solidFill>
                  <a:srgbClr val="720000"/>
                </a:solidFill>
              </a:rPr>
              <a:t>byte </a:t>
            </a:r>
            <a:r>
              <a:rPr lang="pt-BR" sz="3000" dirty="0" smtClean="0"/>
              <a:t>(8bits), </a:t>
            </a:r>
            <a:r>
              <a:rPr lang="pt-BR" sz="3000" b="1" dirty="0" smtClean="0">
                <a:solidFill>
                  <a:srgbClr val="720000"/>
                </a:solidFill>
              </a:rPr>
              <a:t>short</a:t>
            </a:r>
            <a:r>
              <a:rPr lang="pt-BR" sz="3000" dirty="0" smtClean="0"/>
              <a:t>(16 bits), </a:t>
            </a:r>
            <a:r>
              <a:rPr lang="pt-BR" sz="3000" b="1" dirty="0" smtClean="0">
                <a:solidFill>
                  <a:srgbClr val="720000"/>
                </a:solidFill>
              </a:rPr>
              <a:t>int</a:t>
            </a:r>
            <a:r>
              <a:rPr lang="pt-BR" sz="3000" dirty="0" smtClean="0"/>
              <a:t>(32 bits), </a:t>
            </a:r>
            <a:r>
              <a:rPr lang="pt-BR" sz="3000" b="1" dirty="0" smtClean="0">
                <a:solidFill>
                  <a:srgbClr val="720000"/>
                </a:solidFill>
              </a:rPr>
              <a:t>long</a:t>
            </a:r>
            <a:r>
              <a:rPr lang="pt-BR" sz="3000" dirty="0" smtClean="0"/>
              <a:t>(64 bits);</a:t>
            </a:r>
            <a:endParaRPr lang="pt-BR" sz="3000" b="1" dirty="0" smtClean="0"/>
          </a:p>
          <a:p>
            <a:r>
              <a:rPr lang="pt-BR" sz="3000" dirty="0" smtClean="0"/>
              <a:t>Números reais: </a:t>
            </a:r>
            <a:r>
              <a:rPr lang="pt-BR" sz="3000" b="1" dirty="0" smtClean="0">
                <a:solidFill>
                  <a:srgbClr val="720000"/>
                </a:solidFill>
              </a:rPr>
              <a:t>float</a:t>
            </a:r>
            <a:r>
              <a:rPr lang="pt-BR" sz="3000" dirty="0" smtClean="0"/>
              <a:t>(32 bits)</a:t>
            </a:r>
            <a:r>
              <a:rPr lang="pt-BR" sz="3000" b="1" dirty="0" smtClean="0"/>
              <a:t> </a:t>
            </a:r>
            <a:r>
              <a:rPr lang="pt-BR" sz="3000" dirty="0" smtClean="0"/>
              <a:t>e </a:t>
            </a:r>
            <a:r>
              <a:rPr lang="pt-BR" sz="3000" b="1" dirty="0" smtClean="0">
                <a:solidFill>
                  <a:srgbClr val="720000"/>
                </a:solidFill>
              </a:rPr>
              <a:t>double </a:t>
            </a:r>
            <a:r>
              <a:rPr lang="pt-BR" sz="3000" dirty="0" smtClean="0"/>
              <a:t>(64 bits);</a:t>
            </a:r>
          </a:p>
          <a:p>
            <a:r>
              <a:rPr lang="pt-BR" sz="3000" dirty="0" smtClean="0"/>
              <a:t>Caracteres: </a:t>
            </a:r>
            <a:r>
              <a:rPr lang="pt-BR" sz="3000" b="1" dirty="0" smtClean="0">
                <a:solidFill>
                  <a:srgbClr val="720000"/>
                </a:solidFill>
              </a:rPr>
              <a:t>char </a:t>
            </a:r>
            <a:r>
              <a:rPr lang="pt-BR" sz="3000" dirty="0" smtClean="0"/>
              <a:t>(16 bits);</a:t>
            </a:r>
          </a:p>
          <a:p>
            <a:r>
              <a:rPr lang="pt-BR" sz="3000" dirty="0" smtClean="0"/>
              <a:t>Valores booleanos: </a:t>
            </a:r>
            <a:r>
              <a:rPr lang="pt-BR" sz="3000" b="1" dirty="0" smtClean="0">
                <a:solidFill>
                  <a:srgbClr val="720000"/>
                </a:solidFill>
              </a:rPr>
              <a:t>boolean; </a:t>
            </a:r>
            <a:endParaRPr lang="pt-BR" sz="3000" b="1" dirty="0">
              <a:solidFill>
                <a:srgbClr val="720000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714348" y="4214818"/>
            <a:ext cx="8229600" cy="1857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b="1" dirty="0">
                <a:solidFill>
                  <a:srgbClr val="720000"/>
                </a:solidFill>
              </a:rPr>
              <a:t>i</a:t>
            </a:r>
            <a:r>
              <a:rPr lang="pt-BR" sz="3000" b="1" dirty="0" smtClean="0">
                <a:solidFill>
                  <a:srgbClr val="720000"/>
                </a:solidFill>
              </a:rPr>
              <a:t>nt</a:t>
            </a:r>
            <a:r>
              <a:rPr lang="pt-BR" sz="3000" dirty="0" smtClean="0"/>
              <a:t> idade = 19;			</a:t>
            </a:r>
            <a:r>
              <a:rPr lang="pt-BR" sz="3000" b="1" dirty="0" smtClean="0">
                <a:solidFill>
                  <a:srgbClr val="720000"/>
                </a:solidFill>
              </a:rPr>
              <a:t>char</a:t>
            </a:r>
            <a:r>
              <a:rPr lang="pt-BR" sz="3000" dirty="0" smtClean="0">
                <a:solidFill>
                  <a:srgbClr val="720000"/>
                </a:solidFill>
              </a:rPr>
              <a:t> </a:t>
            </a:r>
            <a:r>
              <a:rPr lang="pt-BR" sz="3000" dirty="0" smtClean="0"/>
              <a:t>letra = ‘a’;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pt-BR" sz="3000" b="1" dirty="0">
                <a:solidFill>
                  <a:srgbClr val="720000"/>
                </a:solidFill>
              </a:rPr>
              <a:t>f</a:t>
            </a:r>
            <a:r>
              <a:rPr lang="pt-BR" sz="3000" b="1" dirty="0" smtClean="0">
                <a:solidFill>
                  <a:srgbClr val="720000"/>
                </a:solidFill>
              </a:rPr>
              <a:t>loat</a:t>
            </a:r>
            <a:r>
              <a:rPr lang="pt-BR" sz="3000" dirty="0" smtClean="0"/>
              <a:t> peso = 65.6</a:t>
            </a:r>
            <a:r>
              <a:rPr lang="pt-BR" sz="3000" b="1" dirty="0" smtClean="0">
                <a:solidFill>
                  <a:srgbClr val="720000"/>
                </a:solidFill>
              </a:rPr>
              <a:t>f ;</a:t>
            </a:r>
            <a:r>
              <a:rPr lang="pt-BR" sz="3000" dirty="0" smtClean="0"/>
              <a:t>		</a:t>
            </a:r>
            <a:r>
              <a:rPr lang="pt-BR" sz="3000" b="1" dirty="0" smtClean="0">
                <a:solidFill>
                  <a:srgbClr val="720000"/>
                </a:solidFill>
              </a:rPr>
              <a:t>boolean</a:t>
            </a:r>
            <a:r>
              <a:rPr lang="pt-BR" sz="3000" dirty="0" smtClean="0"/>
              <a:t> flag = false;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2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</a:t>
            </a: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2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salario</a:t>
            </a: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560.40;</a:t>
            </a:r>
            <a:endParaRPr kumimoji="0" lang="pt-B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Classe String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marL="514350" indent="-514350"/>
            <a:r>
              <a:rPr lang="pt-BR" sz="3000" dirty="0" smtClean="0"/>
              <a:t>Usada em Java para representar uma cadeia de caracteres.</a:t>
            </a:r>
          </a:p>
          <a:p>
            <a:pPr marL="514350" indent="-514350"/>
            <a:r>
              <a:rPr lang="pt-BR" sz="3000" dirty="0"/>
              <a:t>Tem alguns métodos muito úteis </a:t>
            </a:r>
            <a:r>
              <a:rPr lang="pt-BR" sz="2400" dirty="0"/>
              <a:t>(</a:t>
            </a:r>
            <a:r>
              <a:rPr lang="pt-BR" sz="2400" dirty="0">
                <a:hlinkClick r:id="rId3"/>
              </a:rPr>
              <a:t>ver documentação</a:t>
            </a:r>
            <a:r>
              <a:rPr lang="pt-BR" sz="2400" dirty="0" smtClean="0"/>
              <a:t>).</a:t>
            </a:r>
            <a:endParaRPr lang="pt-BR" sz="3000" dirty="0" smtClean="0"/>
          </a:p>
          <a:p>
            <a:pPr marL="514350" indent="-514350"/>
            <a:r>
              <a:rPr lang="pt-BR" sz="3000" dirty="0" smtClean="0"/>
              <a:t>Apesar de não ser um tipo primitivo, pode ser inicializado de maneira semelhante.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914400" y="4786322"/>
            <a:ext cx="7943880" cy="1206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String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nome = “Fulaninho da Silva”;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noProof="0" dirty="0" smtClean="0"/>
              <a:t>String nome2 =</a:t>
            </a:r>
            <a:r>
              <a:rPr lang="pt-BR" sz="3000" b="1" noProof="0" dirty="0" smtClean="0">
                <a:solidFill>
                  <a:srgbClr val="720000"/>
                </a:solidFill>
              </a:rPr>
              <a:t> new </a:t>
            </a:r>
            <a:r>
              <a:rPr lang="pt-BR" sz="3000" noProof="0" dirty="0" smtClean="0"/>
              <a:t>String (“Fulaninho da Silva”);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Operadores matemáticos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pt-BR" dirty="0" smtClean="0"/>
              <a:t>Adição: (+)</a:t>
            </a:r>
          </a:p>
          <a:p>
            <a:pPr marL="514350" indent="-514350"/>
            <a:r>
              <a:rPr lang="pt-BR" dirty="0" smtClean="0"/>
              <a:t>Subtração: (-)</a:t>
            </a:r>
          </a:p>
          <a:p>
            <a:pPr marL="514350" indent="-514350"/>
            <a:r>
              <a:rPr lang="pt-BR" dirty="0" smtClean="0"/>
              <a:t>Multiplicação: (*)</a:t>
            </a:r>
          </a:p>
          <a:p>
            <a:pPr marL="514350" indent="-514350"/>
            <a:r>
              <a:rPr lang="pt-BR" dirty="0" smtClean="0"/>
              <a:t>Divisão: (/)</a:t>
            </a:r>
          </a:p>
          <a:p>
            <a:pPr marL="514350" indent="-514350"/>
            <a:r>
              <a:rPr lang="pt-BR" dirty="0" smtClean="0"/>
              <a:t>Resto da divisão inteira: (%)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85786" y="4786322"/>
            <a:ext cx="7943880" cy="120651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Precedência: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3000" dirty="0" smtClean="0"/>
              <a:t>Divisão, multiplicação, resto &gt; adição e subtração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Exemplos de precedência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pt-BR" sz="3400" dirty="0" smtClean="0"/>
              <a:t>a + b + c + d + e</a:t>
            </a:r>
          </a:p>
          <a:p>
            <a:pPr marL="514350" indent="-514350"/>
            <a:r>
              <a:rPr lang="pt-BR" sz="3400" dirty="0" smtClean="0"/>
              <a:t>a + b * c - d / e</a:t>
            </a:r>
          </a:p>
          <a:p>
            <a:pPr marL="514350" indent="-514350"/>
            <a:r>
              <a:rPr lang="pt-BR" sz="3400" dirty="0" smtClean="0"/>
              <a:t>a / (b + c) – d % e</a:t>
            </a:r>
          </a:p>
          <a:p>
            <a:pPr marL="514350" indent="-514350"/>
            <a:r>
              <a:rPr lang="pt-BR" sz="3400" dirty="0" smtClean="0"/>
              <a:t>a / (b * (c + (d - e))</a:t>
            </a:r>
          </a:p>
          <a:p>
            <a:pPr marL="514350" indent="-514350"/>
            <a:r>
              <a:rPr lang="pt-BR" sz="3400" dirty="0" smtClean="0"/>
              <a:t>(a * ( b / (c - d)))% e</a:t>
            </a:r>
          </a:p>
          <a:p>
            <a:pPr marL="514350" indent="-514350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Operadores lógicos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pt-BR" dirty="0" smtClean="0"/>
              <a:t>NÃO lógico (!);</a:t>
            </a:r>
          </a:p>
          <a:p>
            <a:pPr marL="514350" indent="-514350"/>
            <a:r>
              <a:rPr lang="pt-BR" dirty="0" smtClean="0"/>
              <a:t>E lógico (&amp;&amp; e &amp;);</a:t>
            </a:r>
          </a:p>
          <a:p>
            <a:pPr marL="514350" indent="-514350"/>
            <a:r>
              <a:rPr lang="pt-BR" dirty="0" smtClean="0"/>
              <a:t>OU lógico (|</a:t>
            </a:r>
            <a:r>
              <a:rPr lang="pt-BR" dirty="0" err="1" smtClean="0"/>
              <a:t>|</a:t>
            </a:r>
            <a:r>
              <a:rPr lang="pt-BR" dirty="0" smtClean="0"/>
              <a:t> e |);</a:t>
            </a:r>
          </a:p>
          <a:p>
            <a:pPr marL="514350" indent="-514350">
              <a:buNone/>
            </a:pP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785786" y="3929066"/>
            <a:ext cx="7943880" cy="206376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3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Atenção!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BR" sz="3000" dirty="0" smtClean="0"/>
              <a:t>Todos esses operadores usam </a:t>
            </a:r>
            <a:r>
              <a:rPr lang="pt-BR" sz="3000" dirty="0" err="1" smtClean="0"/>
              <a:t>operandos</a:t>
            </a:r>
            <a:r>
              <a:rPr lang="pt-BR" sz="3000" dirty="0" smtClean="0"/>
              <a:t> booleanos e produzem resultados booleanos.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3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pt-BR" sz="3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NÃO lógico é um operador unário.</a:t>
            </a:r>
            <a:endParaRPr kumimoji="0" lang="pt-BR" sz="3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Z:\cin\estudos\papelaria_institucional\ppt_cin_claro02_produ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720000"/>
                </a:solidFill>
              </a:rPr>
              <a:t>Expressão booleanas</a:t>
            </a:r>
            <a:endParaRPr lang="pt-BR" b="1" dirty="0">
              <a:solidFill>
                <a:srgbClr val="72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514350">
              <a:buNone/>
            </a:pPr>
            <a:r>
              <a:rPr lang="pt-BR" sz="2800" dirty="0" smtClean="0"/>
              <a:t>Expressões booleanas geralmente usam os operadores de igualdade ou os operadores relacionais de Java, que retornam resultados booleanos:</a:t>
            </a:r>
          </a:p>
          <a:p>
            <a:pPr marL="0" indent="-514350"/>
            <a:r>
              <a:rPr lang="pt-BR" sz="2800" dirty="0" smtClean="0"/>
              <a:t>igual a (==)</a:t>
            </a:r>
          </a:p>
          <a:p>
            <a:pPr marL="0" indent="-514350"/>
            <a:r>
              <a:rPr lang="pt-BR" sz="2800" dirty="0" smtClean="0"/>
              <a:t>diferente de (!=)</a:t>
            </a:r>
          </a:p>
          <a:p>
            <a:pPr marL="0" indent="-514350"/>
            <a:r>
              <a:rPr lang="pt-BR" sz="2800" dirty="0" smtClean="0"/>
              <a:t>menor que (&lt;)</a:t>
            </a:r>
          </a:p>
          <a:p>
            <a:pPr marL="0" indent="-514350"/>
            <a:r>
              <a:rPr lang="pt-BR" sz="2800" dirty="0" smtClean="0"/>
              <a:t>maior que (&gt;)</a:t>
            </a:r>
          </a:p>
          <a:p>
            <a:pPr marL="0" indent="-514350"/>
            <a:r>
              <a:rPr lang="pt-BR" sz="2800" dirty="0" smtClean="0"/>
              <a:t>menor ou igual que (&lt;=)</a:t>
            </a:r>
          </a:p>
          <a:p>
            <a:pPr marL="0" indent="-514350"/>
            <a:r>
              <a:rPr lang="pt-BR" sz="2800" dirty="0" smtClean="0"/>
              <a:t>maior ou igual que (&gt;=)</a:t>
            </a:r>
            <a:endParaRPr lang="pt-BR" sz="2800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143504" y="3429000"/>
            <a:ext cx="3429024" cy="230026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(atribuição) </a:t>
            </a: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é diferente de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== </a:t>
            </a: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(comparação)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737</Words>
  <Application>Microsoft Office PowerPoint</Application>
  <PresentationFormat>Apresentação na tela (4:3)</PresentationFormat>
  <Paragraphs>150</Paragraphs>
  <Slides>19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Aula Prática 1</vt:lpstr>
      <vt:lpstr>Roteiro</vt:lpstr>
      <vt:lpstr>Definindo uma classe</vt:lpstr>
      <vt:lpstr>Tipos primitivos</vt:lpstr>
      <vt:lpstr>Classe String</vt:lpstr>
      <vt:lpstr>Operadores matemáticos</vt:lpstr>
      <vt:lpstr>Exemplos de precedência</vt:lpstr>
      <vt:lpstr>Operadores lógicos</vt:lpstr>
      <vt:lpstr>Expressão booleanas</vt:lpstr>
      <vt:lpstr>Precedência</vt:lpstr>
      <vt:lpstr>Saída de dados</vt:lpstr>
      <vt:lpstr>Saída de dados</vt:lpstr>
      <vt:lpstr>Entrada de dados</vt:lpstr>
      <vt:lpstr>Estruturas condicionais</vt:lpstr>
      <vt:lpstr>if</vt:lpstr>
      <vt:lpstr>if - else</vt:lpstr>
      <vt:lpstr>Indentação</vt:lpstr>
      <vt:lpstr>Comentários</vt:lpstr>
      <vt:lpstr>Dúvidas?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de Monitoria 1</dc:title>
  <dc:creator>Gabrielle Campos</dc:creator>
  <cp:lastModifiedBy>Paulo Henrique</cp:lastModifiedBy>
  <cp:revision>41</cp:revision>
  <dcterms:created xsi:type="dcterms:W3CDTF">2011-03-13T22:37:55Z</dcterms:created>
  <dcterms:modified xsi:type="dcterms:W3CDTF">2012-12-16T04:40:30Z</dcterms:modified>
</cp:coreProperties>
</file>