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61" r:id="rId3"/>
    <p:sldId id="279" r:id="rId4"/>
    <p:sldId id="298" r:id="rId5"/>
    <p:sldId id="299" r:id="rId6"/>
    <p:sldId id="282" r:id="rId7"/>
    <p:sldId id="300" r:id="rId8"/>
    <p:sldId id="301" r:id="rId9"/>
    <p:sldId id="283" r:id="rId10"/>
    <p:sldId id="302" r:id="rId11"/>
    <p:sldId id="303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0167" autoAdjust="0"/>
  </p:normalViewPr>
  <p:slideViewPr>
    <p:cSldViewPr>
      <p:cViewPr varScale="1">
        <p:scale>
          <a:sx n="71" d="100"/>
          <a:sy n="71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D2A69-B36D-427C-BE91-832CF8166FCC}" type="datetimeFigureOut">
              <a:rPr lang="pt-BR" smtClean="0"/>
              <a:t>12/04/2011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8E344-E2F4-46CD-9547-19F9BFFF80A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98E344-E2F4-46CD-9547-19F9BFFF80A2}" type="slidenum">
              <a:rPr lang="pt-BR" smtClean="0"/>
              <a:t>5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3613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5845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5717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86955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7463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771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2840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095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99463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236002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algn="ctr"/>
            <a:r>
              <a:rPr lang="pt-BR" sz="44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Revisão Mini-Prova 1</a:t>
            </a:r>
            <a:endParaRPr lang="pt-BR" sz="44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Subtítulo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7272366" cy="1757378"/>
          </a:xfrm>
        </p:spPr>
        <p:txBody>
          <a:bodyPr anchor="t">
            <a:normAutofit/>
          </a:bodyPr>
          <a:lstStyle/>
          <a:p>
            <a:pPr algn="ctr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Monitoria IP/CC</a:t>
            </a:r>
          </a:p>
          <a:p>
            <a:pPr algn="ctr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(~if669)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Recursão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None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857224" y="2071678"/>
            <a:ext cx="7358114" cy="292895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r>
              <a:rPr lang="pt-BR" sz="2800" b="1" dirty="0" err="1" smtClean="0">
                <a:solidFill>
                  <a:srgbClr val="FFC000"/>
                </a:solidFill>
                <a:latin typeface="Courier New"/>
              </a:rPr>
              <a:t>public</a:t>
            </a:r>
            <a:r>
              <a:rPr lang="pt-BR" sz="2800" b="1" dirty="0" smtClean="0">
                <a:solidFill>
                  <a:srgbClr val="FFC000"/>
                </a:solidFill>
                <a:latin typeface="Courier New"/>
              </a:rPr>
              <a:t> </a:t>
            </a:r>
            <a:r>
              <a:rPr lang="pt-BR" sz="2800" b="1" dirty="0" err="1" smtClean="0">
                <a:solidFill>
                  <a:srgbClr val="FFC000"/>
                </a:solidFill>
                <a:latin typeface="Courier New"/>
              </a:rPr>
              <a:t>int</a:t>
            </a:r>
            <a:r>
              <a:rPr lang="pt-BR" sz="2800" b="1" dirty="0" smtClean="0">
                <a:solidFill>
                  <a:srgbClr val="FFC000"/>
                </a:solidFill>
                <a:latin typeface="Courier New"/>
              </a:rPr>
              <a:t> </a:t>
            </a:r>
            <a:r>
              <a:rPr lang="pt-BR" sz="2800" b="1" dirty="0" err="1" smtClean="0">
                <a:solidFill>
                  <a:schemeClr val="tx1"/>
                </a:solidFill>
                <a:latin typeface="Courier New"/>
              </a:rPr>
              <a:t>metodoRecursivo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 (</a:t>
            </a:r>
            <a:r>
              <a:rPr lang="pt-BR" sz="2800" b="1" dirty="0" err="1" smtClean="0">
                <a:solidFill>
                  <a:srgbClr val="FFC000"/>
                </a:solidFill>
                <a:latin typeface="Courier New"/>
              </a:rPr>
              <a:t>int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 n) {</a:t>
            </a:r>
          </a:p>
          <a:p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	</a:t>
            </a:r>
            <a:r>
              <a:rPr lang="pt-BR" sz="2800" b="1" dirty="0" err="1" smtClean="0">
                <a:solidFill>
                  <a:srgbClr val="FFC000"/>
                </a:solidFill>
                <a:latin typeface="Courier New"/>
              </a:rPr>
              <a:t>if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 (n == 0) //caso base</a:t>
            </a:r>
          </a:p>
          <a:p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		</a:t>
            </a:r>
            <a:r>
              <a:rPr lang="pt-BR" sz="2800" b="1" dirty="0" err="1" smtClean="0">
                <a:solidFill>
                  <a:schemeClr val="tx1"/>
                </a:solidFill>
                <a:latin typeface="Courier New"/>
              </a:rPr>
              <a:t>return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 n;</a:t>
            </a:r>
          </a:p>
          <a:p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	</a:t>
            </a:r>
            <a:r>
              <a:rPr lang="pt-BR" sz="2800" b="1" dirty="0" err="1" smtClean="0">
                <a:solidFill>
                  <a:srgbClr val="FFC000"/>
                </a:solidFill>
                <a:latin typeface="Courier New"/>
              </a:rPr>
              <a:t>else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 { //passos recursivos</a:t>
            </a:r>
          </a:p>
          <a:p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	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	</a:t>
            </a:r>
            <a:r>
              <a:rPr lang="pt-BR" sz="2800" b="1" dirty="0" err="1" smtClean="0">
                <a:solidFill>
                  <a:srgbClr val="FFC000"/>
                </a:solidFill>
                <a:latin typeface="Courier New"/>
              </a:rPr>
              <a:t>if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(n 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&gt; 0)</a:t>
            </a:r>
          </a:p>
          <a:p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			</a:t>
            </a:r>
            <a:r>
              <a:rPr lang="pt-BR" sz="2800" b="1" dirty="0" err="1" smtClean="0">
                <a:solidFill>
                  <a:srgbClr val="FFC000"/>
                </a:solidFill>
                <a:latin typeface="Courier New"/>
              </a:rPr>
              <a:t>return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 </a:t>
            </a:r>
            <a:r>
              <a:rPr lang="pt-BR" sz="2800" b="1" dirty="0" err="1" smtClean="0">
                <a:solidFill>
                  <a:schemeClr val="tx1"/>
                </a:solidFill>
                <a:latin typeface="Courier New"/>
              </a:rPr>
              <a:t>metodoRecursivo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(n-1);</a:t>
            </a:r>
          </a:p>
          <a:p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		</a:t>
            </a:r>
            <a:r>
              <a:rPr lang="pt-BR" sz="2800" b="1" dirty="0" err="1" smtClean="0">
                <a:solidFill>
                  <a:srgbClr val="FFC000"/>
                </a:solidFill>
                <a:latin typeface="Courier New"/>
              </a:rPr>
              <a:t>else</a:t>
            </a:r>
            <a:endParaRPr lang="pt-BR" sz="2800" b="1" dirty="0" smtClean="0">
              <a:solidFill>
                <a:srgbClr val="FFC000"/>
              </a:solidFill>
              <a:latin typeface="Courier New"/>
            </a:endParaRPr>
          </a:p>
          <a:p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			</a:t>
            </a:r>
            <a:r>
              <a:rPr lang="pt-BR" sz="2800" b="1" dirty="0" err="1" smtClean="0">
                <a:solidFill>
                  <a:srgbClr val="FFC000"/>
                </a:solidFill>
                <a:latin typeface="Courier New"/>
              </a:rPr>
              <a:t>return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 </a:t>
            </a:r>
            <a:r>
              <a:rPr lang="pt-BR" sz="2800" b="1" dirty="0" err="1" smtClean="0">
                <a:solidFill>
                  <a:schemeClr val="tx1"/>
                </a:solidFill>
                <a:latin typeface="Courier New"/>
              </a:rPr>
              <a:t>metodoRecursivo</a:t>
            </a:r>
            <a:r>
              <a:rPr lang="pt-BR" sz="2800" b="1" dirty="0" smtClean="0">
                <a:solidFill>
                  <a:schemeClr val="tx1"/>
                </a:solidFill>
                <a:latin typeface="Courier New"/>
              </a:rPr>
              <a:t>(n+1);</a:t>
            </a:r>
          </a:p>
          <a:p>
            <a:r>
              <a:rPr lang="pt-BR" sz="2800" dirty="0" smtClean="0">
                <a:solidFill>
                  <a:schemeClr val="tx1"/>
                </a:solidFill>
                <a:latin typeface="Courier New"/>
              </a:rPr>
              <a:t>	}</a:t>
            </a:r>
          </a:p>
          <a:p>
            <a:r>
              <a:rPr lang="pt-BR" sz="2800" dirty="0" smtClean="0">
                <a:solidFill>
                  <a:schemeClr val="tx1"/>
                </a:solidFill>
                <a:latin typeface="Courier New"/>
              </a:rPr>
              <a:t>}</a:t>
            </a:r>
            <a:endParaRPr lang="pt-B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98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</p:spPr>
        <p:txBody>
          <a:bodyPr/>
          <a:lstStyle/>
          <a:p>
            <a:pPr algn="ctr"/>
            <a:r>
              <a:rPr lang="pt-BR" sz="4400" b="1" dirty="0" smtClean="0">
                <a:solidFill>
                  <a:srgbClr val="720000"/>
                </a:solidFill>
                <a:latin typeface="Calibri" pitchFamily="34" charset="0"/>
                <a:cs typeface="Calibri" pitchFamily="34" charset="0"/>
              </a:rPr>
              <a:t>Dúvidas?</a:t>
            </a:r>
            <a:endParaRPr lang="pt-BR" sz="4400" b="1" dirty="0">
              <a:solidFill>
                <a:srgbClr val="72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96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Roteiro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3200" b="0" kern="1200" dirty="0" err="1" smtClean="0">
                <a:solidFill>
                  <a:prstClr val="black"/>
                </a:solidFill>
                <a:effectLst/>
                <a:latin typeface="Calibri"/>
              </a:rPr>
              <a:t>If</a:t>
            </a:r>
            <a:r>
              <a:rPr lang="pt-BR" sz="3200" b="0" kern="1200" dirty="0" smtClean="0">
                <a:solidFill>
                  <a:prstClr val="black"/>
                </a:solidFill>
                <a:effectLst/>
                <a:latin typeface="Calibri"/>
              </a:rPr>
              <a:t>, </a:t>
            </a:r>
            <a:r>
              <a:rPr lang="pt-BR" sz="3200" b="0" kern="1200" dirty="0" err="1" smtClean="0">
                <a:solidFill>
                  <a:prstClr val="black"/>
                </a:solidFill>
                <a:effectLst/>
                <a:latin typeface="Calibri"/>
              </a:rPr>
              <a:t>if-else</a:t>
            </a:r>
            <a:r>
              <a:rPr lang="pt-BR" sz="3200" b="0" kern="1200" dirty="0" smtClean="0">
                <a:solidFill>
                  <a:prstClr val="black"/>
                </a:solidFill>
                <a:effectLst/>
                <a:latin typeface="Calibri"/>
              </a:rPr>
              <a:t>, switch</a:t>
            </a:r>
            <a:endParaRPr lang="pt-BR" sz="32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3200" b="0" kern="1200" dirty="0" smtClean="0">
                <a:solidFill>
                  <a:prstClr val="black"/>
                </a:solidFill>
                <a:effectLst/>
                <a:latin typeface="Calibri"/>
              </a:rPr>
              <a:t>For, </a:t>
            </a:r>
            <a:r>
              <a:rPr lang="pt-BR" sz="3200" b="0" kern="1200" dirty="0" err="1" smtClean="0">
                <a:solidFill>
                  <a:prstClr val="black"/>
                </a:solidFill>
                <a:effectLst/>
                <a:latin typeface="Calibri"/>
              </a:rPr>
              <a:t>while</a:t>
            </a:r>
            <a:r>
              <a:rPr lang="pt-BR" sz="3200" b="0" kern="1200" dirty="0" smtClean="0">
                <a:solidFill>
                  <a:prstClr val="black"/>
                </a:solidFill>
                <a:effectLst/>
                <a:latin typeface="Calibri"/>
              </a:rPr>
              <a:t>, </a:t>
            </a:r>
            <a:r>
              <a:rPr lang="pt-BR" sz="3200" b="0" kern="1200" dirty="0" err="1" smtClean="0">
                <a:solidFill>
                  <a:prstClr val="black"/>
                </a:solidFill>
                <a:effectLst/>
                <a:latin typeface="Calibri"/>
              </a:rPr>
              <a:t>do-while</a:t>
            </a:r>
            <a:endParaRPr lang="pt-BR" sz="32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3200" b="0" kern="1200" dirty="0" smtClean="0">
                <a:solidFill>
                  <a:prstClr val="black"/>
                </a:solidFill>
                <a:effectLst/>
                <a:latin typeface="Calibri"/>
              </a:rPr>
              <a:t>OO</a:t>
            </a:r>
            <a:endParaRPr lang="pt-BR" sz="32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3200" b="0" kern="1200" dirty="0" err="1" smtClean="0">
                <a:solidFill>
                  <a:prstClr val="black"/>
                </a:solidFill>
                <a:effectLst/>
                <a:latin typeface="Calibri"/>
              </a:rPr>
              <a:t>Array</a:t>
            </a:r>
            <a:endParaRPr lang="pt-BR" sz="32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marL="51435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3200" b="0" kern="1200" dirty="0" smtClean="0">
                <a:solidFill>
                  <a:prstClr val="black"/>
                </a:solidFill>
                <a:effectLst/>
                <a:latin typeface="Calibri"/>
              </a:rPr>
              <a:t>Strings</a:t>
            </a:r>
          </a:p>
          <a:p>
            <a:pPr marL="514350" lvl="0" indent="-514350" fontAlgn="auto"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pt-BR" sz="3200" b="0" kern="1200" dirty="0" smtClean="0">
                <a:solidFill>
                  <a:prstClr val="black"/>
                </a:solidFill>
                <a:effectLst/>
                <a:latin typeface="Calibri"/>
              </a:rPr>
              <a:t>Recursão</a:t>
            </a:r>
            <a:endParaRPr lang="pt-BR" sz="3200" b="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39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err="1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If</a:t>
            </a:r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pt-BR" sz="4400" dirty="0" err="1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if-else</a:t>
            </a:r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, switch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30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>
              <a:buNone/>
            </a:pPr>
            <a:endParaRPr lang="pt-BR" sz="30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>
              <a:buNone/>
            </a:pPr>
            <a:endParaRPr lang="pt-BR" sz="30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>
              <a:buNone/>
            </a:pPr>
            <a:endParaRPr lang="pt-BR" sz="30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>
              <a:buNone/>
            </a:pPr>
            <a:endParaRPr lang="pt-BR" sz="30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endParaRPr lang="pt-BR" sz="3000" b="0" kern="1200" dirty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3861048"/>
            <a:ext cx="7314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 smtClean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857224" y="1428736"/>
            <a:ext cx="3450114" cy="21357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indent="-514350"/>
            <a:r>
              <a:rPr lang="pt-BR" sz="2800" b="1" dirty="0" err="1" smtClean="0">
                <a:solidFill>
                  <a:srgbClr val="FFCC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pt-BR" sz="2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pt-BR" sz="2800" dirty="0" err="1" smtClean="0">
                <a:latin typeface="Consolas" pitchFamily="49" charset="0"/>
                <a:cs typeface="Consolas" pitchFamily="49" charset="0"/>
              </a:rPr>
              <a:t>condicao</a:t>
            </a:r>
            <a:r>
              <a:rPr lang="pt-BR" sz="280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pPr indent="-514350"/>
            <a:r>
              <a:rPr lang="pt-BR" sz="2800" dirty="0" smtClean="0">
                <a:latin typeface="Consolas" pitchFamily="49" charset="0"/>
                <a:cs typeface="Consolas" pitchFamily="49" charset="0"/>
              </a:rPr>
              <a:t>  instrução1;</a:t>
            </a:r>
          </a:p>
          <a:p>
            <a:pPr indent="-514350"/>
            <a:r>
              <a:rPr lang="pt-BR" sz="2800" dirty="0" smtClean="0">
                <a:latin typeface="Consolas" pitchFamily="49" charset="0"/>
                <a:cs typeface="Consolas" pitchFamily="49" charset="0"/>
              </a:rPr>
              <a:t>  instrução2;</a:t>
            </a:r>
          </a:p>
          <a:p>
            <a:pPr indent="-514350"/>
            <a:r>
              <a:rPr lang="pt-BR" sz="2800" dirty="0" smtClean="0">
                <a:latin typeface="Consolas" pitchFamily="49" charset="0"/>
                <a:cs typeface="Consolas" pitchFamily="49" charset="0"/>
              </a:rPr>
              <a:t>  ...</a:t>
            </a:r>
          </a:p>
          <a:p>
            <a:pPr indent="-514350"/>
            <a:r>
              <a:rPr lang="pt-BR" sz="2800" dirty="0" smtClean="0">
                <a:latin typeface="Consolas" pitchFamily="49" charset="0"/>
                <a:cs typeface="Consolas" pitchFamily="49" charset="0"/>
              </a:rPr>
              <a:t>}</a:t>
            </a:r>
            <a:endParaRPr lang="pt-BR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857224" y="4071942"/>
            <a:ext cx="3450114" cy="21357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indent="-514350"/>
            <a:r>
              <a:rPr lang="pt-BR" sz="2800" b="1" dirty="0" err="1" smtClean="0">
                <a:solidFill>
                  <a:srgbClr val="FFCC00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pt-BR" sz="2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pt-BR" sz="2800" dirty="0" err="1" smtClean="0">
                <a:latin typeface="Consolas" pitchFamily="49" charset="0"/>
                <a:cs typeface="Consolas" pitchFamily="49" charset="0"/>
              </a:rPr>
              <a:t>condicao</a:t>
            </a:r>
            <a:r>
              <a:rPr lang="pt-BR" sz="280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pPr indent="-514350"/>
            <a:r>
              <a:rPr lang="pt-BR" sz="2800" dirty="0" smtClean="0">
                <a:latin typeface="Consolas" pitchFamily="49" charset="0"/>
                <a:cs typeface="Consolas" pitchFamily="49" charset="0"/>
              </a:rPr>
              <a:t>  instrução1;</a:t>
            </a:r>
          </a:p>
          <a:p>
            <a:pPr indent="-514350"/>
            <a:r>
              <a:rPr lang="pt-BR" sz="2800" dirty="0" smtClean="0">
                <a:latin typeface="Consolas" pitchFamily="49" charset="0"/>
                <a:cs typeface="Consolas" pitchFamily="49" charset="0"/>
              </a:rPr>
              <a:t>}</a:t>
            </a:r>
            <a:r>
              <a:rPr lang="pt-BR" sz="2800" b="1" dirty="0" err="1" smtClean="0">
                <a:solidFill>
                  <a:srgbClr val="FFCC00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pt-BR" sz="28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sz="2800" dirty="0" smtClean="0">
                <a:latin typeface="Consolas" pitchFamily="49" charset="0"/>
                <a:cs typeface="Consolas" pitchFamily="49" charset="0"/>
              </a:rPr>
              <a:t>instrução2;</a:t>
            </a:r>
            <a:endParaRPr lang="pt-BR" sz="2800" b="1" dirty="0" smtClean="0">
              <a:latin typeface="Consolas" pitchFamily="49" charset="0"/>
              <a:cs typeface="Consolas" pitchFamily="49" charset="0"/>
            </a:endParaRP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pt-BR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5072066" y="1428736"/>
            <a:ext cx="3450114" cy="464347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indent="-514350"/>
            <a:r>
              <a:rPr lang="pt-BR" sz="2800" b="1" dirty="0" err="1" smtClean="0">
                <a:solidFill>
                  <a:srgbClr val="FFCC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28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sz="28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var = 1;</a:t>
            </a:r>
          </a:p>
          <a:p>
            <a:pPr indent="-514350"/>
            <a:endParaRPr lang="pt-BR" sz="2800" b="1" dirty="0" smtClean="0">
              <a:latin typeface="Consolas" pitchFamily="49" charset="0"/>
              <a:cs typeface="Consolas" pitchFamily="49" charset="0"/>
            </a:endParaRPr>
          </a:p>
          <a:p>
            <a:pPr indent="-514350"/>
            <a:r>
              <a:rPr lang="pt-BR" sz="2800" b="1" dirty="0" smtClean="0">
                <a:solidFill>
                  <a:srgbClr val="FFCC00"/>
                </a:solidFill>
                <a:latin typeface="Consolas" pitchFamily="49" charset="0"/>
                <a:cs typeface="Consolas" pitchFamily="49" charset="0"/>
              </a:rPr>
              <a:t>switch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 (var){</a:t>
            </a:r>
          </a:p>
          <a:p>
            <a:pPr indent="-514350"/>
            <a:endParaRPr lang="pt-BR" sz="2800" b="1" dirty="0" smtClean="0">
              <a:latin typeface="Consolas" pitchFamily="49" charset="0"/>
              <a:cs typeface="Consolas" pitchFamily="49" charset="0"/>
            </a:endParaRP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smtClean="0">
                <a:solidFill>
                  <a:srgbClr val="FFCC00"/>
                </a:solidFill>
                <a:latin typeface="Consolas" pitchFamily="49" charset="0"/>
                <a:cs typeface="Consolas" pitchFamily="49" charset="0"/>
              </a:rPr>
              <a:t>case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 1:</a:t>
            </a: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//comandos</a:t>
            </a: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indent="-514350"/>
            <a:endParaRPr lang="pt-BR" sz="2800" b="1" dirty="0" smtClean="0">
              <a:latin typeface="Consolas" pitchFamily="49" charset="0"/>
              <a:cs typeface="Consolas" pitchFamily="49" charset="0"/>
            </a:endParaRP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smtClean="0">
                <a:solidFill>
                  <a:srgbClr val="FFCC00"/>
                </a:solidFill>
                <a:latin typeface="Consolas" pitchFamily="49" charset="0"/>
                <a:cs typeface="Consolas" pitchFamily="49" charset="0"/>
              </a:rPr>
              <a:t>case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 2:</a:t>
            </a: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//comandos</a:t>
            </a: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indent="-514350"/>
            <a:endParaRPr lang="pt-BR" sz="2800" b="1" dirty="0" smtClean="0">
              <a:latin typeface="Consolas" pitchFamily="49" charset="0"/>
              <a:cs typeface="Consolas" pitchFamily="49" charset="0"/>
            </a:endParaRP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smtClean="0">
                <a:solidFill>
                  <a:srgbClr val="FFCC00"/>
                </a:solidFill>
                <a:latin typeface="Consolas" pitchFamily="49" charset="0"/>
                <a:cs typeface="Consolas" pitchFamily="49" charset="0"/>
              </a:rPr>
              <a:t>case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 n:</a:t>
            </a: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//comandos</a:t>
            </a: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err="1" smtClean="0">
                <a:latin typeface="Consolas" pitchFamily="49" charset="0"/>
                <a:cs typeface="Consolas" pitchFamily="49" charset="0"/>
              </a:rPr>
              <a:t>break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indent="-514350"/>
            <a:endParaRPr lang="pt-BR" sz="2800" b="1" dirty="0" smtClean="0">
              <a:latin typeface="Consolas" pitchFamily="49" charset="0"/>
              <a:cs typeface="Consolas" pitchFamily="49" charset="0"/>
            </a:endParaRP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smtClean="0">
                <a:solidFill>
                  <a:srgbClr val="FFCC00"/>
                </a:solidFill>
                <a:latin typeface="Consolas" pitchFamily="49" charset="0"/>
                <a:cs typeface="Consolas" pitchFamily="49" charset="0"/>
              </a:rPr>
              <a:t>default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//comandos</a:t>
            </a:r>
          </a:p>
          <a:p>
            <a:pPr indent="-514350"/>
            <a:r>
              <a:rPr lang="pt-BR" sz="28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pt-BR" sz="28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285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effectLst/>
                <a:latin typeface="Calibri" pitchFamily="34" charset="0"/>
                <a:cs typeface="Calibri" pitchFamily="34" charset="0"/>
              </a:rPr>
              <a:t>For, </a:t>
            </a:r>
            <a:r>
              <a:rPr lang="pt-BR" sz="4400" dirty="0" err="1" smtClean="0">
                <a:effectLst/>
                <a:latin typeface="Calibri" pitchFamily="34" charset="0"/>
                <a:cs typeface="Calibri" pitchFamily="34" charset="0"/>
              </a:rPr>
              <a:t>while</a:t>
            </a:r>
            <a:r>
              <a:rPr lang="pt-BR" sz="4400" dirty="0" smtClean="0">
                <a:effectLst/>
                <a:latin typeface="Calibri" pitchFamily="34" charset="0"/>
                <a:cs typeface="Calibri" pitchFamily="34" charset="0"/>
              </a:rPr>
              <a:t>, </a:t>
            </a:r>
            <a:r>
              <a:rPr lang="pt-BR" sz="4400" dirty="0" err="1" smtClean="0">
                <a:effectLst/>
                <a:latin typeface="Calibri" pitchFamily="34" charset="0"/>
                <a:cs typeface="Calibri" pitchFamily="34" charset="0"/>
              </a:rPr>
              <a:t>do-while</a:t>
            </a:r>
            <a:endParaRPr lang="pt-BR" sz="44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3000" b="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928662" y="1785926"/>
            <a:ext cx="7643866" cy="15716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514350" indent="-514350">
              <a:buNone/>
            </a:pPr>
            <a:r>
              <a:rPr lang="pt-BR" sz="2800" b="1" dirty="0" smtClean="0">
                <a:solidFill>
                  <a:srgbClr val="FFCC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variavel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condicao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;incremento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514350" indent="-514350"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pt-BR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pt-BR" sz="2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Codigo</a:t>
            </a:r>
            <a:r>
              <a:rPr lang="pt-BR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ser executado</a:t>
            </a:r>
          </a:p>
          <a:p>
            <a:pPr marL="514350" indent="-514350"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929190" y="3929066"/>
            <a:ext cx="3643338" cy="21357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514350" indent="-514350">
              <a:buNone/>
            </a:pPr>
            <a:r>
              <a:rPr lang="pt-BR" sz="2800" b="1" dirty="0" err="1" smtClean="0">
                <a:solidFill>
                  <a:srgbClr val="FFCC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2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condicao</a:t>
            </a:r>
            <a:r>
              <a:rPr lang="pt-BR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514350" indent="-514350">
              <a:buNone/>
            </a:pPr>
            <a:r>
              <a:rPr lang="pt-BR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/*Executa </a:t>
            </a:r>
            <a:r>
              <a:rPr lang="pt-BR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 que </a:t>
            </a:r>
            <a:r>
              <a:rPr lang="pt-BR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esta dentro*/</a:t>
            </a:r>
            <a:endParaRPr lang="pt-BR" sz="2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}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928662" y="3929066"/>
            <a:ext cx="3857652" cy="21357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514350" indent="-514350">
              <a:buNone/>
            </a:pPr>
            <a:r>
              <a:rPr lang="pt-BR" sz="2800" b="1" dirty="0" smtClean="0">
                <a:solidFill>
                  <a:srgbClr val="FFCC00"/>
                </a:solidFill>
                <a:latin typeface="Courier New" pitchFamily="49" charset="0"/>
                <a:cs typeface="Courier New" pitchFamily="49" charset="0"/>
              </a:rPr>
              <a:t>do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514350" indent="-514350"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	/*</a:t>
            </a: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Codigo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a 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ser</a:t>
            </a:r>
          </a:p>
          <a:p>
            <a:pPr marL="514350" indent="-514350"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executado*/</a:t>
            </a:r>
            <a:endParaRPr lang="pt-BR" sz="2800" b="1" dirty="0" smtClean="0">
              <a:latin typeface="Courier New" pitchFamily="49" charset="0"/>
              <a:cs typeface="Courier New" pitchFamily="49" charset="0"/>
            </a:endParaRPr>
          </a:p>
          <a:p>
            <a:pPr marL="514350" indent="-514350"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pt-BR" sz="2800" b="1" dirty="0" err="1" smtClean="0">
                <a:solidFill>
                  <a:srgbClr val="FFCC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(condição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effectLst/>
                <a:latin typeface="Calibri" pitchFamily="34" charset="0"/>
                <a:cs typeface="Calibri" pitchFamily="34" charset="0"/>
              </a:rPr>
              <a:t>OO</a:t>
            </a:r>
            <a:endParaRPr lang="pt-BR" sz="440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5786" y="1214422"/>
            <a:ext cx="7918450" cy="4624387"/>
          </a:xfrm>
        </p:spPr>
        <p:txBody>
          <a:bodyPr/>
          <a:lstStyle/>
          <a:p>
            <a:pPr>
              <a:buNone/>
            </a:pPr>
            <a:endParaRPr lang="pt-BR" sz="3000" b="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928662" y="1857364"/>
            <a:ext cx="7643866" cy="428628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class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Pessoa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{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String </a:t>
            </a: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nome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String 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String </a:t>
            </a: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identidade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None/>
            </a:pPr>
            <a:endParaRPr lang="pt-B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Pessoa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(String nome, String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String identidade, 	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endParaRPr lang="pt-B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.nome = nome;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.identidade = identidade;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}</a:t>
            </a:r>
            <a:endParaRPr lang="pt-BR" sz="28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pt-B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  <a:endParaRPr lang="pt-BR" sz="2800" b="1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Elbow Connector 8"/>
          <p:cNvCxnSpPr/>
          <p:nvPr/>
        </p:nvCxnSpPr>
        <p:spPr>
          <a:xfrm flipV="1">
            <a:off x="2500298" y="1285860"/>
            <a:ext cx="792088" cy="720080"/>
          </a:xfrm>
          <a:prstGeom prst="bentConnector3">
            <a:avLst>
              <a:gd name="adj1" fmla="val -620"/>
            </a:avLst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3428992" y="1142984"/>
            <a:ext cx="1071570" cy="57150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514350" lvl="0" indent="-51435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Classe</a:t>
            </a:r>
            <a:endParaRPr lang="pt-BR" sz="2800" b="1" dirty="0" smtClean="0">
              <a:solidFill>
                <a:srgbClr val="FFC000"/>
              </a:solidFill>
            </a:endParaRPr>
          </a:p>
        </p:txBody>
      </p:sp>
      <p:cxnSp>
        <p:nvCxnSpPr>
          <p:cNvPr id="22" name="Conector de seta reta 21"/>
          <p:cNvCxnSpPr/>
          <p:nvPr/>
        </p:nvCxnSpPr>
        <p:spPr>
          <a:xfrm flipV="1">
            <a:off x="3143240" y="3000372"/>
            <a:ext cx="2643206" cy="500066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ço Reservado para Conteúdo 2"/>
          <p:cNvSpPr txBox="1">
            <a:spLocks/>
          </p:cNvSpPr>
          <p:nvPr/>
        </p:nvSpPr>
        <p:spPr>
          <a:xfrm>
            <a:off x="6000760" y="2643182"/>
            <a:ext cx="1571636" cy="57150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514350" lvl="0" indent="-51435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Construtor</a:t>
            </a:r>
            <a:endParaRPr lang="pt-BR" sz="2800" b="1" dirty="0" smtClean="0">
              <a:solidFill>
                <a:srgbClr val="FFC000"/>
              </a:solidFill>
            </a:endParaRPr>
          </a:p>
        </p:txBody>
      </p:sp>
      <p:cxnSp>
        <p:nvCxnSpPr>
          <p:cNvPr id="30" name="Conector de seta reta 29"/>
          <p:cNvCxnSpPr/>
          <p:nvPr/>
        </p:nvCxnSpPr>
        <p:spPr>
          <a:xfrm rot="5400000" flipH="1" flipV="1">
            <a:off x="1000894" y="1499380"/>
            <a:ext cx="857256" cy="1588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spaço Reservado para Conteúdo 2"/>
          <p:cNvSpPr txBox="1">
            <a:spLocks/>
          </p:cNvSpPr>
          <p:nvPr/>
        </p:nvSpPr>
        <p:spPr>
          <a:xfrm>
            <a:off x="642910" y="285728"/>
            <a:ext cx="1785950" cy="71438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Modificador</a:t>
            </a:r>
          </a:p>
          <a:p>
            <a:pPr marL="514350" lvl="0" indent="-51435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de acesso</a:t>
            </a:r>
            <a:endParaRPr lang="pt-BR" sz="2800" b="1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OO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Métodos:</a:t>
            </a: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	</a:t>
            </a: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Sem retorno:</a:t>
            </a: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endParaRPr lang="pt-BR" sz="300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endParaRPr lang="pt-BR" sz="300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endParaRPr lang="pt-BR" sz="300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	Com retorno: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857224" y="2357430"/>
            <a:ext cx="7286676" cy="15716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void</a:t>
            </a: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setEndereco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857224" y="4500570"/>
            <a:ext cx="7286676" cy="15716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getEndereco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(){</a:t>
            </a:r>
            <a:br>
              <a:rPr lang="pt-BR" sz="2800" dirty="0" smtClean="0">
                <a:latin typeface="Calibri" pitchFamily="34" charset="0"/>
                <a:cs typeface="Calibri" pitchFamily="34" charset="0"/>
              </a:rPr>
            </a:b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return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  <a:br>
              <a:rPr lang="pt-BR" sz="2800" dirty="0" smtClean="0">
                <a:latin typeface="Calibri" pitchFamily="34" charset="0"/>
                <a:cs typeface="Calibri" pitchFamily="34" charset="0"/>
              </a:rPr>
            </a:br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  <p:sp>
        <p:nvSpPr>
          <p:cNvPr id="6" name="Elipse 5"/>
          <p:cNvSpPr/>
          <p:nvPr/>
        </p:nvSpPr>
        <p:spPr>
          <a:xfrm>
            <a:off x="1785918" y="4572008"/>
            <a:ext cx="1571636" cy="5715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1857356" y="2428868"/>
            <a:ext cx="714380" cy="5715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8623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OO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Criando objetos:</a:t>
            </a: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300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300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3000" kern="1200" dirty="0" smtClean="0">
                <a:solidFill>
                  <a:prstClr val="black"/>
                </a:solidFill>
                <a:effectLst/>
                <a:latin typeface="Calibri"/>
              </a:rPr>
              <a:t>Usando métodos:</a:t>
            </a:r>
            <a:endParaRPr lang="pt-BR" sz="2200" b="1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r>
              <a:rPr lang="pt-BR" sz="3000" b="0" kern="1200" dirty="0" smtClean="0">
                <a:solidFill>
                  <a:prstClr val="black"/>
                </a:solidFill>
                <a:effectLst/>
                <a:latin typeface="Calibri"/>
              </a:rPr>
              <a:t>	</a:t>
            </a:r>
            <a:endParaRPr lang="pt-BR" sz="30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857224" y="1857364"/>
            <a:ext cx="7929618" cy="8572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Pessoa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pessoa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4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new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Pessoa(“Luis”, “123.456.789-1”, “1.234.567”,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);</a:t>
            </a:r>
            <a:endParaRPr lang="pt-BR" sz="2400" b="1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>
          <a:xfrm>
            <a:off x="928662" y="3500438"/>
            <a:ext cx="3929090" cy="8572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String 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cpf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pessoa.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getCpf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();</a:t>
            </a:r>
            <a:endParaRPr lang="pt-BR" sz="24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2" name="Conector angulado 11"/>
          <p:cNvCxnSpPr/>
          <p:nvPr/>
        </p:nvCxnSpPr>
        <p:spPr>
          <a:xfrm>
            <a:off x="3786182" y="4143380"/>
            <a:ext cx="714380" cy="642942"/>
          </a:xfrm>
          <a:prstGeom prst="bentConnector3">
            <a:avLst>
              <a:gd name="adj1" fmla="val 223"/>
            </a:avLst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1142976" y="3643314"/>
            <a:ext cx="785818" cy="5715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/>
          <p:nvPr/>
        </p:nvCxnSpPr>
        <p:spPr>
          <a:xfrm rot="5400000">
            <a:off x="2571736" y="4572008"/>
            <a:ext cx="1000132" cy="1588"/>
          </a:xfrm>
          <a:prstGeom prst="straightConnector1">
            <a:avLst/>
          </a:prstGeom>
          <a:ln w="381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4572000" y="4572008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prstClr val="black"/>
                </a:solidFill>
                <a:latin typeface="Calibri"/>
              </a:rPr>
              <a:t>Método do objeto que retorna </a:t>
            </a:r>
            <a:r>
              <a:rPr lang="pt-BR" sz="2000" b="1" dirty="0" smtClean="0">
                <a:solidFill>
                  <a:prstClr val="black"/>
                </a:solidFill>
                <a:latin typeface="Calibri"/>
              </a:rPr>
              <a:t>uma String</a:t>
            </a:r>
            <a:endParaRPr lang="pt-BR" sz="2000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2643174" y="5143512"/>
            <a:ext cx="928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prstClr val="black"/>
                </a:solidFill>
                <a:latin typeface="Calibri"/>
              </a:rPr>
              <a:t>Objeto</a:t>
            </a:r>
          </a:p>
        </p:txBody>
      </p:sp>
    </p:spTree>
    <p:extLst>
      <p:ext uri="{BB962C8B-B14F-4D97-AF65-F5344CB8AC3E}">
        <p14:creationId xmlns="" xmlns:p14="http://schemas.microsoft.com/office/powerpoint/2010/main" val="48623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err="1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Array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Exemplos:</a:t>
            </a: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	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int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idades[] = 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new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int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[30];</a:t>
            </a: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	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String nomes[] = 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new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String[10];</a:t>
            </a: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	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double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notas[] = 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new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double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[5];</a:t>
            </a: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	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Pessoa pessoas[] = </a:t>
            </a:r>
            <a:r>
              <a:rPr lang="pt-BR" sz="2800" kern="1200" dirty="0" err="1" smtClean="0">
                <a:solidFill>
                  <a:prstClr val="black"/>
                </a:solidFill>
                <a:effectLst/>
                <a:latin typeface="Calibri"/>
              </a:rPr>
              <a:t>new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 Pessoa[100];</a:t>
            </a:r>
            <a:endParaRPr lang="pt-BR" sz="28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928794" y="1500174"/>
            <a:ext cx="5357850" cy="8572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600" dirty="0" smtClean="0">
                <a:latin typeface="Calibri" pitchFamily="34" charset="0"/>
                <a:cs typeface="Calibri" pitchFamily="34" charset="0"/>
              </a:rPr>
              <a:t>tipo nome[] = </a:t>
            </a:r>
            <a:r>
              <a:rPr lang="pt-BR" sz="2600" dirty="0" err="1" smtClean="0">
                <a:latin typeface="Calibri" pitchFamily="34" charset="0"/>
                <a:cs typeface="Calibri" pitchFamily="34" charset="0"/>
              </a:rPr>
              <a:t>new</a:t>
            </a:r>
            <a:r>
              <a:rPr lang="pt-BR" sz="2600" dirty="0" smtClean="0">
                <a:latin typeface="Calibri" pitchFamily="34" charset="0"/>
                <a:cs typeface="Calibri" pitchFamily="34" charset="0"/>
              </a:rPr>
              <a:t> tipo[tamanho] </a:t>
            </a:r>
            <a:endParaRPr lang="pt-BR" sz="26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1" name="Grupo 20"/>
          <p:cNvGrpSpPr/>
          <p:nvPr/>
        </p:nvGrpSpPr>
        <p:grpSpPr>
          <a:xfrm rot="10800000">
            <a:off x="2571736" y="2071678"/>
            <a:ext cx="2573356" cy="500066"/>
            <a:chOff x="3428992" y="2786058"/>
            <a:chExt cx="2573356" cy="500066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3428992" y="2786058"/>
              <a:ext cx="2571768" cy="0"/>
            </a:xfrm>
            <a:prstGeom prst="line">
              <a:avLst/>
            </a:prstGeom>
            <a:ln w="381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de seta reta 18"/>
            <p:cNvCxnSpPr/>
            <p:nvPr/>
          </p:nvCxnSpPr>
          <p:spPr>
            <a:xfrm rot="5400000">
              <a:off x="3179753" y="3035297"/>
              <a:ext cx="500066" cy="1588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de seta reta 19"/>
            <p:cNvCxnSpPr/>
            <p:nvPr/>
          </p:nvCxnSpPr>
          <p:spPr>
            <a:xfrm rot="5400000">
              <a:off x="5751521" y="3035297"/>
              <a:ext cx="500066" cy="1588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12"/>
          <p:cNvSpPr/>
          <p:nvPr/>
        </p:nvSpPr>
        <p:spPr>
          <a:xfrm>
            <a:off x="2000232" y="5455523"/>
            <a:ext cx="5265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6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Lembrem-se:</a:t>
            </a:r>
          </a:p>
          <a:p>
            <a:r>
              <a:rPr lang="pt-BR" sz="2200" b="1" u="sng" dirty="0" err="1" smtClean="0">
                <a:solidFill>
                  <a:schemeClr val="bg1">
                    <a:lumMod val="60000"/>
                    <a:lumOff val="40000"/>
                  </a:schemeClr>
                </a:solidFill>
                <a:latin typeface="Courier New"/>
              </a:rPr>
              <a:t>ArrayIndexOutOfBoundsException</a:t>
            </a:r>
            <a:endParaRPr lang="pt-BR" sz="2200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986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Strings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endParaRPr lang="pt-BR" sz="2800" b="0" kern="1200" dirty="0" smtClean="0">
              <a:solidFill>
                <a:prstClr val="black"/>
              </a:solidFill>
              <a:effectLst/>
              <a:latin typeface="Calibri"/>
            </a:endParaRPr>
          </a:p>
          <a:p>
            <a:pPr lvl="0" algn="just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Métodos úteis:</a:t>
            </a: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	</a:t>
            </a:r>
            <a:r>
              <a:rPr lang="pt-BR" sz="2800" kern="1200" dirty="0" err="1" smtClean="0">
                <a:solidFill>
                  <a:prstClr val="black"/>
                </a:solidFill>
                <a:effectLst/>
                <a:latin typeface="Calibri"/>
              </a:rPr>
              <a:t>length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() = retorna o tamanho de uma String.</a:t>
            </a: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	</a:t>
            </a:r>
            <a:r>
              <a:rPr lang="pt-BR" sz="2800" kern="1200" dirty="0" err="1" smtClean="0">
                <a:solidFill>
                  <a:prstClr val="black"/>
                </a:solidFill>
                <a:effectLst/>
                <a:latin typeface="Calibri"/>
              </a:rPr>
              <a:t>charAt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(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int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i) = retorna o caractere da posição </a:t>
            </a: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i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.</a:t>
            </a:r>
          </a:p>
          <a:p>
            <a:pPr lvl="0" algn="just" fontAlgn="auto">
              <a:spcAft>
                <a:spcPts val="0"/>
              </a:spcAft>
              <a:buClrTx/>
              <a:buSzTx/>
              <a:buNone/>
            </a:pPr>
            <a:r>
              <a:rPr lang="pt-BR" sz="2800" kern="1200" dirty="0" smtClean="0">
                <a:solidFill>
                  <a:prstClr val="black"/>
                </a:solidFill>
                <a:effectLst/>
                <a:latin typeface="Calibri"/>
              </a:rPr>
              <a:t>	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stringA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.</a:t>
            </a:r>
            <a:r>
              <a:rPr lang="pt-BR" sz="2800" kern="1200" dirty="0" err="1" smtClean="0">
                <a:solidFill>
                  <a:prstClr val="black"/>
                </a:solidFill>
                <a:effectLst/>
                <a:latin typeface="Calibri"/>
              </a:rPr>
              <a:t>equals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(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stringB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) = verifica se a 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stringA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 é igual à </a:t>
            </a:r>
            <a:r>
              <a:rPr lang="pt-BR" sz="2800" b="0" kern="1200" dirty="0" err="1" smtClean="0">
                <a:solidFill>
                  <a:prstClr val="black"/>
                </a:solidFill>
                <a:effectLst/>
                <a:latin typeface="Calibri"/>
              </a:rPr>
              <a:t>stringB</a:t>
            </a:r>
            <a:r>
              <a:rPr lang="pt-BR" sz="2800" b="0" kern="1200" dirty="0" smtClean="0">
                <a:solidFill>
                  <a:prstClr val="black"/>
                </a:solidFill>
                <a:effectLst/>
                <a:latin typeface="Calibri"/>
              </a:rPr>
              <a:t>.</a:t>
            </a:r>
            <a:endParaRPr lang="pt-BR" sz="2800" kern="1200" dirty="0" smtClean="0">
              <a:solidFill>
                <a:prstClr val="black"/>
              </a:solidFill>
              <a:effectLst/>
              <a:latin typeface="Calibri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928794" y="1500174"/>
            <a:ext cx="5357850" cy="150019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400" dirty="0" smtClean="0">
                <a:latin typeface="Calibri" pitchFamily="34" charset="0"/>
                <a:cs typeface="Calibri" pitchFamily="34" charset="0"/>
              </a:rPr>
              <a:t>String nome = “Fulaninho”;</a:t>
            </a:r>
          </a:p>
          <a:p>
            <a:r>
              <a:rPr lang="pt-B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pt-B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	      ou</a:t>
            </a:r>
          </a:p>
          <a:p>
            <a:pPr algn="ctr"/>
            <a:r>
              <a:rPr lang="pt-B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String nome = </a:t>
            </a:r>
            <a:r>
              <a:rPr lang="pt-BR" sz="24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new</a:t>
            </a:r>
            <a:r>
              <a:rPr lang="pt-BR" sz="2400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String (“Fulaninho”);</a:t>
            </a:r>
            <a:endParaRPr lang="pt-BR" sz="2400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986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ula Prática 3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 Prática 3</Template>
  <TotalTime>765</TotalTime>
  <Words>169</Words>
  <Application>Microsoft Office PowerPoint</Application>
  <PresentationFormat>Apresentação na tela (4:3)</PresentationFormat>
  <Paragraphs>133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Aula Prática 3</vt:lpstr>
      <vt:lpstr>Revisão Mini-Prova 1</vt:lpstr>
      <vt:lpstr>Roteiro</vt:lpstr>
      <vt:lpstr>If, if-else, switch</vt:lpstr>
      <vt:lpstr>For, while, do-while</vt:lpstr>
      <vt:lpstr>OO</vt:lpstr>
      <vt:lpstr>OO</vt:lpstr>
      <vt:lpstr>OO</vt:lpstr>
      <vt:lpstr>Array</vt:lpstr>
      <vt:lpstr>Strings</vt:lpstr>
      <vt:lpstr>Recursão</vt:lpstr>
      <vt:lpstr>Dúvidas?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3</dc:title>
  <dc:creator>eafs</dc:creator>
  <cp:lastModifiedBy>Gabrielle Campos</cp:lastModifiedBy>
  <cp:revision>104</cp:revision>
  <dcterms:created xsi:type="dcterms:W3CDTF">2011-03-24T15:49:34Z</dcterms:created>
  <dcterms:modified xsi:type="dcterms:W3CDTF">2011-04-13T00:58:03Z</dcterms:modified>
</cp:coreProperties>
</file>