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000"/>
    <a:srgbClr val="993300"/>
    <a:srgbClr val="CC660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57" autoAdjust="0"/>
    <p:restoredTop sz="94660"/>
  </p:normalViewPr>
  <p:slideViewPr>
    <p:cSldViewPr>
      <p:cViewPr varScale="1">
        <p:scale>
          <a:sx n="72" d="100"/>
          <a:sy n="72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B3EC6-2864-4FC1-B99B-6741C3E0E561}" type="datetimeFigureOut">
              <a:rPr lang="pt-BR" smtClean="0"/>
              <a:pPr/>
              <a:t>02/05/2011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Aula Prática 1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Monitoria IP/CC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(~if669)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720000"/>
                </a:solidFill>
              </a:rPr>
              <a:t>Exercícios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-514350">
              <a:buNone/>
            </a:pPr>
            <a:r>
              <a:rPr lang="pt-BR" b="1" dirty="0" smtClean="0"/>
              <a:t>Considere a seguinte implementação do método </a:t>
            </a:r>
            <a:r>
              <a:rPr lang="pt-BR" b="1" i="1" dirty="0" smtClean="0"/>
              <a:t>compareTo()</a:t>
            </a:r>
            <a:r>
              <a:rPr lang="pt-BR" b="1" dirty="0" smtClean="0"/>
              <a:t> de String. Como a terceira linha torna o código mais eficiente?</a:t>
            </a:r>
          </a:p>
          <a:p>
            <a:pPr marL="514350" indent="-514350">
              <a:buFont typeface="+mj-lt"/>
              <a:buAutoNum type="arabicPeriod"/>
            </a:pPr>
            <a:endParaRPr lang="pt-BR" b="1" dirty="0" smtClean="0"/>
          </a:p>
          <a:p>
            <a:pPr marL="514350" indent="-514350">
              <a:buFont typeface="+mj-lt"/>
              <a:buAutoNum type="arabicPeriod"/>
            </a:pPr>
            <a:endParaRPr lang="pt-BR" b="1" dirty="0" smtClean="0"/>
          </a:p>
          <a:p>
            <a:pPr marL="514350" indent="-514350">
              <a:buFont typeface="+mj-lt"/>
              <a:buAutoNum type="arabicPeriod"/>
            </a:pPr>
            <a:endParaRPr lang="pt-BR" b="1" dirty="0" smtClean="0"/>
          </a:p>
          <a:p>
            <a:pPr marL="514350" indent="-514350">
              <a:buFont typeface="+mj-lt"/>
              <a:buAutoNum type="arabicPeriod"/>
            </a:pPr>
            <a:endParaRPr lang="pt-BR" b="1" dirty="0" smtClean="0"/>
          </a:p>
          <a:p>
            <a:pPr marL="514350" indent="-514350">
              <a:buFont typeface="+mj-lt"/>
              <a:buAutoNum type="arabicPeriod"/>
            </a:pPr>
            <a:endParaRPr lang="pt-BR" b="1" dirty="0" smtClean="0"/>
          </a:p>
          <a:p>
            <a:pPr marL="514350" indent="-514350">
              <a:buFont typeface="+mj-lt"/>
              <a:buAutoNum type="arabicPeriod"/>
            </a:pPr>
            <a:endParaRPr lang="pt-BR" b="1" dirty="0" smtClean="0"/>
          </a:p>
          <a:p>
            <a:pPr marL="514350" indent="-514350">
              <a:buFont typeface="+mj-lt"/>
              <a:buAutoNum type="arabicPeriod"/>
            </a:pPr>
            <a:endParaRPr lang="pt-BR" b="1" dirty="0" smtClean="0"/>
          </a:p>
          <a:p>
            <a:pPr marL="514350" indent="-514350">
              <a:buNone/>
            </a:pPr>
            <a:r>
              <a:rPr lang="pt-BR" b="1" dirty="0" smtClean="0">
                <a:solidFill>
                  <a:srgbClr val="720000"/>
                </a:solidFill>
              </a:rPr>
              <a:t>Resposta.:  </a:t>
            </a:r>
            <a:r>
              <a:rPr lang="pt-BR" dirty="0" smtClean="0"/>
              <a:t>Evita comparar diretamente todos os </a:t>
            </a:r>
            <a:r>
              <a:rPr lang="pt-BR" b="1" i="1" dirty="0" smtClean="0"/>
              <a:t>n</a:t>
            </a:r>
            <a:r>
              <a:rPr lang="pt-BR" dirty="0" smtClean="0"/>
              <a:t> caracteres se </a:t>
            </a:r>
            <a:r>
              <a:rPr lang="pt-BR" b="1" i="1" dirty="0" smtClean="0"/>
              <a:t>s</a:t>
            </a:r>
            <a:r>
              <a:rPr lang="pt-BR" dirty="0" smtClean="0"/>
              <a:t> e </a:t>
            </a:r>
            <a:r>
              <a:rPr lang="pt-BR" b="1" i="1" dirty="0" smtClean="0"/>
              <a:t>t</a:t>
            </a:r>
            <a:r>
              <a:rPr lang="pt-BR" dirty="0" smtClean="0"/>
              <a:t> são referências para a mesma String.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571744"/>
            <a:ext cx="5458873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Verificação Dinâmica de Tipos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t-BR" sz="2800" b="1" dirty="0" smtClean="0"/>
              <a:t>Métodos de superclasses e subclasses:</a:t>
            </a:r>
          </a:p>
          <a:p>
            <a:pPr marL="514350" indent="-514350">
              <a:buNone/>
            </a:pPr>
            <a:r>
              <a:rPr lang="pt-BR" sz="2800" dirty="0" smtClean="0"/>
              <a:t>	Uso de métodos de subclasses quando se é instanciado como </a:t>
            </a:r>
            <a:r>
              <a:rPr lang="pt-BR" sz="2800" smtClean="0"/>
              <a:t>uma superclasse.</a:t>
            </a: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smtClean="0"/>
              <a:t>	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lvl="1">
              <a:buNone/>
              <a:defRPr/>
            </a:pPr>
            <a:r>
              <a:rPr lang="pt-BR" dirty="0" smtClean="0">
                <a:latin typeface="Calibri" pitchFamily="34" charset="0"/>
                <a:cs typeface="Calibri" pitchFamily="34" charset="0"/>
              </a:rPr>
              <a:t>	    O código acima irá gerar erro de compilação.</a:t>
            </a:r>
          </a:p>
          <a:p>
            <a:pPr lvl="1">
              <a:buNone/>
              <a:defRPr/>
            </a:pPr>
            <a:r>
              <a:rPr lang="pt-BR" dirty="0" smtClean="0">
                <a:latin typeface="Calibri" pitchFamily="34" charset="0"/>
                <a:cs typeface="Calibri" pitchFamily="34" charset="0"/>
              </a:rPr>
              <a:t>		  O uso só é possível através de cast.</a:t>
            </a: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714480" y="3000372"/>
            <a:ext cx="6000792" cy="11430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lvl="1">
              <a:defRPr/>
            </a:pPr>
            <a:r>
              <a:rPr lang="pt-BR" sz="20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//Superclasse extends subclasse</a:t>
            </a:r>
          </a:p>
          <a:p>
            <a:pPr lvl="1"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Superclasse x = </a:t>
            </a:r>
            <a:r>
              <a:rPr lang="pt-BR" sz="20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Subclasse();</a:t>
            </a:r>
          </a:p>
          <a:p>
            <a:pPr lvl="1"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x.metodoProprioDaSubclasse();</a:t>
            </a: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428728" y="5143512"/>
            <a:ext cx="7000924" cy="78581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lvl="1"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Superclasse x = </a:t>
            </a:r>
            <a:r>
              <a:rPr lang="pt-BR" sz="20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Subclasse();</a:t>
            </a:r>
          </a:p>
          <a:p>
            <a:pPr lvl="1"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(Subclasse x).metodoProprioDaSubclasse();</a:t>
            </a: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642910" y="3214686"/>
            <a:ext cx="857256" cy="1143008"/>
            <a:chOff x="642910" y="3429000"/>
            <a:chExt cx="857256" cy="100172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cxnSp>
          <p:nvCxnSpPr>
            <p:cNvPr id="10" name="Conector reto 9"/>
            <p:cNvCxnSpPr/>
            <p:nvPr/>
          </p:nvCxnSpPr>
          <p:spPr>
            <a:xfrm rot="10800000">
              <a:off x="642910" y="3429000"/>
              <a:ext cx="857256" cy="1588"/>
            </a:xfrm>
            <a:prstGeom prst="line">
              <a:avLst/>
            </a:prstGeom>
            <a:ln w="38100">
              <a:solidFill>
                <a:srgbClr val="72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5400000">
              <a:off x="143638" y="3928272"/>
              <a:ext cx="1000132" cy="1588"/>
            </a:xfrm>
            <a:prstGeom prst="line">
              <a:avLst/>
            </a:prstGeom>
            <a:ln w="38100">
              <a:solidFill>
                <a:srgbClr val="72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de seta reta 13"/>
            <p:cNvCxnSpPr/>
            <p:nvPr/>
          </p:nvCxnSpPr>
          <p:spPr>
            <a:xfrm>
              <a:off x="642910" y="4429132"/>
              <a:ext cx="857256" cy="1588"/>
            </a:xfrm>
            <a:prstGeom prst="straightConnector1">
              <a:avLst/>
            </a:prstGeom>
            <a:ln w="38100">
              <a:solidFill>
                <a:srgbClr val="72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>
            <a:off x="785786" y="4857760"/>
            <a:ext cx="500067" cy="714380"/>
            <a:chOff x="642909" y="3429000"/>
            <a:chExt cx="857257" cy="100172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cxnSp>
          <p:nvCxnSpPr>
            <p:cNvPr id="19" name="Conector reto 18"/>
            <p:cNvCxnSpPr/>
            <p:nvPr/>
          </p:nvCxnSpPr>
          <p:spPr>
            <a:xfrm rot="10800000">
              <a:off x="642910" y="3429000"/>
              <a:ext cx="857256" cy="1588"/>
            </a:xfrm>
            <a:prstGeom prst="line">
              <a:avLst/>
            </a:prstGeom>
            <a:ln w="38100">
              <a:solidFill>
                <a:srgbClr val="72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5400000">
              <a:off x="143636" y="3928274"/>
              <a:ext cx="1000133" cy="1587"/>
            </a:xfrm>
            <a:prstGeom prst="line">
              <a:avLst/>
            </a:prstGeom>
            <a:ln w="38100">
              <a:solidFill>
                <a:srgbClr val="72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de seta reta 20"/>
            <p:cNvCxnSpPr/>
            <p:nvPr/>
          </p:nvCxnSpPr>
          <p:spPr>
            <a:xfrm>
              <a:off x="642910" y="4429132"/>
              <a:ext cx="857256" cy="1588"/>
            </a:xfrm>
            <a:prstGeom prst="straightConnector1">
              <a:avLst/>
            </a:prstGeom>
            <a:ln w="38100">
              <a:solidFill>
                <a:srgbClr val="72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Verificação dinâmica de tipos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dirty="0" smtClean="0"/>
              <a:t>Castings só são analisados durante a execução (Verificação Dinâmica)</a:t>
            </a:r>
          </a:p>
          <a:p>
            <a:pPr>
              <a:buNone/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Castings não convertem tipo:</a:t>
            </a:r>
          </a:p>
          <a:p>
            <a:pPr lvl="1">
              <a:buNone/>
              <a:defRPr/>
            </a:pPr>
            <a:endParaRPr lang="pt-BR" dirty="0" smtClean="0"/>
          </a:p>
          <a:p>
            <a:pPr lvl="1">
              <a:buNone/>
              <a:defRPr/>
            </a:pPr>
            <a:endParaRPr lang="pt-BR" dirty="0" smtClean="0"/>
          </a:p>
          <a:p>
            <a:pPr lvl="1">
              <a:spcBef>
                <a:spcPts val="0"/>
              </a:spcBef>
              <a:buNone/>
              <a:defRPr/>
            </a:pPr>
            <a:r>
              <a:rPr lang="pt-BR" dirty="0" smtClean="0"/>
              <a:t>	</a:t>
            </a:r>
            <a:r>
              <a:rPr lang="pt-BR" b="1" dirty="0" smtClean="0"/>
              <a:t>Erro em Tempo de Execução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285852" y="3929066"/>
            <a:ext cx="7072362" cy="78581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lvl="1" algn="just"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Superclasse x =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Superclasse();</a:t>
            </a:r>
          </a:p>
          <a:p>
            <a:pPr lvl="1" algn="just"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(Subclasse x).metodoProprioDaSubclasse();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714348" y="4357694"/>
            <a:ext cx="500067" cy="714380"/>
            <a:chOff x="642909" y="3429000"/>
            <a:chExt cx="857257" cy="100172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cxnSp>
          <p:nvCxnSpPr>
            <p:cNvPr id="7" name="Conector reto 6"/>
            <p:cNvCxnSpPr/>
            <p:nvPr/>
          </p:nvCxnSpPr>
          <p:spPr>
            <a:xfrm rot="10800000">
              <a:off x="642910" y="3429000"/>
              <a:ext cx="857256" cy="1588"/>
            </a:xfrm>
            <a:prstGeom prst="line">
              <a:avLst/>
            </a:prstGeom>
            <a:ln w="38100">
              <a:solidFill>
                <a:srgbClr val="72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rot="5400000">
              <a:off x="143636" y="3928274"/>
              <a:ext cx="1000133" cy="1587"/>
            </a:xfrm>
            <a:prstGeom prst="line">
              <a:avLst/>
            </a:prstGeom>
            <a:ln w="38100">
              <a:solidFill>
                <a:srgbClr val="72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de seta reta 8"/>
            <p:cNvCxnSpPr/>
            <p:nvPr/>
          </p:nvCxnSpPr>
          <p:spPr>
            <a:xfrm>
              <a:off x="642910" y="4429132"/>
              <a:ext cx="857256" cy="1588"/>
            </a:xfrm>
            <a:prstGeom prst="straightConnector1">
              <a:avLst/>
            </a:prstGeom>
            <a:ln w="38100">
              <a:solidFill>
                <a:srgbClr val="72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Verificação dinâmica de tipos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pt-BR" dirty="0" smtClean="0"/>
              <a:t>Como fazer uma verificação dinâmica para evitar erros em tempo de execução?</a:t>
            </a:r>
          </a:p>
          <a:p>
            <a:pPr lvl="1">
              <a:defRPr/>
            </a:pPr>
            <a:r>
              <a:rPr lang="pt-BR" sz="3200" dirty="0" smtClean="0"/>
              <a:t>Instanceof</a:t>
            </a:r>
          </a:p>
          <a:p>
            <a:pPr lvl="1">
              <a:defRPr/>
            </a:pPr>
            <a:endParaRPr lang="pt-BR" sz="3200" dirty="0" smtClean="0"/>
          </a:p>
          <a:p>
            <a:pPr lvl="1">
              <a:defRPr/>
            </a:pPr>
            <a:endParaRPr lang="pt-BR" sz="3200" dirty="0" smtClean="0"/>
          </a:p>
          <a:p>
            <a:pPr lvl="1">
              <a:defRPr/>
            </a:pPr>
            <a:endParaRPr lang="pt-BR" sz="3200" dirty="0" smtClean="0"/>
          </a:p>
          <a:p>
            <a:pPr lvl="1">
              <a:defRPr/>
            </a:pPr>
            <a:r>
              <a:rPr lang="pt-BR" dirty="0" smtClean="0"/>
              <a:t>O código executado dependerá da instância do objeto x</a:t>
            </a:r>
          </a:p>
          <a:p>
            <a:pPr lvl="2">
              <a:defRPr/>
            </a:pPr>
            <a:r>
              <a:rPr lang="pt-BR" dirty="0" smtClean="0"/>
              <a:t>O </a:t>
            </a:r>
            <a:r>
              <a:rPr lang="pt-BR" b="1" dirty="0" smtClean="0"/>
              <a:t>instance of </a:t>
            </a:r>
            <a:r>
              <a:rPr lang="pt-BR" dirty="0" smtClean="0"/>
              <a:t>retornará true se x for uma classe ClassTeste e executará o código1</a:t>
            </a:r>
          </a:p>
          <a:p>
            <a:pPr lvl="2">
              <a:defRPr/>
            </a:pPr>
            <a:r>
              <a:rPr lang="pt-BR" dirty="0" smtClean="0"/>
              <a:t>O </a:t>
            </a:r>
            <a:r>
              <a:rPr lang="pt-BR" b="1" dirty="0" smtClean="0"/>
              <a:t>instance of </a:t>
            </a:r>
            <a:r>
              <a:rPr lang="pt-BR" dirty="0" smtClean="0"/>
              <a:t>retornará false se x for uma classe ClassTeste e executará o código2</a:t>
            </a:r>
          </a:p>
          <a:p>
            <a:pPr lvl="1">
              <a:buNone/>
              <a:defRPr/>
            </a:pPr>
            <a:endParaRPr lang="pt-BR" sz="3200" dirty="0" smtClean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357290" y="2857496"/>
            <a:ext cx="4572032" cy="121444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(x 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instance of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ClassTeste) {</a:t>
            </a:r>
          </a:p>
          <a:p>
            <a:pPr marL="0" lvl="2">
              <a:defRPr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//código1</a:t>
            </a:r>
          </a:p>
          <a:p>
            <a:pPr marL="0" lvl="2">
              <a:defRPr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lvl="2">
              <a:defRPr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//código2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800" b="1" dirty="0" smtClean="0">
                <a:solidFill>
                  <a:srgbClr val="720000"/>
                </a:solidFill>
              </a:rPr>
              <a:t>Redefinição de métodos, Overriding</a:t>
            </a:r>
            <a:endParaRPr lang="pt-BR" sz="3800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lang="pt-BR" sz="3000" b="1" dirty="0" smtClean="0"/>
              <a:t>Objetivo</a:t>
            </a:r>
          </a:p>
          <a:p>
            <a:pPr marL="914400" lvl="1" indent="-514350">
              <a:buNone/>
            </a:pPr>
            <a:r>
              <a:rPr lang="pt-BR" sz="2600" dirty="0" smtClean="0"/>
              <a:t>	Redefinir métodos já escritos pela Superclasse</a:t>
            </a:r>
          </a:p>
          <a:p>
            <a:pPr marL="514350" indent="-514350"/>
            <a:r>
              <a:rPr lang="pt-BR" sz="3000" b="1" dirty="0" smtClean="0"/>
              <a:t>Características da Redefinição</a:t>
            </a:r>
          </a:p>
          <a:p>
            <a:pPr marL="514350" indent="-514350">
              <a:buNone/>
            </a:pPr>
            <a:r>
              <a:rPr lang="pt-BR" sz="3000" b="1" dirty="0" smtClean="0"/>
              <a:t>		</a:t>
            </a:r>
            <a:r>
              <a:rPr lang="pt-BR" sz="3100" b="1" dirty="0" smtClean="0">
                <a:solidFill>
                  <a:srgbClr val="720000"/>
                </a:solidFill>
              </a:rPr>
              <a:t>Invariância:</a:t>
            </a:r>
            <a:r>
              <a:rPr lang="pt-BR" sz="3100" dirty="0" smtClean="0"/>
              <a:t> </a:t>
            </a:r>
            <a:r>
              <a:rPr lang="pt-BR" sz="3000" dirty="0" smtClean="0"/>
              <a:t>Não há mudança no tipo de retorno 	nem nos possíveis argumentos passados para o 	método em questão</a:t>
            </a:r>
          </a:p>
          <a:p>
            <a:pPr marL="514350" indent="-514350">
              <a:buNone/>
            </a:pPr>
            <a:r>
              <a:rPr lang="pt-BR" sz="3000" b="1" dirty="0" smtClean="0"/>
              <a:t>		</a:t>
            </a:r>
            <a:r>
              <a:rPr lang="pt-BR" sz="3000" b="1" dirty="0" smtClean="0">
                <a:solidFill>
                  <a:srgbClr val="720000"/>
                </a:solidFill>
              </a:rPr>
              <a:t>Semântica e Visibilidade</a:t>
            </a:r>
            <a:r>
              <a:rPr lang="pt-BR" sz="3000" dirty="0" smtClean="0">
                <a:solidFill>
                  <a:srgbClr val="720000"/>
                </a:solidFill>
              </a:rPr>
              <a:t>: </a:t>
            </a:r>
            <a:r>
              <a:rPr lang="pt-BR" sz="3000" dirty="0" smtClean="0"/>
              <a:t>Devem ser preservados 	para uso consciente, pra quê redefinir o método 	creditar pra ele começar a debitar?</a:t>
            </a:r>
          </a:p>
          <a:p>
            <a:pPr marL="514350" indent="-514350">
              <a:buNone/>
            </a:pPr>
            <a:r>
              <a:rPr lang="pt-BR" sz="3000" dirty="0" smtClean="0"/>
              <a:t> Só é possível acessar a definição dos métodos da </a:t>
            </a:r>
          </a:p>
          <a:p>
            <a:pPr marL="514350" indent="-514350">
              <a:buNone/>
            </a:pPr>
            <a:r>
              <a:rPr lang="pt-BR" sz="3000" dirty="0" smtClean="0"/>
              <a:t>superclasse imediata através do </a:t>
            </a:r>
            <a:r>
              <a:rPr lang="pt-BR" sz="3000" b="1" i="1" dirty="0" smtClean="0"/>
              <a:t>super</a:t>
            </a:r>
            <a:r>
              <a:rPr lang="pt-BR" sz="3000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720000"/>
                </a:solidFill>
              </a:rPr>
              <a:t>Ligações dinâmicas, Overriding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b="1" dirty="0" smtClean="0"/>
              <a:t>Métodos definidos e métodos redefinidos, qual será executado?</a:t>
            </a:r>
          </a:p>
          <a:p>
            <a:pPr lvl="1">
              <a:defRPr/>
            </a:pPr>
            <a:r>
              <a:rPr lang="pt-BR" dirty="0" smtClean="0"/>
              <a:t>A escolha do método executado é feito de forma dinâmica, ou seja, durante a execução do código.</a:t>
            </a:r>
          </a:p>
          <a:p>
            <a:pPr lvl="1">
              <a:defRPr/>
            </a:pPr>
            <a:r>
              <a:rPr lang="pt-BR" dirty="0" smtClean="0"/>
              <a:t>Lembrando que esta é a causa de erros em tempo de execução quando há castings errados. </a:t>
            </a:r>
          </a:p>
          <a:p>
            <a:pPr marL="514350" indent="-514350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Overloading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pt-BR" b="1" dirty="0" smtClean="0"/>
              <a:t>Sobrecarga</a:t>
            </a:r>
          </a:p>
          <a:p>
            <a:pPr lvl="1">
              <a:defRPr/>
            </a:pPr>
            <a:r>
              <a:rPr lang="pt-BR" dirty="0" smtClean="0"/>
              <a:t>Permite a existência de diversos métodos de mesmo nome</a:t>
            </a:r>
          </a:p>
          <a:p>
            <a:pPr lvl="1">
              <a:defRPr/>
            </a:pPr>
            <a:r>
              <a:rPr lang="pt-BR" dirty="0" smtClean="0"/>
              <a:t>Devem haver diferenças entre todos os métodos sobrecarregados, seja no retorno ou na passagem de parâmetros</a:t>
            </a:r>
          </a:p>
          <a:p>
            <a:pPr lvl="1">
              <a:defRPr/>
            </a:pPr>
            <a:r>
              <a:rPr lang="pt-BR" dirty="0" smtClean="0"/>
              <a:t>Evita a poluição de código se tivesse que criar um nome diferente.</a:t>
            </a:r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r>
              <a:rPr lang="pt-BR" dirty="0" smtClean="0"/>
              <a:t>Evita ter que criar métodos diferentes(SomaInt e SomaDouble)</a:t>
            </a:r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marL="514350" indent="-514350">
              <a:buNone/>
            </a:pPr>
            <a:endParaRPr lang="pt-BR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85852" y="4071942"/>
            <a:ext cx="4572032" cy="121444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public int Soma(int x, int y) </a:t>
            </a:r>
          </a:p>
          <a:p>
            <a:pPr marL="0" lvl="2">
              <a:defRPr/>
            </a:pPr>
            <a:r>
              <a:rPr lang="pt-BR" dirty="0" smtClean="0"/>
              <a:t>{ return x+y; }</a:t>
            </a:r>
          </a:p>
          <a:p>
            <a:pPr marL="0" lvl="2">
              <a:defRPr/>
            </a:pPr>
            <a:r>
              <a:rPr lang="pt-BR" dirty="0" smtClean="0"/>
              <a:t>public double Soma(double x, double y) {return x+y;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571744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Dúvidas?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720000"/>
                </a:solidFill>
              </a:rPr>
              <a:t>Exercícios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pt-BR" b="1" dirty="0" smtClean="0"/>
              <a:t>O que </a:t>
            </a:r>
            <a:r>
              <a:rPr lang="pt-BR" b="1" i="1" dirty="0" smtClean="0"/>
              <a:t>a.equals(b)</a:t>
            </a:r>
            <a:r>
              <a:rPr lang="pt-BR" b="1" dirty="0" smtClean="0"/>
              <a:t>, faz se </a:t>
            </a:r>
            <a:r>
              <a:rPr lang="pt-BR" b="1" i="1" dirty="0" smtClean="0"/>
              <a:t>a</a:t>
            </a:r>
            <a:r>
              <a:rPr lang="pt-BR" b="1" dirty="0" smtClean="0"/>
              <a:t> e </a:t>
            </a:r>
            <a:r>
              <a:rPr lang="pt-BR" b="1" i="1" dirty="0" smtClean="0"/>
              <a:t>b</a:t>
            </a:r>
            <a:r>
              <a:rPr lang="pt-BR" b="1" dirty="0" smtClean="0"/>
              <a:t> são arrays?</a:t>
            </a:r>
          </a:p>
          <a:p>
            <a:pPr marL="514350" indent="-514350">
              <a:buNone/>
            </a:pPr>
            <a:r>
              <a:rPr lang="pt-BR" b="1" dirty="0" smtClean="0">
                <a:solidFill>
                  <a:srgbClr val="720000"/>
                </a:solidFill>
              </a:rPr>
              <a:t>Resposta.:  </a:t>
            </a:r>
            <a:r>
              <a:rPr lang="pt-BR" dirty="0" smtClean="0"/>
              <a:t>O mesmo que (a==b).</a:t>
            </a:r>
          </a:p>
          <a:p>
            <a:pPr marL="0" indent="-514350">
              <a:buNone/>
            </a:pPr>
            <a:r>
              <a:rPr lang="pt-BR" dirty="0" smtClean="0"/>
              <a:t>Use Arrays.equal(a,b) para verificar se elementos dentro dos arrays são iguais (ao invés de apenas as referências do array).</a:t>
            </a:r>
          </a:p>
          <a:p>
            <a:pPr marL="0" indent="-51435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368</Words>
  <Application>Microsoft Office PowerPoint</Application>
  <PresentationFormat>Apresentação na tela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Aula Prática 1</vt:lpstr>
      <vt:lpstr>Verificação Dinâmica de Tipos</vt:lpstr>
      <vt:lpstr>Verificação dinâmica de tipos</vt:lpstr>
      <vt:lpstr>Verificação dinâmica de tipos</vt:lpstr>
      <vt:lpstr>Redefinição de métodos, Overriding</vt:lpstr>
      <vt:lpstr>Ligações dinâmicas, Overriding</vt:lpstr>
      <vt:lpstr>Overloading</vt:lpstr>
      <vt:lpstr>Dúvidas?</vt:lpstr>
      <vt:lpstr>Exercícios</vt:lpstr>
      <vt:lpstr>Exercícios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de Monitoria 1</dc:title>
  <dc:creator>Gabrielle Campos</dc:creator>
  <cp:lastModifiedBy>Gabrielle Batista Campos</cp:lastModifiedBy>
  <cp:revision>35</cp:revision>
  <dcterms:created xsi:type="dcterms:W3CDTF">2011-03-13T22:37:55Z</dcterms:created>
  <dcterms:modified xsi:type="dcterms:W3CDTF">2011-05-02T11:10:42Z</dcterms:modified>
</cp:coreProperties>
</file>