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76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6" autoAdjust="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13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45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17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6955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63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71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40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95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99463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6002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algn="ctr"/>
            <a:r>
              <a:rPr lang="pt-BR" sz="44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Aula Prática 5</a:t>
            </a:r>
            <a:endParaRPr lang="pt-BR" sz="44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 anchor="t">
            <a:normAutofit/>
          </a:bodyPr>
          <a:lstStyle/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Monitoria IP/CC</a:t>
            </a:r>
          </a:p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(~if669)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Arrays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Para referenciar uma posição em um array, usamos índices (especificados entre colchetes), assim: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Analogamente, podemos recuperar um valor: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Ao indexar uma posição, fique atento aos limites do array ou receberá uma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03648" y="2321004"/>
            <a:ext cx="6678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3F7F5F"/>
                </a:solidFill>
                <a:latin typeface="Courier New"/>
              </a:rPr>
              <a:t>//atribui 25 à posição 15 do array de inteiros</a:t>
            </a:r>
          </a:p>
          <a:p>
            <a:r>
              <a:rPr lang="pt-BR" b="1" dirty="0">
                <a:solidFill>
                  <a:srgbClr val="000000"/>
                </a:solidFill>
                <a:latin typeface="Courier New"/>
              </a:rPr>
              <a:t>array[15] = 25;</a:t>
            </a:r>
            <a:endParaRPr lang="pt-BR" b="1" dirty="0"/>
          </a:p>
        </p:txBody>
      </p:sp>
      <p:sp>
        <p:nvSpPr>
          <p:cNvPr id="11" name="Rectangle 10"/>
          <p:cNvSpPr/>
          <p:nvPr/>
        </p:nvSpPr>
        <p:spPr>
          <a:xfrm>
            <a:off x="512422" y="3916901"/>
            <a:ext cx="84609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3F7F5F"/>
                </a:solidFill>
                <a:latin typeface="Courier New"/>
              </a:rPr>
              <a:t>//atribui o valor armazenado na posição 15 ao inteiro numero</a:t>
            </a: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numero = array[15];</a:t>
            </a:r>
            <a:endParaRPr lang="pt-BR" dirty="0"/>
          </a:p>
        </p:txBody>
      </p:sp>
      <p:sp>
        <p:nvSpPr>
          <p:cNvPr id="13" name="Rectangle 12"/>
          <p:cNvSpPr/>
          <p:nvPr/>
        </p:nvSpPr>
        <p:spPr>
          <a:xfrm>
            <a:off x="1970584" y="5733256"/>
            <a:ext cx="52657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u="sng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Courier New"/>
              </a:rPr>
              <a:t>ArrayIndexOutOfBoundsException</a:t>
            </a:r>
            <a:endParaRPr lang="pt-BR" sz="2200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9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Arrays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Os índices vão de 0 a tamanho do array -1.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Por exemplo: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Obs.: como String é um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tipo por referência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, as posições do array são inicializadas com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null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(referência nula), logo que o array é criado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2228671"/>
            <a:ext cx="53823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ourier New"/>
              </a:rPr>
              <a:t>String palavras[] =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String[5];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palavras[0] = </a:t>
            </a:r>
            <a:r>
              <a:rPr lang="pt-BR" dirty="0">
                <a:solidFill>
                  <a:srgbClr val="2A00FF"/>
                </a:solidFill>
                <a:latin typeface="Courier New"/>
              </a:rPr>
              <a:t>"carro"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palavras[1] = </a:t>
            </a:r>
            <a:r>
              <a:rPr lang="pt-BR" dirty="0">
                <a:solidFill>
                  <a:srgbClr val="2A00FF"/>
                </a:solidFill>
                <a:latin typeface="Courier New"/>
              </a:rPr>
              <a:t>"pc"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palavras[2] = </a:t>
            </a:r>
            <a:r>
              <a:rPr lang="pt-BR" dirty="0">
                <a:solidFill>
                  <a:srgbClr val="2A00FF"/>
                </a:solidFill>
                <a:latin typeface="Courier New"/>
              </a:rPr>
              <a:t>"casa"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;</a:t>
            </a:r>
            <a:endParaRPr lang="pt-B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078796"/>
              </p:ext>
            </p:extLst>
          </p:nvPr>
        </p:nvGraphicFramePr>
        <p:xfrm>
          <a:off x="1547664" y="4221088"/>
          <a:ext cx="609600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carro</a:t>
                      </a:r>
                      <a:endParaRPr lang="pt-BR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pc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casa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null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olidFill>
                            <a:srgbClr val="000000"/>
                          </a:solidFill>
                        </a:rPr>
                        <a:t>null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2002496" y="3781323"/>
            <a:ext cx="409263" cy="39290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0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3203848" y="3781322"/>
            <a:ext cx="409263" cy="39290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/>
              <a:t>1</a:t>
            </a:r>
            <a:endParaRPr lang="pt-BR" sz="2800" dirty="0" smtClean="0"/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4378761" y="3756171"/>
            <a:ext cx="409263" cy="39290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2</a:t>
            </a: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5652120" y="3781323"/>
            <a:ext cx="409263" cy="39290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3</a:t>
            </a:r>
          </a:p>
        </p:txBody>
      </p:sp>
      <p:sp>
        <p:nvSpPr>
          <p:cNvPr id="16" name="Espaço Reservado para Conteúdo 2"/>
          <p:cNvSpPr txBox="1">
            <a:spLocks/>
          </p:cNvSpPr>
          <p:nvPr/>
        </p:nvSpPr>
        <p:spPr>
          <a:xfrm>
            <a:off x="6876256" y="3781323"/>
            <a:ext cx="409263" cy="39290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8046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Arrays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Quando um array é criado, cada um de seus elementos recebe um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valor default 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(padrão):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600" b="1" kern="1200" dirty="0" smtClean="0">
                <a:solidFill>
                  <a:prstClr val="black"/>
                </a:solidFill>
                <a:effectLst/>
                <a:latin typeface="Calibri"/>
              </a:rPr>
              <a:t>0</a:t>
            </a:r>
            <a:r>
              <a:rPr lang="pt-BR" sz="2600" kern="1200" dirty="0" smtClean="0">
                <a:solidFill>
                  <a:prstClr val="black"/>
                </a:solidFill>
                <a:effectLst/>
                <a:latin typeface="Calibri"/>
              </a:rPr>
              <a:t> para tipos primitivos numéricos;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600" b="1" kern="1200" dirty="0" smtClean="0">
                <a:solidFill>
                  <a:prstClr val="black"/>
                </a:solidFill>
                <a:effectLst/>
                <a:latin typeface="Calibri"/>
              </a:rPr>
              <a:t>false</a:t>
            </a:r>
            <a:r>
              <a:rPr lang="pt-BR" sz="2600" b="0" kern="1200" dirty="0" smtClean="0">
                <a:solidFill>
                  <a:prstClr val="black"/>
                </a:solidFill>
                <a:effectLst/>
                <a:latin typeface="Calibri"/>
              </a:rPr>
              <a:t> para tipos booleanos;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600" kern="1200" dirty="0" smtClean="0">
                <a:solidFill>
                  <a:prstClr val="black"/>
                </a:solidFill>
                <a:effectLst/>
                <a:latin typeface="Calibri"/>
              </a:rPr>
              <a:t>e </a:t>
            </a:r>
            <a:r>
              <a:rPr lang="pt-BR" sz="2600" b="1" kern="1200" dirty="0" smtClean="0">
                <a:solidFill>
                  <a:prstClr val="black"/>
                </a:solidFill>
                <a:effectLst/>
                <a:latin typeface="Calibri"/>
              </a:rPr>
              <a:t>null</a:t>
            </a:r>
            <a:r>
              <a:rPr lang="pt-BR" sz="2600" kern="1200" dirty="0" smtClean="0">
                <a:solidFill>
                  <a:prstClr val="black"/>
                </a:solidFill>
                <a:effectLst/>
                <a:latin typeface="Calibri"/>
              </a:rPr>
              <a:t> para tipos não primitivos (tipos por referência);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É possível inicializar arrays com valores diferentes dos valores default através de listas de inicialização: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Note que o array possuirá o tamanho da quantidade de elementos na lista (7, no exemplo).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7664" y="4653136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pt-BR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array[] = {10, 52, 64, 128, 19, 30, 2};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842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Arrays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É muito comum querer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percorrer arrays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. 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Para tal, podemos utilizar a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estrutura for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, que nos proporciona um interessante mecanismo para indexação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 que o laço acima realiza? O que aconteceria se fizéssemos</a:t>
            </a: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3356992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array[] =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[100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];</a:t>
            </a:r>
          </a:p>
          <a:p>
            <a:endParaRPr lang="pt-BR" dirty="0">
              <a:latin typeface="Courier New"/>
            </a:endParaRPr>
          </a:p>
          <a:p>
            <a:r>
              <a:rPr lang="nn-NO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 i = 0; i &lt; array.</a:t>
            </a:r>
            <a:r>
              <a:rPr lang="nn-NO" b="1" dirty="0">
                <a:solidFill>
                  <a:srgbClr val="0000C0"/>
                </a:solidFill>
                <a:latin typeface="Courier New"/>
              </a:rPr>
              <a:t>length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; i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++)</a:t>
            </a:r>
            <a:endParaRPr lang="nn-NO" b="1" dirty="0">
              <a:solidFill>
                <a:srgbClr val="000000"/>
              </a:solidFill>
              <a:latin typeface="Courier New"/>
            </a:endParaRPr>
          </a:p>
          <a:p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	array[i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] = i+1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pt-BR" b="1" dirty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940152" y="2924944"/>
            <a:ext cx="2952328" cy="72008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O array guarda o seu tamanho no campo de atributo length</a:t>
            </a:r>
            <a:endParaRPr lang="pt-BR" sz="2800" dirty="0" smtClean="0"/>
          </a:p>
        </p:txBody>
      </p:sp>
      <p:cxnSp>
        <p:nvCxnSpPr>
          <p:cNvPr id="9" name="Elbow Connector 8"/>
          <p:cNvCxnSpPr/>
          <p:nvPr/>
        </p:nvCxnSpPr>
        <p:spPr>
          <a:xfrm flipV="1">
            <a:off x="5004048" y="3140968"/>
            <a:ext cx="792088" cy="720080"/>
          </a:xfrm>
          <a:prstGeom prst="bentConnector3">
            <a:avLst>
              <a:gd name="adj1" fmla="val -2223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5661248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nn-NO" b="1" dirty="0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i = 0; i 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&lt;= array.</a:t>
            </a:r>
            <a:r>
              <a:rPr lang="nn-NO" b="1" dirty="0" smtClean="0">
                <a:solidFill>
                  <a:srgbClr val="0000C0"/>
                </a:solidFill>
                <a:latin typeface="Courier New"/>
              </a:rPr>
              <a:t>length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-1; 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i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++)</a:t>
            </a:r>
            <a:endParaRPr lang="nn-NO" b="1" dirty="0">
              <a:solidFill>
                <a:srgbClr val="000000"/>
              </a:solidFill>
              <a:latin typeface="Courier New"/>
            </a:endParaRPr>
          </a:p>
          <a:p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	array[i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] = i+1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pt-BR" b="1" dirty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6876256" y="5624373"/>
            <a:ext cx="348579" cy="72008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?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26836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Arrays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Podemos passar arrays como parâmetros para métodos, escrevendo no cabeçalho do método: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Obs.: 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600" b="0" kern="1200" dirty="0" smtClean="0">
                <a:solidFill>
                  <a:prstClr val="black"/>
                </a:solidFill>
                <a:effectLst/>
                <a:latin typeface="Calibri"/>
              </a:rPr>
              <a:t>arrays são objetos. Logo, a passagem de parâmetro é feita por referência;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91478" y="2420888"/>
            <a:ext cx="76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public</a:t>
            </a:r>
            <a:r>
              <a:rPr lang="pt-BR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void</a:t>
            </a:r>
            <a:r>
              <a:rPr lang="pt-BR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manipulaArray(TipoDoArray[] array)</a:t>
            </a:r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1475656" y="3105835"/>
            <a:ext cx="6678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public</a:t>
            </a:r>
            <a:r>
              <a:rPr lang="pt-BR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void</a:t>
            </a:r>
            <a:r>
              <a:rPr lang="pt-BR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pt-BR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manipulaArray(TipoDoArray array</a:t>
            </a:r>
            <a:r>
              <a:rPr lang="pt-BR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[])</a:t>
            </a:r>
            <a:endParaRPr lang="pt-BR" dirty="0"/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4211960" y="2775794"/>
            <a:ext cx="432048" cy="33004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ou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98276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Arrays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Passando um array como parâmetro: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6781" y="2060848"/>
            <a:ext cx="84066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manipulaArray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[] array) {</a:t>
            </a:r>
          </a:p>
          <a:p>
            <a:r>
              <a:rPr lang="nn-NO" b="1" dirty="0" smtClean="0">
                <a:solidFill>
                  <a:srgbClr val="7F0055"/>
                </a:solidFill>
                <a:latin typeface="Courier New"/>
              </a:rPr>
              <a:t>	for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nn-NO" b="1" dirty="0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i = 0; i &lt; array.</a:t>
            </a:r>
            <a:r>
              <a:rPr lang="nn-NO" b="1" dirty="0">
                <a:solidFill>
                  <a:srgbClr val="0000C0"/>
                </a:solidFill>
                <a:latin typeface="Courier New"/>
              </a:rPr>
              <a:t>length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; i++)</a:t>
            </a: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array[i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] = 0;</a:t>
            </a:r>
          </a:p>
          <a:p>
            <a:r>
              <a:rPr lang="pt-BR" b="1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pt-BR" dirty="0">
              <a:latin typeface="Courier New"/>
            </a:endParaRPr>
          </a:p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main(String[]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int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array[] =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[10];</a:t>
            </a:r>
          </a:p>
          <a:p>
            <a:endParaRPr lang="pt-BR" dirty="0">
              <a:latin typeface="Courier New"/>
            </a:endParaRPr>
          </a:p>
          <a:p>
            <a:r>
              <a:rPr lang="nn-NO" b="1" dirty="0" smtClean="0">
                <a:solidFill>
                  <a:srgbClr val="7F0055"/>
                </a:solidFill>
                <a:latin typeface="Courier New"/>
              </a:rPr>
              <a:t>	for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nn-NO" b="1" dirty="0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nn-NO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i = 0; i &lt; array.</a:t>
            </a:r>
            <a:r>
              <a:rPr lang="nn-NO" b="1" dirty="0">
                <a:solidFill>
                  <a:srgbClr val="0000C0"/>
                </a:solidFill>
                <a:latin typeface="Courier New"/>
              </a:rPr>
              <a:t>length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; i++)</a:t>
            </a: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array[i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] = i+1;</a:t>
            </a:r>
          </a:p>
          <a:p>
            <a:endParaRPr lang="pt-BR" b="1" dirty="0">
              <a:latin typeface="Courier New"/>
            </a:endParaRPr>
          </a:p>
          <a:p>
            <a:r>
              <a:rPr lang="pt-BR" b="1" i="1" dirty="0" smtClean="0">
                <a:solidFill>
                  <a:srgbClr val="000000"/>
                </a:solidFill>
                <a:latin typeface="Courier New"/>
              </a:rPr>
              <a:t>	manipulaArray(array</a:t>
            </a:r>
            <a:r>
              <a:rPr lang="pt-BR" b="1" i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pt-BR" b="1" dirty="0">
                <a:solidFill>
                  <a:srgbClr val="000000"/>
                </a:solidFill>
                <a:latin typeface="Courier New"/>
              </a:rPr>
              <a:t>}</a:t>
            </a:r>
            <a:endParaRPr lang="pt-BR" b="1" dirty="0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148064" y="4869160"/>
            <a:ext cx="3203848" cy="72008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Qual é a configuração final do array após a execução do programa?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44676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Arrays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 lnSpcReduction="10000"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É comum a utilização de arrays para representação de informação disposta em tabelas ou matrizes de valores.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Em Java, arrays multidimensionais são notados como arrays de arrays. É possível implementar arrays com mais de duas dimensões.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3389071"/>
            <a:ext cx="5526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3F7F5F"/>
                </a:solidFill>
                <a:latin typeface="Courier New"/>
              </a:rPr>
              <a:t>//array de duas dimensões</a:t>
            </a:r>
          </a:p>
          <a:p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array[][] =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[3][3];</a:t>
            </a:r>
            <a:endParaRPr lang="pt-B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92017"/>
              </p:ext>
            </p:extLst>
          </p:nvPr>
        </p:nvGraphicFramePr>
        <p:xfrm>
          <a:off x="4860032" y="2852936"/>
          <a:ext cx="4032447" cy="19442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44149"/>
                <a:gridCol w="1344149"/>
                <a:gridCol w="1344149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000000"/>
                          </a:solidFill>
                        </a:rPr>
                        <a:t>array[0][0]</a:t>
                      </a:r>
                      <a:endParaRPr lang="pt-BR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00"/>
                          </a:solidFill>
                        </a:rPr>
                        <a:t>array[0][1]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00"/>
                          </a:solidFill>
                        </a:rPr>
                        <a:t>array[0][2]</a:t>
                      </a:r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00"/>
                          </a:solidFill>
                        </a:rPr>
                        <a:t>array[1][0]</a:t>
                      </a:r>
                    </a:p>
                  </a:txBody>
                  <a:tcPr anchor="ctr"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00"/>
                          </a:solidFill>
                        </a:rPr>
                        <a:t>array[1][1]</a:t>
                      </a:r>
                    </a:p>
                  </a:txBody>
                  <a:tcPr anchor="ctr"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00"/>
                          </a:solidFill>
                        </a:rPr>
                        <a:t>array[1][2]</a:t>
                      </a:r>
                    </a:p>
                  </a:txBody>
                  <a:tcPr anchor="ctr"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00"/>
                          </a:solidFill>
                        </a:rPr>
                        <a:t>array[2][0]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00"/>
                          </a:solidFill>
                        </a:rPr>
                        <a:t>array[2][1]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00"/>
                          </a:solidFill>
                        </a:rPr>
                        <a:t>array[2][2]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5508104" y="2132856"/>
            <a:ext cx="2664296" cy="608143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Representação do array em uma matriz 3x3</a:t>
            </a:r>
            <a:endParaRPr lang="pt-BR" sz="2800" dirty="0" smtClean="0"/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3397357" y="2760963"/>
            <a:ext cx="936104" cy="36004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Linhas</a:t>
            </a:r>
            <a:endParaRPr lang="pt-BR" sz="2800" dirty="0" smtClean="0"/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3397357" y="4509120"/>
            <a:ext cx="1080120" cy="36004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Colunas</a:t>
            </a:r>
            <a:endParaRPr lang="pt-BR" sz="2800" dirty="0" smtClean="0"/>
          </a:p>
        </p:txBody>
      </p:sp>
      <p:cxnSp>
        <p:nvCxnSpPr>
          <p:cNvPr id="19" name="Elbow Connector 18"/>
          <p:cNvCxnSpPr/>
          <p:nvPr/>
        </p:nvCxnSpPr>
        <p:spPr>
          <a:xfrm rot="5400000" flipH="1" flipV="1">
            <a:off x="3454643" y="3380617"/>
            <a:ext cx="584882" cy="783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5400000">
            <a:off x="3781729" y="4241922"/>
            <a:ext cx="473717" cy="1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67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Uma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string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é um array de caracteres.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Em Java, a classe String implementa e manipula este tipo de array.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 construtor da classe String pode receber outros parâmetros. Consulte a API do Java para saber mais.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306896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000000"/>
                </a:solidFill>
                <a:latin typeface="Courier New"/>
              </a:rPr>
              <a:t>String string = </a:t>
            </a:r>
            <a:r>
              <a:rPr lang="nn-NO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 String(</a:t>
            </a:r>
            <a:r>
              <a:rPr lang="nn-NO" b="1" dirty="0">
                <a:solidFill>
                  <a:srgbClr val="2A00FF"/>
                </a:solidFill>
                <a:latin typeface="Courier New"/>
              </a:rPr>
              <a:t>"Aqui jaz uma string."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pt-BR" b="1" dirty="0">
              <a:latin typeface="Courier New"/>
            </a:endParaRPr>
          </a:p>
          <a:p>
            <a:r>
              <a:rPr lang="pt-BR" b="1" dirty="0">
                <a:solidFill>
                  <a:srgbClr val="3F7F5F"/>
                </a:solidFill>
                <a:latin typeface="Courier New"/>
              </a:rPr>
              <a:t>//é equivalente a fazer</a:t>
            </a:r>
          </a:p>
          <a:p>
            <a:r>
              <a:rPr lang="pt-BR" b="1" dirty="0">
                <a:solidFill>
                  <a:srgbClr val="000000"/>
                </a:solidFill>
                <a:latin typeface="Courier New"/>
              </a:rPr>
              <a:t>String string = </a:t>
            </a:r>
            <a:r>
              <a:rPr lang="pt-BR" b="1" dirty="0">
                <a:solidFill>
                  <a:srgbClr val="2A00FF"/>
                </a:solidFill>
                <a:latin typeface="Courier New"/>
              </a:rPr>
              <a:t>"Aqui jaz uma string."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;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020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Pode-se obter o tamanho de uma string invocando seu método público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length():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kern="1200" dirty="0">
              <a:solidFill>
                <a:prstClr val="black"/>
              </a:solidFill>
              <a:effectLst/>
              <a:latin typeface="Calibri"/>
            </a:endParaRPr>
          </a:p>
          <a:p>
            <a:pPr marL="0" indent="0" algn="just" fontAlgn="auto">
              <a:spcAft>
                <a:spcPts val="0"/>
              </a:spcAft>
              <a:buClrTx/>
              <a:buNone/>
            </a:pPr>
            <a:endParaRPr lang="pt-BR" sz="280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 método String charAt(int index) retorna o caractere no índice especificado no parâmetro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Obs.: atente para as regras de indexação de arrays!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2276872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000000"/>
                </a:solidFill>
                <a:latin typeface="Courier New"/>
              </a:rPr>
              <a:t>String string = </a:t>
            </a:r>
            <a:r>
              <a:rPr lang="nn-NO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 String(</a:t>
            </a:r>
            <a:r>
              <a:rPr lang="nn-NO" b="1" dirty="0">
                <a:solidFill>
                  <a:srgbClr val="2A00FF"/>
                </a:solidFill>
                <a:latin typeface="Courier New"/>
              </a:rPr>
              <a:t>"Aqui jaz uma string."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tamanho = string.length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pt-BR" dirty="0">
                <a:solidFill>
                  <a:srgbClr val="3F7F5F"/>
                </a:solidFill>
                <a:highlight>
                  <a:srgbClr val="E8F2FE"/>
                </a:highlight>
                <a:latin typeface="Courier New"/>
              </a:rPr>
              <a:t>//tamanho &lt;= 20</a:t>
            </a:r>
            <a:endParaRPr lang="pt-BR" b="1" dirty="0"/>
          </a:p>
        </p:txBody>
      </p:sp>
      <p:sp>
        <p:nvSpPr>
          <p:cNvPr id="7" name="Rectangle 6"/>
          <p:cNvSpPr/>
          <p:nvPr/>
        </p:nvSpPr>
        <p:spPr>
          <a:xfrm>
            <a:off x="899592" y="4293096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3F7F5F"/>
                </a:solidFill>
                <a:highlight>
                  <a:srgbClr val="E8F2FE"/>
                </a:highlight>
                <a:latin typeface="Courier New"/>
              </a:rPr>
              <a:t>//imprime o caractere </a:t>
            </a:r>
            <a:r>
              <a:rPr lang="pt-BR" dirty="0" smtClean="0">
                <a:solidFill>
                  <a:srgbClr val="3F7F5F"/>
                </a:solidFill>
                <a:highlight>
                  <a:srgbClr val="E8F2FE"/>
                </a:highlight>
                <a:latin typeface="Courier New"/>
              </a:rPr>
              <a:t>‘z’</a:t>
            </a:r>
            <a:endParaRPr lang="pt-BR" dirty="0" smtClean="0">
              <a:solidFill>
                <a:srgbClr val="000000"/>
              </a:solidFill>
              <a:highlight>
                <a:srgbClr val="E8F2FE"/>
              </a:highlight>
              <a:latin typeface="Courier New"/>
            </a:endParaRPr>
          </a:p>
          <a:p>
            <a:r>
              <a:rPr lang="pt-BR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System.</a:t>
            </a:r>
            <a:r>
              <a:rPr lang="pt-BR" i="1" dirty="0" smtClean="0">
                <a:solidFill>
                  <a:srgbClr val="0000C0"/>
                </a:solidFill>
                <a:highlight>
                  <a:srgbClr val="E8F2FE"/>
                </a:highlight>
                <a:latin typeface="Courier New"/>
              </a:rPr>
              <a:t>out</a:t>
            </a:r>
            <a:r>
              <a:rPr lang="pt-BR" i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.println(string.charAt(7</a:t>
            </a:r>
            <a:r>
              <a:rPr lang="pt-BR" i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17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Existem métodos de comparação entre strings muito comuns, implementados pela classe String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2638653"/>
            <a:ext cx="943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3F7F5F"/>
                </a:solidFill>
                <a:latin typeface="Courier New"/>
              </a:rPr>
              <a:t>//retorna true caso as strings sejam </a:t>
            </a:r>
            <a:r>
              <a:rPr lang="pt-BR" dirty="0" smtClean="0">
                <a:solidFill>
                  <a:srgbClr val="3F7F5F"/>
                </a:solidFill>
                <a:latin typeface="Courier New"/>
              </a:rPr>
              <a:t>iguais</a:t>
            </a:r>
            <a:endParaRPr lang="pt-BR" dirty="0">
              <a:solidFill>
                <a:srgbClr val="3F7F5F"/>
              </a:solidFill>
              <a:latin typeface="Courier New"/>
            </a:endParaRP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iguais = string.equals(string2);</a:t>
            </a:r>
            <a:endParaRPr lang="pt-BR" b="1" dirty="0"/>
          </a:p>
        </p:txBody>
      </p:sp>
      <p:sp>
        <p:nvSpPr>
          <p:cNvPr id="9" name="Rectangle 8"/>
          <p:cNvSpPr/>
          <p:nvPr/>
        </p:nvSpPr>
        <p:spPr>
          <a:xfrm>
            <a:off x="899592" y="3789040"/>
            <a:ext cx="7182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3F7F5F"/>
                </a:solidFill>
                <a:latin typeface="Courier New"/>
              </a:rPr>
              <a:t>//realiza comparação lexicográfica entre strings</a:t>
            </a: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resultado = string.compareTo(string2);</a:t>
            </a:r>
            <a:endParaRPr lang="pt-BR" dirty="0"/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2843808" y="4725144"/>
            <a:ext cx="3240360" cy="93610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Qual o retorno do método compareTo ?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3719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Roteiro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Recursão</a:t>
            </a: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Escopo de Variáveis</a:t>
            </a: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Arrays</a:t>
            </a: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smtClean="0">
                <a:solidFill>
                  <a:prstClr val="black"/>
                </a:solidFill>
                <a:effectLst/>
                <a:latin typeface="Calibri"/>
              </a:rPr>
              <a:t>Strings</a:t>
            </a:r>
            <a:endParaRPr lang="pt-BR" sz="3200" b="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39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Outro método comum quanto à manipulação de strings é o indexOf, que retorna o índice da primeira aparição de determinado caractere em uma string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 classe String possui vários outros métodos interessantes como toUpperCase, toLowerCase, equalsIgnoreCase, substring, concat, etc; é de extrema valia pesquisá-los e experimentá-los.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7624" y="2852936"/>
            <a:ext cx="78828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000000"/>
                </a:solidFill>
                <a:latin typeface="Courier New"/>
              </a:rPr>
              <a:t>String string = </a:t>
            </a:r>
            <a:r>
              <a:rPr lang="nn-NO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 String(</a:t>
            </a:r>
            <a:r>
              <a:rPr lang="nn-NO" b="1" dirty="0">
                <a:solidFill>
                  <a:srgbClr val="2A00FF"/>
                </a:solidFill>
                <a:latin typeface="Courier New"/>
              </a:rPr>
              <a:t>"Aqui jaz uma string."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pt-BR" b="1" dirty="0">
              <a:latin typeface="Courier New"/>
            </a:endParaRPr>
          </a:p>
          <a:p>
            <a:r>
              <a:rPr lang="pt-BR" b="1" dirty="0">
                <a:solidFill>
                  <a:srgbClr val="3F7F5F"/>
                </a:solidFill>
                <a:latin typeface="Courier New"/>
              </a:rPr>
              <a:t>//indice &lt;= 3</a:t>
            </a: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indice = string.indexOf(</a:t>
            </a:r>
            <a:r>
              <a:rPr lang="pt-BR" b="1" dirty="0">
                <a:solidFill>
                  <a:srgbClr val="2A00FF"/>
                </a:solidFill>
                <a:latin typeface="Courier New"/>
              </a:rPr>
              <a:t>'i'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);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882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 lnSpcReduction="10000"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 classe String não é a única da API que manipula arrays de caracteres (strings).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Java fornece outras classes que podem parecer mais úteis, a depender do caso.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Por exemplo,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StringBuffer 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e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StringTokenizer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– que são duas das mais populares.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Além disso, a programação orientada a objetos permite que você implemente sua própria classe para manipulação de strings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. Mas não reinvente a roda.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Reuso de software 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é um dos fundamentos de O.O.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59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/>
          <a:lstStyle/>
          <a:p>
            <a:pPr algn="ctr"/>
            <a:r>
              <a:rPr lang="pt-BR" sz="4400" b="1" dirty="0" smtClean="0">
                <a:solidFill>
                  <a:srgbClr val="720000"/>
                </a:solidFill>
                <a:latin typeface="Calibri" pitchFamily="34" charset="0"/>
                <a:cs typeface="Calibri" pitchFamily="34" charset="0"/>
              </a:rPr>
              <a:t>Dúvidas?</a:t>
            </a:r>
            <a:endParaRPr lang="pt-BR" sz="4400" b="1" dirty="0">
              <a:solidFill>
                <a:srgbClr val="72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Recursão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Durante a execução de um programa, é comum que métodos chamem a si mesmos dentro do seu bloco de instruções.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Métodos recursivos utilizam-se da abordagem </a:t>
            </a: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Dividir e Conquistar </a:t>
            </a: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para solucionar problemas.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3861048"/>
            <a:ext cx="73146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public int 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metodoRecursivo (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n) {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if 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(n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== 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0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) </a:t>
            </a:r>
            <a:r>
              <a:rPr lang="pt-BR" b="1" dirty="0">
                <a:solidFill>
                  <a:srgbClr val="3F7F5F"/>
                </a:solidFill>
                <a:latin typeface="Courier New"/>
              </a:rPr>
              <a:t>//caso base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	return 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n;</a:t>
            </a:r>
            <a:endParaRPr lang="pt-BR" b="1" dirty="0" smtClean="0">
              <a:solidFill>
                <a:srgbClr val="7F0055"/>
              </a:solidFill>
              <a:latin typeface="Courier New"/>
            </a:endParaRP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else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{ </a:t>
            </a:r>
            <a:r>
              <a:rPr lang="pt-BR" b="1" dirty="0">
                <a:solidFill>
                  <a:srgbClr val="3F7F5F"/>
                </a:solidFill>
                <a:latin typeface="Courier New"/>
              </a:rPr>
              <a:t>//passos recursivos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	if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(n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&gt; 0)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		return 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metodoRecursivo(n-1);</a:t>
            </a:r>
          </a:p>
          <a:p>
            <a:r>
              <a:rPr lang="pt-BR" b="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else</a:t>
            </a: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			return 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metodoRecursivo(n+1);</a:t>
            </a:r>
            <a:endParaRPr lang="pt-BR" b="1" dirty="0">
              <a:solidFill>
                <a:srgbClr val="000000"/>
              </a:solidFill>
              <a:latin typeface="Courier New"/>
            </a:endParaRP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}</a:t>
            </a:r>
            <a:endParaRPr lang="pt-BR" dirty="0">
              <a:solidFill>
                <a:srgbClr val="000000"/>
              </a:solidFill>
              <a:latin typeface="Courier New"/>
            </a:endParaRP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28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Recursão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O algoritmo recursivo só é capaz de resolver a instância mais simples do problema (</a:t>
            </a: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caso base</a:t>
            </a: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).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Enquanto o caso base não é atingido, o problema é “quebrado” em instâncias mais simples através de </a:t>
            </a: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chamadas recursivas</a:t>
            </a: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, até chegar ao caso base.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Ex.: Fatorial de 3 em abordagem recursiva.</a:t>
            </a:r>
            <a:endParaRPr lang="pt-BR" sz="30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907704" y="4365104"/>
            <a:ext cx="792088" cy="39290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fat(3)</a:t>
            </a: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4285490" y="5412355"/>
            <a:ext cx="792088" cy="39290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fat(1)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5580112" y="5930745"/>
            <a:ext cx="792088" cy="39290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fat(0)</a:t>
            </a: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3131840" y="4869160"/>
            <a:ext cx="792088" cy="39290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fat(2)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99792" y="4388681"/>
            <a:ext cx="75760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= ?</a:t>
            </a:r>
            <a:endParaRPr lang="pt-BR" dirty="0">
              <a:solidFill>
                <a:srgbClr val="000000"/>
              </a:solidFill>
            </a:endParaRPr>
          </a:p>
        </p:txBody>
      </p:sp>
      <p:cxnSp>
        <p:nvCxnSpPr>
          <p:cNvPr id="17" name="Elbow Connector 16"/>
          <p:cNvCxnSpPr>
            <a:stCxn id="9" idx="2"/>
          </p:cNvCxnSpPr>
          <p:nvPr/>
        </p:nvCxnSpPr>
        <p:spPr>
          <a:xfrm rot="16200000" flipH="1">
            <a:off x="2347970" y="4713791"/>
            <a:ext cx="307601" cy="396044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99792" y="4869160"/>
            <a:ext cx="75760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3 x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3928" y="4892737"/>
            <a:ext cx="75760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= ?</a:t>
            </a:r>
            <a:endParaRPr lang="pt-BR" dirty="0">
              <a:solidFill>
                <a:srgbClr val="000000"/>
              </a:solidFill>
            </a:endParaRPr>
          </a:p>
        </p:txBody>
      </p:sp>
      <p:cxnSp>
        <p:nvCxnSpPr>
          <p:cNvPr id="20" name="Elbow Connector 19"/>
          <p:cNvCxnSpPr/>
          <p:nvPr/>
        </p:nvCxnSpPr>
        <p:spPr>
          <a:xfrm rot="16200000" flipH="1">
            <a:off x="3520145" y="5268775"/>
            <a:ext cx="307601" cy="396044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71967" y="5424144"/>
            <a:ext cx="75760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2 x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10538" y="5424144"/>
            <a:ext cx="75760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= ?</a:t>
            </a:r>
            <a:endParaRPr lang="pt-BR" dirty="0">
              <a:solidFill>
                <a:srgbClr val="000000"/>
              </a:solidFill>
            </a:endParaRPr>
          </a:p>
        </p:txBody>
      </p:sp>
      <p:cxnSp>
        <p:nvCxnSpPr>
          <p:cNvPr id="23" name="Elbow Connector 22"/>
          <p:cNvCxnSpPr/>
          <p:nvPr/>
        </p:nvCxnSpPr>
        <p:spPr>
          <a:xfrm rot="16200000" flipH="1">
            <a:off x="4760238" y="5775377"/>
            <a:ext cx="307601" cy="396044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12060" y="5930746"/>
            <a:ext cx="75760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1 x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72200" y="5976457"/>
            <a:ext cx="75760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= 1</a:t>
            </a:r>
            <a:endParaRPr lang="pt-BR" dirty="0">
              <a:solidFill>
                <a:srgbClr val="000000"/>
              </a:solidFill>
            </a:endParaRPr>
          </a:p>
        </p:txBody>
      </p:sp>
      <p:cxnSp>
        <p:nvCxnSpPr>
          <p:cNvPr id="27" name="Elbow Connector 26"/>
          <p:cNvCxnSpPr/>
          <p:nvPr/>
        </p:nvCxnSpPr>
        <p:spPr>
          <a:xfrm rot="16200000" flipH="1">
            <a:off x="6020378" y="6265099"/>
            <a:ext cx="307601" cy="396044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72200" y="6420468"/>
            <a:ext cx="144016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Caso Base!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43636" y="5412355"/>
            <a:ext cx="75760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= 1</a:t>
            </a:r>
            <a:endParaRPr lang="pt-BR" dirty="0">
              <a:solidFill>
                <a:srgbClr val="000000"/>
              </a:solidFill>
            </a:endParaRPr>
          </a:p>
        </p:txBody>
      </p:sp>
      <p:cxnSp>
        <p:nvCxnSpPr>
          <p:cNvPr id="31" name="Elbow Connector 30"/>
          <p:cNvCxnSpPr>
            <a:stCxn id="26" idx="0"/>
          </p:cNvCxnSpPr>
          <p:nvPr/>
        </p:nvCxnSpPr>
        <p:spPr>
          <a:xfrm rot="16200000" flipV="1">
            <a:off x="6047848" y="5273301"/>
            <a:ext cx="379437" cy="10268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983647" y="4902695"/>
            <a:ext cx="75760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= 2</a:t>
            </a:r>
            <a:endParaRPr lang="pt-BR" dirty="0">
              <a:solidFill>
                <a:srgbClr val="000000"/>
              </a:solidFill>
            </a:endParaRPr>
          </a:p>
        </p:txBody>
      </p:sp>
      <p:cxnSp>
        <p:nvCxnSpPr>
          <p:cNvPr id="34" name="Elbow Connector 33"/>
          <p:cNvCxnSpPr/>
          <p:nvPr/>
        </p:nvCxnSpPr>
        <p:spPr>
          <a:xfrm rot="16200000" flipV="1">
            <a:off x="4823711" y="4763641"/>
            <a:ext cx="379437" cy="10268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724606" y="4388682"/>
            <a:ext cx="75760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= 6</a:t>
            </a:r>
            <a:endParaRPr lang="pt-BR" dirty="0">
              <a:solidFill>
                <a:srgbClr val="000000"/>
              </a:solidFill>
            </a:endParaRPr>
          </a:p>
        </p:txBody>
      </p:sp>
      <p:cxnSp>
        <p:nvCxnSpPr>
          <p:cNvPr id="36" name="Elbow Connector 35"/>
          <p:cNvCxnSpPr/>
          <p:nvPr/>
        </p:nvCxnSpPr>
        <p:spPr>
          <a:xfrm rot="16200000" flipV="1">
            <a:off x="3628818" y="4249628"/>
            <a:ext cx="379437" cy="10268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85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/>
      <p:bldP spid="18" grpId="0"/>
      <p:bldP spid="19" grpId="0"/>
      <p:bldP spid="21" grpId="0"/>
      <p:bldP spid="22" grpId="0"/>
      <p:bldP spid="24" grpId="0"/>
      <p:bldP spid="26" grpId="0"/>
      <p:bldP spid="28" grpId="0"/>
      <p:bldP spid="29" grpId="0" animBg="1"/>
      <p:bldP spid="33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Recursão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Método Fatorial Recursivo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A recursão </a:t>
            </a: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facilita o entendimento</a:t>
            </a: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 da lógica do programa e </a:t>
            </a: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simplifica o código</a:t>
            </a: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.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Algoritmos recursivos podem ser implementados iterativamente, o que demanda maior esforço por parte do programador e provém maior eficiência. </a:t>
            </a:r>
            <a:endParaRPr lang="pt-BR" sz="30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1818690"/>
            <a:ext cx="8244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fatorial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n) {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if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(n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== 0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) </a:t>
            </a:r>
            <a:r>
              <a:rPr lang="pt-BR" b="1" dirty="0">
                <a:solidFill>
                  <a:srgbClr val="3F7F5F"/>
                </a:solidFill>
                <a:latin typeface="Courier New"/>
              </a:rPr>
              <a:t>//caso base</a:t>
            </a:r>
            <a:endParaRPr lang="pt-BR" b="1" dirty="0">
              <a:solidFill>
                <a:srgbClr val="000000"/>
              </a:solidFill>
              <a:latin typeface="Courier New"/>
            </a:endParaRP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	return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1;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else</a:t>
            </a:r>
            <a:endParaRPr lang="pt-BR" b="1" dirty="0">
              <a:solidFill>
                <a:srgbClr val="7F0055"/>
              </a:solidFill>
              <a:latin typeface="Courier New"/>
            </a:endParaRP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	return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n * </a:t>
            </a:r>
            <a:r>
              <a:rPr lang="pt-BR" b="1" i="1" dirty="0">
                <a:solidFill>
                  <a:srgbClr val="000000"/>
                </a:solidFill>
                <a:latin typeface="Courier New"/>
              </a:rPr>
              <a:t>fatorial(n-1</a:t>
            </a:r>
            <a:r>
              <a:rPr lang="pt-BR" b="1" i="1" dirty="0" smtClean="0">
                <a:solidFill>
                  <a:srgbClr val="000000"/>
                </a:solidFill>
                <a:latin typeface="Courier New"/>
              </a:rPr>
              <a:t>);</a:t>
            </a:r>
            <a:r>
              <a:rPr lang="pt-BR" b="1" dirty="0">
                <a:solidFill>
                  <a:srgbClr val="3F7F5F"/>
                </a:solidFill>
                <a:latin typeface="Courier New"/>
              </a:rPr>
              <a:t> </a:t>
            </a:r>
            <a:r>
              <a:rPr lang="pt-BR" b="1" dirty="0" smtClean="0">
                <a:solidFill>
                  <a:srgbClr val="3F7F5F"/>
                </a:solidFill>
                <a:latin typeface="Courier New"/>
              </a:rPr>
              <a:t>//chamada recursiva</a:t>
            </a:r>
            <a:endParaRPr lang="pt-BR" b="1" i="1" dirty="0">
              <a:solidFill>
                <a:srgbClr val="000000"/>
              </a:solidFill>
              <a:latin typeface="Courier New"/>
            </a:endParaRP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Recursão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Ambas iteração e recursão utilizam mecanismos de fluxo de controle: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Iterações se baseiam em laços de repetição;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Recursões são baseadas em estruturas de seleção;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30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Assim como na iteração, na recursão é necessário ter cuidado com a </a:t>
            </a: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condição de término</a:t>
            </a: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. Se o caso base nunca for alcançado, ocorrerá loop infinito.</a:t>
            </a:r>
            <a:endParaRPr lang="pt-BR" sz="30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623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Escopo de Variáveis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O </a:t>
            </a: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escopo</a:t>
            </a: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 de uma variável é a parte do programa em que ela pode ser referenciada.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Regras básicas de escopo: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O escopo de uma variável declarada na lista de parâmetros de um método é o corpo do método;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Uma variável local é visível no bloco de instruções em que é declarada desde o ponto da declaração até o final do bloco;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Uma variável declarada no cabeçalho de um for tem seu escopo apenas no corpo do for;</a:t>
            </a:r>
          </a:p>
          <a:p>
            <a:pPr lvl="1"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 escopo de um campo de classe (atributo) é toda a classe (variável global).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98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Escopo de Variáveis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Ocorre </a:t>
            </a: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sombreamento</a:t>
            </a: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 quando variáveis globais ficam “ocultas” em trechos do código que são escopo de outras variáveis com o mesmo nome.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592" y="2852936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Parede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private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String </a:t>
            </a:r>
            <a:r>
              <a:rPr lang="pt-BR" b="1" dirty="0">
                <a:solidFill>
                  <a:srgbClr val="0000C0"/>
                </a:solidFill>
                <a:latin typeface="Courier New"/>
              </a:rPr>
              <a:t>cor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pt-BR" dirty="0">
              <a:latin typeface="Courier New"/>
            </a:endParaRP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Parede()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	this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pt-BR" b="1" dirty="0" smtClean="0">
                <a:solidFill>
                  <a:srgbClr val="0000C0"/>
                </a:solidFill>
                <a:latin typeface="Courier New"/>
              </a:rPr>
              <a:t>cor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pt-BR" b="1" dirty="0">
                <a:solidFill>
                  <a:srgbClr val="2A00FF"/>
                </a:solidFill>
                <a:latin typeface="Courier New"/>
              </a:rPr>
              <a:t>"branca"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}</a:t>
            </a:r>
            <a:endParaRPr lang="pt-BR" dirty="0">
              <a:solidFill>
                <a:srgbClr val="000000"/>
              </a:solidFill>
              <a:latin typeface="Courier New"/>
            </a:endParaRPr>
          </a:p>
          <a:p>
            <a:endParaRPr lang="pt-BR" dirty="0">
              <a:latin typeface="Courier New"/>
            </a:endParaRP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colorir(String cor) {</a:t>
            </a: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cor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pt-BR" b="1" dirty="0">
                <a:solidFill>
                  <a:srgbClr val="2A00FF"/>
                </a:solidFill>
                <a:latin typeface="Courier New"/>
              </a:rPr>
              <a:t>"verde"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pt-BR" b="1" dirty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059832" y="5523502"/>
            <a:ext cx="4416952" cy="78581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514350" lvl="0" indent="-51435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O que acontece com o atributo de classe, ao executar o método colorir?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22964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Arrays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Arrays são estruturas de dados que armazenam itens do mesmo tipo.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Ao se declarar um array, é necessário indicar o seu tamanho. Isto é, a quantidade de itens que irá armazenar: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Genericamente, a sintaxe de criação de arrays é a seguinte: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76264" y="364502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>
                <a:solidFill>
                  <a:srgbClr val="3F7F5F"/>
                </a:solidFill>
                <a:latin typeface="Courier New"/>
              </a:rPr>
              <a:t>//cria um array de tamanho 100</a:t>
            </a: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array[] =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[100];</a:t>
            </a:r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131101" y="5589240"/>
            <a:ext cx="9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TipoArmazenado nomeDoArray = </a:t>
            </a:r>
            <a:r>
              <a:rPr lang="pt-BR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TipoArmazenado[tamanhoDoArray];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77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la Prática 3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 Prática 3</Template>
  <TotalTime>637</TotalTime>
  <Words>1303</Words>
  <Application>Microsoft Office PowerPoint</Application>
  <PresentationFormat>On-screen Show (4:3)</PresentationFormat>
  <Paragraphs>252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Aula Prática 3</vt:lpstr>
      <vt:lpstr>Aula Prática 5</vt:lpstr>
      <vt:lpstr>Roteiro</vt:lpstr>
      <vt:lpstr>Recursão</vt:lpstr>
      <vt:lpstr>Recursão</vt:lpstr>
      <vt:lpstr>Recursão</vt:lpstr>
      <vt:lpstr>Recursão</vt:lpstr>
      <vt:lpstr>Escopo de Variáveis</vt:lpstr>
      <vt:lpstr>Escopo de Variáveis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Strings</vt:lpstr>
      <vt:lpstr>Strings</vt:lpstr>
      <vt:lpstr>Strings</vt:lpstr>
      <vt:lpstr>Strings</vt:lpstr>
      <vt:lpstr>Strings</vt:lpstr>
      <vt:lpstr>Dúvidas?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3</dc:title>
  <dc:creator>eafs</dc:creator>
  <cp:lastModifiedBy>Matheus Santana</cp:lastModifiedBy>
  <cp:revision>91</cp:revision>
  <dcterms:created xsi:type="dcterms:W3CDTF">2011-03-24T15:49:34Z</dcterms:created>
  <dcterms:modified xsi:type="dcterms:W3CDTF">2011-04-08T10:26:53Z</dcterms:modified>
</cp:coreProperties>
</file>