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9" r:id="rId3"/>
    <p:sldId id="260" r:id="rId4"/>
    <p:sldId id="261" r:id="rId5"/>
    <p:sldId id="262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00"/>
    <a:srgbClr val="FFCC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16" autoAdjust="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65" name="Picture 21" descr="Z:\cin\estudos\100709_ppt_cin_claro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9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11188" y="3284538"/>
            <a:ext cx="6048375" cy="204152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pt-BR" noProof="0" smtClean="0"/>
              <a:t>Clique para editar o estilo do subtítulo mestre</a:t>
            </a:r>
          </a:p>
        </p:txBody>
      </p:sp>
      <p:sp>
        <p:nvSpPr>
          <p:cNvPr id="6163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1143000"/>
            <a:ext cx="7772400" cy="1736725"/>
          </a:xfrm>
        </p:spPr>
        <p:txBody>
          <a:bodyPr anchor="b"/>
          <a:lstStyle>
            <a:lvl1pPr>
              <a:defRPr>
                <a:effectLst/>
              </a:defRPr>
            </a:lvl1pPr>
          </a:lstStyle>
          <a:p>
            <a:pPr lvl="0"/>
            <a:r>
              <a:rPr lang="pt-BR" noProof="0" smtClean="0"/>
              <a:t>Clique para editar o título mestre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936134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92900" y="188913"/>
            <a:ext cx="1982788" cy="6135687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744538" y="188913"/>
            <a:ext cx="5795962" cy="613568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458457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857174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="" xmlns:p14="http://schemas.microsoft.com/office/powerpoint/2010/main" val="1869553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757238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792663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974634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377112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828409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030954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="" xmlns:p14="http://schemas.microsoft.com/office/powerpoint/2010/main" val="1994630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="" xmlns:p14="http://schemas.microsoft.com/office/powerpoint/2010/main" val="2360025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8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44538" y="188913"/>
            <a:ext cx="72834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</a:t>
            </a:r>
            <a:br>
              <a:rPr lang="pt-BR" smtClean="0"/>
            </a:br>
            <a:r>
              <a:rPr lang="pt-BR" smtClean="0"/>
              <a:t>do título mestre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7238" y="1700213"/>
            <a:ext cx="7918450" cy="462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2400" b="1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2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algn="ctr"/>
            <a:r>
              <a:rPr lang="pt-BR" sz="4400" b="1" dirty="0" smtClean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Aula Prática 3</a:t>
            </a:r>
            <a:endParaRPr lang="pt-BR" sz="4400" b="1" dirty="0">
              <a:solidFill>
                <a:schemeClr val="bg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Subtítulo 2"/>
          <p:cNvSpPr>
            <a:spLocks noGrp="1"/>
          </p:cNvSpPr>
          <p:nvPr>
            <p:ph type="subTitle" idx="1"/>
          </p:nvPr>
        </p:nvSpPr>
        <p:spPr>
          <a:xfrm>
            <a:off x="1000100" y="3857628"/>
            <a:ext cx="7272366" cy="1757378"/>
          </a:xfrm>
        </p:spPr>
        <p:txBody>
          <a:bodyPr anchor="t">
            <a:normAutofit/>
          </a:bodyPr>
          <a:lstStyle/>
          <a:p>
            <a:pPr algn="ctr"/>
            <a:r>
              <a:rPr lang="pt-BR" sz="3200" dirty="0" smtClean="0">
                <a:effectLst/>
                <a:latin typeface="Calibri" pitchFamily="34" charset="0"/>
                <a:cs typeface="Calibri" pitchFamily="34" charset="0"/>
              </a:rPr>
              <a:t>Monitoria IP/CC</a:t>
            </a:r>
          </a:p>
          <a:p>
            <a:pPr algn="ctr"/>
            <a:r>
              <a:rPr lang="pt-BR" sz="3200" dirty="0" smtClean="0">
                <a:effectLst/>
                <a:latin typeface="Calibri" pitchFamily="34" charset="0"/>
                <a:cs typeface="Calibri" pitchFamily="34" charset="0"/>
              </a:rPr>
              <a:t>(~if669)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Depuração de Erros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3200" u="sng" dirty="0" smtClean="0">
                <a:effectLst/>
                <a:latin typeface="Calibri" pitchFamily="34" charset="0"/>
                <a:cs typeface="Calibri" pitchFamily="34" charset="0"/>
              </a:rPr>
              <a:t>Perspectiva de Debug no Eclipse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00" y="2643182"/>
            <a:ext cx="5353050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76933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52" y="1142984"/>
            <a:ext cx="6464645" cy="52036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ítulo 1"/>
          <p:cNvSpPr txBox="1">
            <a:spLocks/>
          </p:cNvSpPr>
          <p:nvPr/>
        </p:nvSpPr>
        <p:spPr bwMode="auto">
          <a:xfrm>
            <a:off x="928662" y="0"/>
            <a:ext cx="72834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Depuração de Erros</a:t>
            </a:r>
            <a:endParaRPr kumimoji="0" lang="pt-BR" sz="4400" b="1" i="0" u="none" strike="noStrike" kern="0" cap="none" spc="0" normalizeH="0" baseline="0" noProof="0" dirty="0">
              <a:ln>
                <a:noFill/>
              </a:ln>
              <a:solidFill>
                <a:schemeClr val="bg2"/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2796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dirty="0" smtClean="0">
                <a:effectLst/>
                <a:latin typeface="Calibri" pitchFamily="34" charset="0"/>
                <a:cs typeface="Calibri" pitchFamily="34" charset="0"/>
              </a:rPr>
              <a:t>Comandos Básicos</a:t>
            </a:r>
          </a:p>
          <a:p>
            <a:pPr lvl="1"/>
            <a:r>
              <a:rPr lang="pt-BR" sz="2800" b="1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F5</a:t>
            </a:r>
          </a:p>
          <a:p>
            <a:pPr lvl="2"/>
            <a:r>
              <a:rPr lang="pt-BR" sz="2800" dirty="0" smtClean="0">
                <a:effectLst/>
                <a:latin typeface="Calibri" pitchFamily="34" charset="0"/>
                <a:cs typeface="Calibri" pitchFamily="34" charset="0"/>
              </a:rPr>
              <a:t>Entra dentro do método da linha atual</a:t>
            </a:r>
          </a:p>
          <a:p>
            <a:pPr lvl="3"/>
            <a:r>
              <a:rPr lang="pt-BR" sz="2800" dirty="0" smtClean="0">
                <a:effectLst/>
                <a:latin typeface="Calibri" pitchFamily="34" charset="0"/>
                <a:cs typeface="Calibri" pitchFamily="34" charset="0"/>
              </a:rPr>
              <a:t>Maior entendimento com Orientação a </a:t>
            </a:r>
            <a:r>
              <a:rPr lang="pt-BR" sz="2800" dirty="0" smtClean="0">
                <a:effectLst/>
                <a:latin typeface="Calibri" pitchFamily="34" charset="0"/>
                <a:cs typeface="Calibri" pitchFamily="34" charset="0"/>
              </a:rPr>
              <a:t>Objetos.</a:t>
            </a:r>
            <a:endParaRPr lang="pt-BR" sz="2800" dirty="0" smtClean="0">
              <a:effectLst/>
              <a:latin typeface="Calibri" pitchFamily="34" charset="0"/>
              <a:cs typeface="Calibri" pitchFamily="34" charset="0"/>
            </a:endParaRPr>
          </a:p>
          <a:p>
            <a:pPr lvl="3"/>
            <a:r>
              <a:rPr lang="pt-BR" sz="2800" dirty="0" smtClean="0">
                <a:effectLst/>
                <a:latin typeface="Calibri" pitchFamily="34" charset="0"/>
                <a:cs typeface="Calibri" pitchFamily="34" charset="0"/>
              </a:rPr>
              <a:t>Mais tarde no </a:t>
            </a:r>
            <a:r>
              <a:rPr lang="pt-BR" sz="2800" dirty="0" smtClean="0">
                <a:effectLst/>
                <a:latin typeface="Calibri" pitchFamily="34" charset="0"/>
                <a:cs typeface="Calibri" pitchFamily="34" charset="0"/>
              </a:rPr>
              <a:t>curso...</a:t>
            </a:r>
            <a:endParaRPr lang="pt-BR" sz="2800" dirty="0" smtClean="0">
              <a:effectLst/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pt-BR" sz="2800" b="1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F6</a:t>
            </a:r>
          </a:p>
          <a:p>
            <a:pPr lvl="2"/>
            <a:r>
              <a:rPr lang="pt-BR" sz="2800" dirty="0" smtClean="0">
                <a:effectLst/>
                <a:latin typeface="Calibri" pitchFamily="34" charset="0"/>
                <a:cs typeface="Calibri" pitchFamily="34" charset="0"/>
              </a:rPr>
              <a:t>Executa o método da linha atual e passa para o </a:t>
            </a:r>
            <a:r>
              <a:rPr lang="pt-BR" sz="2800" dirty="0" smtClean="0">
                <a:effectLst/>
                <a:latin typeface="Calibri" pitchFamily="34" charset="0"/>
                <a:cs typeface="Calibri" pitchFamily="34" charset="0"/>
              </a:rPr>
              <a:t>próximo.</a:t>
            </a:r>
            <a:endParaRPr lang="pt-BR" sz="2800" dirty="0" smtClean="0"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744538" y="188913"/>
            <a:ext cx="7283450" cy="1143000"/>
          </a:xfrm>
        </p:spPr>
        <p:txBody>
          <a:bodyPr/>
          <a:lstStyle/>
          <a:p>
            <a:pPr algn="ctr"/>
            <a:r>
              <a:rPr lang="pt-BR" sz="4400" dirty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Depuração de Erros</a:t>
            </a:r>
          </a:p>
        </p:txBody>
      </p:sp>
    </p:spTree>
    <p:extLst>
      <p:ext uri="{BB962C8B-B14F-4D97-AF65-F5344CB8AC3E}">
        <p14:creationId xmlns="" xmlns:p14="http://schemas.microsoft.com/office/powerpoint/2010/main" val="345138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713" y="1196752"/>
            <a:ext cx="7648575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645024"/>
            <a:ext cx="7648575" cy="237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ítulo 1"/>
          <p:cNvSpPr txBox="1">
            <a:spLocks/>
          </p:cNvSpPr>
          <p:nvPr/>
        </p:nvSpPr>
        <p:spPr bwMode="auto">
          <a:xfrm>
            <a:off x="928662" y="0"/>
            <a:ext cx="72834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Depuração de Erros</a:t>
            </a:r>
            <a:endParaRPr kumimoji="0" lang="pt-BR" sz="4400" b="1" i="0" u="none" strike="noStrike" kern="0" cap="none" spc="0" normalizeH="0" baseline="0" noProof="0" dirty="0">
              <a:ln>
                <a:noFill/>
              </a:ln>
              <a:solidFill>
                <a:schemeClr val="bg2"/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704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8" y="1196752"/>
            <a:ext cx="7667625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" y="3645024"/>
            <a:ext cx="7639050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ítulo 1"/>
          <p:cNvSpPr txBox="1">
            <a:spLocks/>
          </p:cNvSpPr>
          <p:nvPr/>
        </p:nvSpPr>
        <p:spPr bwMode="auto">
          <a:xfrm>
            <a:off x="857224" y="0"/>
            <a:ext cx="72834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Depuração de Erros</a:t>
            </a:r>
            <a:endParaRPr kumimoji="0" lang="pt-BR" sz="4400" b="1" i="0" u="none" strike="noStrike" kern="0" cap="none" spc="0" normalizeH="0" baseline="0" noProof="0" dirty="0">
              <a:ln>
                <a:noFill/>
              </a:ln>
              <a:solidFill>
                <a:schemeClr val="bg2"/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524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786" y="2357430"/>
            <a:ext cx="8072494" cy="2489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744538" y="188913"/>
            <a:ext cx="7283450" cy="1143000"/>
          </a:xfrm>
        </p:spPr>
        <p:txBody>
          <a:bodyPr/>
          <a:lstStyle/>
          <a:p>
            <a:pPr algn="ctr"/>
            <a:r>
              <a:rPr lang="pt-BR" sz="4400" dirty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Depuração de Erros</a:t>
            </a:r>
          </a:p>
        </p:txBody>
      </p:sp>
    </p:spTree>
    <p:extLst>
      <p:ext uri="{BB962C8B-B14F-4D97-AF65-F5344CB8AC3E}">
        <p14:creationId xmlns="" xmlns:p14="http://schemas.microsoft.com/office/powerpoint/2010/main" val="381104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Exercícios – Menu Base</a:t>
            </a:r>
            <a:endParaRPr lang="pt-BR" sz="4400" dirty="0">
              <a:solidFill>
                <a:schemeClr val="bg2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14348" y="1428736"/>
            <a:ext cx="7918450" cy="4968552"/>
          </a:xfrm>
        </p:spPr>
        <p:txBody>
          <a:bodyPr/>
          <a:lstStyle/>
          <a:p>
            <a:pPr>
              <a:buNone/>
            </a:pPr>
            <a:r>
              <a:rPr lang="en-US" sz="2800" b="0" dirty="0" smtClean="0">
                <a:effectLst/>
                <a:latin typeface="Calibri" pitchFamily="34" charset="0"/>
                <a:cs typeface="Calibri" pitchFamily="34" charset="0"/>
              </a:rPr>
              <a:t>	</a:t>
            </a:r>
            <a:r>
              <a:rPr lang="pt-BR" sz="2800" b="0" dirty="0" smtClean="0">
                <a:effectLst/>
                <a:latin typeface="Calibri" pitchFamily="34" charset="0"/>
                <a:cs typeface="Calibri" pitchFamily="34" charset="0"/>
              </a:rPr>
              <a:t>A maioria dos programas tem várias funções e não executam tudo de uma vez, cabe </a:t>
            </a:r>
            <a:r>
              <a:rPr lang="pt-BR" sz="2800" b="0" dirty="0" smtClean="0">
                <a:effectLst/>
                <a:latin typeface="Calibri" pitchFamily="34" charset="0"/>
                <a:cs typeface="Calibri" pitchFamily="34" charset="0"/>
              </a:rPr>
              <a:t>ao </a:t>
            </a:r>
            <a:r>
              <a:rPr lang="pt-BR" sz="2800" b="0" dirty="0" smtClean="0">
                <a:effectLst/>
                <a:latin typeface="Calibri" pitchFamily="34" charset="0"/>
                <a:cs typeface="Calibri" pitchFamily="34" charset="0"/>
              </a:rPr>
              <a:t>usuário selecionar tais opções e escolher quando quer sair. Escreva um programa básico que contenha um menu em texto com 9 opções, seguindo esse modelo:</a:t>
            </a:r>
            <a:endParaRPr lang="en-US" sz="2800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pt-BR" sz="2800" b="0" dirty="0" smtClean="0">
                <a:effectLst/>
                <a:latin typeface="Calibri" pitchFamily="34" charset="0"/>
                <a:cs typeface="Calibri" pitchFamily="34" charset="0"/>
              </a:rPr>
              <a:t>	1</a:t>
            </a:r>
            <a:r>
              <a:rPr lang="pt-BR" sz="2800" b="0" dirty="0" smtClean="0">
                <a:effectLst/>
                <a:latin typeface="Calibri" pitchFamily="34" charset="0"/>
                <a:cs typeface="Calibri" pitchFamily="34" charset="0"/>
              </a:rPr>
              <a:t>. </a:t>
            </a:r>
            <a:r>
              <a:rPr lang="pt-BR" sz="2800" b="0" dirty="0" smtClean="0">
                <a:effectLst/>
                <a:latin typeface="Calibri" pitchFamily="34" charset="0"/>
                <a:cs typeface="Calibri" pitchFamily="34" charset="0"/>
              </a:rPr>
              <a:t>Opção 1</a:t>
            </a:r>
            <a:endParaRPr lang="en-US" sz="2800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pt-BR" sz="2800" b="0" dirty="0" smtClean="0">
                <a:effectLst/>
                <a:latin typeface="Calibri" pitchFamily="34" charset="0"/>
                <a:cs typeface="Calibri" pitchFamily="34" charset="0"/>
              </a:rPr>
              <a:t>	2</a:t>
            </a:r>
            <a:r>
              <a:rPr lang="pt-BR" sz="2800" b="0" dirty="0" smtClean="0">
                <a:effectLst/>
                <a:latin typeface="Calibri" pitchFamily="34" charset="0"/>
                <a:cs typeface="Calibri" pitchFamily="34" charset="0"/>
              </a:rPr>
              <a:t>. Opção 2</a:t>
            </a:r>
            <a:endParaRPr lang="en-US" sz="2800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pt-BR" sz="2800" b="0" dirty="0" smtClean="0">
                <a:effectLst/>
                <a:latin typeface="Calibri" pitchFamily="34" charset="0"/>
                <a:cs typeface="Calibri" pitchFamily="34" charset="0"/>
              </a:rPr>
              <a:t>	...</a:t>
            </a:r>
            <a:endParaRPr lang="en-US" sz="2800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pt-BR" sz="2800" b="0" dirty="0" smtClean="0">
                <a:effectLst/>
                <a:latin typeface="Calibri" pitchFamily="34" charset="0"/>
                <a:cs typeface="Calibri" pitchFamily="34" charset="0"/>
              </a:rPr>
              <a:t>	9. </a:t>
            </a:r>
            <a:r>
              <a:rPr lang="pt-BR" sz="2800" b="0" dirty="0" smtClean="0">
                <a:effectLst/>
                <a:latin typeface="Calibri" pitchFamily="34" charset="0"/>
                <a:cs typeface="Calibri" pitchFamily="34" charset="0"/>
              </a:rPr>
              <a:t>Sair</a:t>
            </a:r>
            <a:endParaRPr lang="en-US" sz="2800" b="0" dirty="0" smtClean="0">
              <a:effectLst/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Exercícios – Menu Base</a:t>
            </a:r>
            <a:endParaRPr lang="pt-BR" sz="4400" dirty="0">
              <a:solidFill>
                <a:schemeClr val="bg2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85786" y="1500174"/>
            <a:ext cx="7918450" cy="4624387"/>
          </a:xfrm>
        </p:spPr>
        <p:txBody>
          <a:bodyPr/>
          <a:lstStyle/>
          <a:p>
            <a:r>
              <a:rPr lang="pt-BR" sz="3200" b="0" dirty="0" smtClean="0">
                <a:effectLst/>
                <a:latin typeface="Calibri" pitchFamily="34" charset="0"/>
                <a:cs typeface="Calibri" pitchFamily="34" charset="0"/>
              </a:rPr>
              <a:t>Sempre verifique a entrada do usuário e execute a função desejada, caso o usuário entre com um valor </a:t>
            </a:r>
            <a:r>
              <a:rPr lang="pt-BR" sz="3200" b="0" dirty="0" smtClean="0">
                <a:effectLst/>
                <a:latin typeface="Calibri" pitchFamily="34" charset="0"/>
                <a:cs typeface="Calibri" pitchFamily="34" charset="0"/>
              </a:rPr>
              <a:t>inválido</a:t>
            </a:r>
            <a:r>
              <a:rPr lang="pt-BR" sz="3200" b="0" dirty="0" smtClean="0">
                <a:effectLst/>
                <a:latin typeface="Calibri" pitchFamily="34" charset="0"/>
                <a:cs typeface="Calibri" pitchFamily="34" charset="0"/>
              </a:rPr>
              <a:t>, imprima “Opção inválida”. Uma boa idéia é sempre imprimir o menu novamente após executar certa função.  </a:t>
            </a:r>
            <a:endParaRPr lang="pt-BR" sz="3200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r>
              <a:rPr lang="pt-BR" sz="3200" b="0" dirty="0" smtClean="0">
                <a:effectLst/>
                <a:latin typeface="Calibri" pitchFamily="34" charset="0"/>
                <a:cs typeface="Calibri" pitchFamily="34" charset="0"/>
              </a:rPr>
              <a:t>Obs</a:t>
            </a:r>
            <a:r>
              <a:rPr lang="pt-BR" sz="3200" b="0" dirty="0" smtClean="0">
                <a:effectLst/>
                <a:latin typeface="Calibri" pitchFamily="34" charset="0"/>
                <a:cs typeface="Calibri" pitchFamily="34" charset="0"/>
              </a:rPr>
              <a:t>.: as funções podem ser </a:t>
            </a:r>
            <a:r>
              <a:rPr lang="pt-BR" sz="3200" b="0" dirty="0" smtClean="0">
                <a:effectLst/>
                <a:latin typeface="Calibri" pitchFamily="34" charset="0"/>
                <a:cs typeface="Calibri" pitchFamily="34" charset="0"/>
              </a:rPr>
              <a:t>apenas </a:t>
            </a:r>
            <a:r>
              <a:rPr lang="pt-BR" sz="3200" b="0" dirty="0" smtClean="0">
                <a:effectLst/>
                <a:latin typeface="Calibri" pitchFamily="34" charset="0"/>
                <a:cs typeface="Calibri" pitchFamily="34" charset="0"/>
              </a:rPr>
              <a:t>um </a:t>
            </a:r>
            <a:r>
              <a:rPr lang="pt-BR" sz="3200" b="0" i="1" dirty="0" smtClean="0">
                <a:effectLst/>
                <a:latin typeface="Calibri" pitchFamily="34" charset="0"/>
                <a:cs typeface="Calibri" pitchFamily="34" charset="0"/>
              </a:rPr>
              <a:t>System.</a:t>
            </a:r>
            <a:r>
              <a:rPr lang="pt-BR" sz="3200" b="0" i="1" dirty="0" err="1" smtClean="0">
                <a:effectLst/>
                <a:latin typeface="Calibri" pitchFamily="34" charset="0"/>
                <a:cs typeface="Calibri" pitchFamily="34" charset="0"/>
              </a:rPr>
              <a:t>out.print</a:t>
            </a:r>
            <a:r>
              <a:rPr lang="pt-BR" sz="3200" b="0" dirty="0" smtClean="0">
                <a:effectLst/>
                <a:latin typeface="Calibri" pitchFamily="34" charset="0"/>
                <a:cs typeface="Calibri" pitchFamily="34" charset="0"/>
              </a:rPr>
              <a:t> mesmo, nada complexo. </a:t>
            </a:r>
            <a:endParaRPr lang="en-US" sz="3200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sz="3200" b="0" dirty="0">
              <a:effectLst/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Z:\cin\estudos\100709_ppt_cin_claro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14348" y="2214554"/>
            <a:ext cx="7772400" cy="1470025"/>
          </a:xfrm>
        </p:spPr>
        <p:txBody>
          <a:bodyPr/>
          <a:lstStyle/>
          <a:p>
            <a:pPr algn="ctr"/>
            <a:r>
              <a:rPr lang="pt-BR" sz="4400" b="1" dirty="0" smtClean="0">
                <a:solidFill>
                  <a:srgbClr val="720000"/>
                </a:solidFill>
                <a:latin typeface="Calibri" pitchFamily="34" charset="0"/>
                <a:cs typeface="Calibri" pitchFamily="34" charset="0"/>
              </a:rPr>
              <a:t>Dúvidas?</a:t>
            </a:r>
            <a:endParaRPr lang="pt-BR" sz="4400" b="1" dirty="0">
              <a:solidFill>
                <a:srgbClr val="7200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1096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Relembrando</a:t>
            </a:r>
            <a:endParaRPr lang="pt-BR" sz="4400" dirty="0">
              <a:solidFill>
                <a:schemeClr val="bg2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3200" b="0" dirty="0" smtClean="0">
                <a:effectLst/>
                <a:latin typeface="Calibri" pitchFamily="34" charset="0"/>
                <a:cs typeface="Calibri" pitchFamily="34" charset="0"/>
              </a:rPr>
              <a:t>Padronização</a:t>
            </a:r>
          </a:p>
          <a:p>
            <a:r>
              <a:rPr lang="pt-BR" sz="3200" b="0" dirty="0" smtClean="0">
                <a:effectLst/>
                <a:latin typeface="Calibri" pitchFamily="34" charset="0"/>
                <a:cs typeface="Calibri" pitchFamily="34" charset="0"/>
              </a:rPr>
              <a:t>Comentários</a:t>
            </a:r>
          </a:p>
          <a:p>
            <a:r>
              <a:rPr lang="pt-BR" sz="3200" b="0" dirty="0" err="1" smtClean="0">
                <a:effectLst/>
                <a:latin typeface="Calibri" pitchFamily="34" charset="0"/>
                <a:cs typeface="Calibri" pitchFamily="34" charset="0"/>
              </a:rPr>
              <a:t>Identação</a:t>
            </a:r>
            <a:endParaRPr lang="pt-BR" sz="3200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r>
              <a:rPr lang="pt-BR" sz="3200" b="0" dirty="0" smtClean="0">
                <a:effectLst/>
                <a:latin typeface="Calibri" pitchFamily="34" charset="0"/>
                <a:cs typeface="Calibri" pitchFamily="34" charset="0"/>
              </a:rPr>
              <a:t>Significado em nomes de variáveis</a:t>
            </a:r>
          </a:p>
          <a:p>
            <a:r>
              <a:rPr lang="pt-BR" sz="3200" b="0" dirty="0" smtClean="0">
                <a:effectLst/>
                <a:latin typeface="Calibri" pitchFamily="34" charset="0"/>
                <a:cs typeface="Calibri" pitchFamily="34" charset="0"/>
              </a:rPr>
              <a:t>Depuração de Erros</a:t>
            </a:r>
            <a:endParaRPr lang="pt-BR" sz="3200" b="0" dirty="0">
              <a:effectLst/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Comentários</a:t>
            </a:r>
            <a:endParaRPr lang="pt-BR" sz="4400" dirty="0">
              <a:solidFill>
                <a:schemeClr val="bg2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3200" b="0" dirty="0" smtClean="0">
                <a:effectLst/>
                <a:latin typeface="Calibri" pitchFamily="34" charset="0"/>
                <a:cs typeface="Calibri" pitchFamily="34" charset="0"/>
              </a:rPr>
              <a:t>Ao adicionar comentários à um código deve-se utilizar o bom senso. </a:t>
            </a:r>
            <a:endParaRPr lang="pt-BR" sz="3200" b="0" dirty="0">
              <a:effectLst/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pt-BR" sz="3200" dirty="0" smtClean="0">
                <a:latin typeface="Calibri" pitchFamily="34" charset="0"/>
                <a:cs typeface="Calibri" pitchFamily="34" charset="0"/>
              </a:rPr>
              <a:t>Será necessário um comentário?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sz="3200" dirty="0" smtClean="0">
                <a:effectLst/>
                <a:latin typeface="Calibri" pitchFamily="34" charset="0"/>
                <a:cs typeface="Calibri" pitchFamily="34" charset="0"/>
              </a:rPr>
              <a:t>Ex.:</a:t>
            </a:r>
          </a:p>
          <a:p>
            <a:pPr marL="0" indent="0">
              <a:buNone/>
            </a:pPr>
            <a:r>
              <a:rPr lang="pt-BR" sz="1600" b="0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pt-BR" sz="1600" b="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0" dirty="0" err="1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pt-BR" sz="1600" b="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1600" b="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1600" b="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pt-BR" sz="1600" b="0" dirty="0" err="1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pt-BR" sz="1600" b="0" dirty="0" smtClean="0">
                <a:latin typeface="Courier New" pitchFamily="49" charset="0"/>
                <a:cs typeface="Courier New" pitchFamily="49" charset="0"/>
              </a:rPr>
              <a:t>[] </a:t>
            </a:r>
            <a:r>
              <a:rPr lang="pt-BR" sz="1600" b="0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pt-BR" sz="1600" b="0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pt-BR" sz="1600" b="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600" b="0" dirty="0" err="1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pt-BR" sz="1600" b="0" dirty="0" smtClean="0">
                <a:latin typeface="Courier New" pitchFamily="49" charset="0"/>
                <a:cs typeface="Courier New" pitchFamily="49" charset="0"/>
              </a:rPr>
              <a:t> nome; </a:t>
            </a:r>
            <a:r>
              <a:rPr lang="pt-BR" sz="1600" b="0" dirty="0" smtClean="0">
                <a:solidFill>
                  <a:schemeClr val="accent4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//Variável que guarda o nome digitado</a:t>
            </a:r>
            <a:endParaRPr lang="pt-BR" sz="1600" b="0" dirty="0">
              <a:solidFill>
                <a:schemeClr val="accent4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1600" b="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1600" dirty="0" err="1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600" b="0" dirty="0" smtClean="0">
                <a:latin typeface="Courier New" pitchFamily="49" charset="0"/>
                <a:cs typeface="Courier New" pitchFamily="49" charset="0"/>
              </a:rPr>
              <a:t> idade; </a:t>
            </a:r>
            <a:r>
              <a:rPr lang="pt-BR" sz="1600" b="0" dirty="0" smtClean="0">
                <a:solidFill>
                  <a:schemeClr val="accent4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//Variável que guarda a idade digitada</a:t>
            </a:r>
          </a:p>
          <a:p>
            <a:pPr marL="0" indent="0">
              <a:buNone/>
            </a:pPr>
            <a:r>
              <a:rPr lang="pt-BR" sz="1600" b="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pt-BR" sz="1600" b="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3786182" y="4429132"/>
            <a:ext cx="3786214" cy="107157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sz="3000" dirty="0" smtClean="0"/>
              <a:t>Esse tipo de comentário deve ser evitado</a:t>
            </a:r>
            <a:endParaRPr kumimoji="0" lang="pt-BR" sz="3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4947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 err="1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Identação</a:t>
            </a:r>
            <a:endParaRPr lang="pt-BR" sz="4400" dirty="0">
              <a:solidFill>
                <a:schemeClr val="bg2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3200" b="0" dirty="0" smtClean="0">
                <a:effectLst/>
                <a:latin typeface="Calibri" pitchFamily="34" charset="0"/>
                <a:cs typeface="Calibri" pitchFamily="34" charset="0"/>
              </a:rPr>
              <a:t>Evite usar espaços(</a:t>
            </a:r>
            <a:r>
              <a:rPr lang="pt-BR" sz="3200" b="0" dirty="0" err="1" smtClean="0">
                <a:effectLst/>
                <a:latin typeface="Calibri" pitchFamily="34" charset="0"/>
                <a:cs typeface="Calibri" pitchFamily="34" charset="0"/>
              </a:rPr>
              <a:t>Spacebar</a:t>
            </a:r>
            <a:r>
              <a:rPr lang="pt-BR" sz="3200" b="0" dirty="0" smtClean="0">
                <a:effectLst/>
                <a:latin typeface="Calibri" pitchFamily="34" charset="0"/>
                <a:cs typeface="Calibri" pitchFamily="34" charset="0"/>
              </a:rPr>
              <a:t>) para </a:t>
            </a:r>
            <a:r>
              <a:rPr lang="pt-BR" sz="3200" b="0" dirty="0" err="1" smtClean="0">
                <a:effectLst/>
                <a:latin typeface="Calibri" pitchFamily="34" charset="0"/>
                <a:cs typeface="Calibri" pitchFamily="34" charset="0"/>
              </a:rPr>
              <a:t>identar</a:t>
            </a:r>
            <a:r>
              <a:rPr lang="pt-BR" sz="3200" b="0" dirty="0" smtClean="0">
                <a:effectLst/>
                <a:latin typeface="Calibri" pitchFamily="34" charset="0"/>
                <a:cs typeface="Calibri" pitchFamily="34" charset="0"/>
              </a:rPr>
              <a:t>. Use </a:t>
            </a:r>
            <a:r>
              <a:rPr lang="pt-BR" sz="3200" b="0" dirty="0" smtClean="0">
                <a:effectLst/>
                <a:latin typeface="Calibri" pitchFamily="34" charset="0"/>
                <a:cs typeface="Calibri" pitchFamily="34" charset="0"/>
              </a:rPr>
              <a:t>a tabulação(TAB).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 smtClean="0"/>
              <a:t>Ex.:</a:t>
            </a:r>
          </a:p>
          <a:p>
            <a:pPr marL="0" indent="0">
              <a:buNone/>
            </a:pPr>
            <a:r>
              <a:rPr lang="pt-BR" sz="1600" b="0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pt-BR" sz="1600" b="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0" dirty="0" err="1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pt-BR" sz="1600" b="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0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pt-BR" sz="1600" b="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pt-BR" sz="1600" b="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pt-BR" sz="1600" b="0" dirty="0" err="1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pt-BR" sz="1600" b="0" dirty="0" smtClean="0">
                <a:latin typeface="Courier New" pitchFamily="49" charset="0"/>
                <a:cs typeface="Courier New" pitchFamily="49" charset="0"/>
              </a:rPr>
              <a:t>[] </a:t>
            </a:r>
            <a:r>
              <a:rPr lang="pt-BR" sz="1600" b="0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pt-BR" sz="1600" b="0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pt-BR" sz="1600" b="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1600" b="0" dirty="0" smtClean="0">
                <a:solidFill>
                  <a:schemeClr val="accent4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//usando espaço</a:t>
            </a:r>
          </a:p>
          <a:p>
            <a:pPr marL="0" indent="0">
              <a:buNone/>
            </a:pPr>
            <a:r>
              <a:rPr lang="pt-BR" sz="1600" b="0" dirty="0" smtClean="0">
                <a:solidFill>
                  <a:schemeClr val="accent4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//usando tabulação fica mais fácil de </a:t>
            </a:r>
          </a:p>
          <a:p>
            <a:pPr marL="0" indent="0">
              <a:buNone/>
            </a:pPr>
            <a:r>
              <a:rPr lang="pt-BR" sz="1600" b="0" dirty="0" smtClean="0">
                <a:solidFill>
                  <a:schemeClr val="accent4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//ler e editar o código.</a:t>
            </a:r>
          </a:p>
          <a:p>
            <a:pPr marL="0" indent="0">
              <a:buNone/>
            </a:pPr>
            <a:r>
              <a:rPr lang="pt-BR" sz="1600" b="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pt-BR" sz="1600" b="0" dirty="0" smtClean="0">
              <a:latin typeface="Courier New" pitchFamily="49" charset="0"/>
              <a:cs typeface="Courier New" pitchFamily="49" charset="0"/>
            </a:endParaRPr>
          </a:p>
          <a:p>
            <a:pPr marL="0" indent="0" algn="ctr">
              <a:buNone/>
            </a:pPr>
            <a:endParaRPr lang="pt-BR" b="0" dirty="0">
              <a:cs typeface="Courier New" pitchFamily="49" charset="0"/>
            </a:endParaRP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2214546" y="4786322"/>
            <a:ext cx="4572032" cy="1500198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pt-BR" sz="2800" dirty="0" err="1" smtClean="0">
                <a:cs typeface="Courier New" pitchFamily="49" charset="0"/>
              </a:rPr>
              <a:t>Ctrl</a:t>
            </a:r>
            <a:r>
              <a:rPr lang="pt-BR" sz="2800" dirty="0" smtClean="0">
                <a:cs typeface="Courier New" pitchFamily="49" charset="0"/>
              </a:rPr>
              <a:t>+</a:t>
            </a:r>
            <a:r>
              <a:rPr lang="pt-BR" sz="2800" dirty="0" err="1" smtClean="0">
                <a:cs typeface="Courier New" pitchFamily="49" charset="0"/>
              </a:rPr>
              <a:t>Shift</a:t>
            </a:r>
            <a:r>
              <a:rPr lang="pt-BR" sz="2800" dirty="0" smtClean="0">
                <a:cs typeface="Courier New" pitchFamily="49" charset="0"/>
              </a:rPr>
              <a:t>+F ou</a:t>
            </a:r>
          </a:p>
          <a:p>
            <a:pPr marL="0" indent="0" algn="ctr">
              <a:buNone/>
            </a:pPr>
            <a:r>
              <a:rPr lang="pt-BR" sz="2800" dirty="0" err="1" smtClean="0">
                <a:cs typeface="Courier New" pitchFamily="49" charset="0"/>
              </a:rPr>
              <a:t>Ctrl</a:t>
            </a:r>
            <a:r>
              <a:rPr lang="pt-BR" sz="2800" dirty="0" smtClean="0">
                <a:cs typeface="Courier New" pitchFamily="49" charset="0"/>
              </a:rPr>
              <a:t>+I (Com um campo selecionado)</a:t>
            </a:r>
            <a:endParaRPr kumimoji="0" lang="pt-BR" sz="3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83985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Nome de variáveis e classes</a:t>
            </a:r>
            <a:endParaRPr lang="pt-BR" sz="4400" dirty="0">
              <a:solidFill>
                <a:schemeClr val="bg2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dirty="0" smtClean="0">
                <a:effectLst/>
                <a:latin typeface="Calibri" pitchFamily="34" charset="0"/>
                <a:cs typeface="Calibri" pitchFamily="34" charset="0"/>
              </a:rPr>
              <a:t>Variáveis</a:t>
            </a:r>
          </a:p>
          <a:p>
            <a:pPr lvl="1"/>
            <a:r>
              <a:rPr lang="pt-BR" sz="2800" dirty="0" smtClean="0">
                <a:effectLst/>
                <a:latin typeface="Calibri" pitchFamily="34" charset="0"/>
                <a:cs typeface="Calibri" pitchFamily="34" charset="0"/>
              </a:rPr>
              <a:t>Começam com letra minúscula. Separa-se as palavras com letras maiúsculas.</a:t>
            </a:r>
          </a:p>
          <a:p>
            <a:pPr lvl="2"/>
            <a:r>
              <a:rPr lang="pt-BR" sz="2800" dirty="0" smtClean="0">
                <a:effectLst/>
                <a:latin typeface="Calibri" pitchFamily="34" charset="0"/>
                <a:cs typeface="Calibri" pitchFamily="34" charset="0"/>
              </a:rPr>
              <a:t>Ex.: </a:t>
            </a:r>
            <a:r>
              <a:rPr lang="pt-BR" sz="2800" dirty="0" err="1" smtClean="0">
                <a:effectLst/>
                <a:latin typeface="Calibri" pitchFamily="34" charset="0"/>
                <a:cs typeface="Calibri" pitchFamily="34" charset="0"/>
              </a:rPr>
              <a:t>taxaPoupanca</a:t>
            </a:r>
            <a:r>
              <a:rPr lang="pt-BR" sz="2800" dirty="0" smtClean="0">
                <a:effectLst/>
                <a:latin typeface="Calibri" pitchFamily="34" charset="0"/>
                <a:cs typeface="Calibri" pitchFamily="34" charset="0"/>
              </a:rPr>
              <a:t>, </a:t>
            </a:r>
            <a:r>
              <a:rPr lang="pt-BR" sz="2800" dirty="0" err="1" smtClean="0">
                <a:effectLst/>
                <a:latin typeface="Calibri" pitchFamily="34" charset="0"/>
                <a:cs typeface="Calibri" pitchFamily="34" charset="0"/>
              </a:rPr>
              <a:t>nomePai</a:t>
            </a:r>
            <a:r>
              <a:rPr lang="pt-BR" sz="2800" dirty="0" smtClean="0">
                <a:effectLst/>
                <a:latin typeface="Calibri" pitchFamily="34" charset="0"/>
                <a:cs typeface="Calibri" pitchFamily="34" charset="0"/>
              </a:rPr>
              <a:t>, </a:t>
            </a:r>
            <a:r>
              <a:rPr lang="pt-BR" sz="2800" dirty="0" err="1" smtClean="0">
                <a:effectLst/>
                <a:latin typeface="Calibri" pitchFamily="34" charset="0"/>
                <a:cs typeface="Calibri" pitchFamily="34" charset="0"/>
              </a:rPr>
              <a:t>nomeMae</a:t>
            </a:r>
            <a:endParaRPr lang="pt-BR" sz="2800" dirty="0" smtClean="0">
              <a:effectLst/>
              <a:latin typeface="Calibri" pitchFamily="34" charset="0"/>
              <a:cs typeface="Calibri" pitchFamily="34" charset="0"/>
            </a:endParaRPr>
          </a:p>
          <a:p>
            <a:pPr lvl="2"/>
            <a:endParaRPr lang="pt-BR" sz="2800" dirty="0">
              <a:effectLst/>
              <a:latin typeface="Calibri" pitchFamily="34" charset="0"/>
              <a:cs typeface="Calibri" pitchFamily="34" charset="0"/>
            </a:endParaRPr>
          </a:p>
          <a:p>
            <a:r>
              <a:rPr lang="pt-BR" sz="2800" dirty="0" smtClean="0">
                <a:effectLst/>
                <a:latin typeface="Calibri" pitchFamily="34" charset="0"/>
                <a:cs typeface="Calibri" pitchFamily="34" charset="0"/>
              </a:rPr>
              <a:t>Classes</a:t>
            </a:r>
          </a:p>
          <a:p>
            <a:pPr lvl="1"/>
            <a:r>
              <a:rPr lang="pt-BR" sz="2800" dirty="0" smtClean="0">
                <a:effectLst/>
                <a:latin typeface="Calibri" pitchFamily="34" charset="0"/>
                <a:cs typeface="Calibri" pitchFamily="34" charset="0"/>
              </a:rPr>
              <a:t>Começam com letra maiúsculas. Também separa-se as palavras com letras maiúsculas.</a:t>
            </a:r>
          </a:p>
          <a:p>
            <a:pPr lvl="2"/>
            <a:r>
              <a:rPr lang="pt-BR" sz="2800" dirty="0" smtClean="0">
                <a:effectLst/>
                <a:latin typeface="Calibri" pitchFamily="34" charset="0"/>
                <a:cs typeface="Calibri" pitchFamily="34" charset="0"/>
              </a:rPr>
              <a:t>Ex.: </a:t>
            </a:r>
            <a:r>
              <a:rPr lang="pt-BR" sz="2800" dirty="0" err="1" smtClean="0">
                <a:effectLst/>
                <a:latin typeface="Calibri" pitchFamily="34" charset="0"/>
                <a:cs typeface="Calibri" pitchFamily="34" charset="0"/>
              </a:rPr>
              <a:t>ContaCorrente</a:t>
            </a:r>
            <a:r>
              <a:rPr lang="pt-BR" sz="2800" dirty="0" smtClean="0">
                <a:effectLst/>
                <a:latin typeface="Calibri" pitchFamily="34" charset="0"/>
                <a:cs typeface="Calibri" pitchFamily="34" charset="0"/>
              </a:rPr>
              <a:t>, </a:t>
            </a:r>
            <a:r>
              <a:rPr lang="pt-BR" sz="2800" dirty="0" err="1" smtClean="0">
                <a:effectLst/>
                <a:latin typeface="Calibri" pitchFamily="34" charset="0"/>
                <a:cs typeface="Calibri" pitchFamily="34" charset="0"/>
              </a:rPr>
              <a:t>ContaPoupanca</a:t>
            </a:r>
            <a:endParaRPr lang="pt-BR" sz="2800" dirty="0" smtClean="0">
              <a:effectLst/>
              <a:latin typeface="Calibri" pitchFamily="34" charset="0"/>
              <a:cs typeface="Calibri" pitchFamily="34" charset="0"/>
            </a:endParaRPr>
          </a:p>
          <a:p>
            <a:pPr lvl="2"/>
            <a:endParaRPr lang="pt-BR" sz="2800" dirty="0"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2571736" y="3571876"/>
            <a:ext cx="4071966" cy="121444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514350" lvl="0" indent="-51435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3000" dirty="0" smtClean="0"/>
              <a:t>Não use </a:t>
            </a:r>
            <a:r>
              <a:rPr lang="pt-BR" sz="3000" dirty="0" smtClean="0"/>
              <a:t>acentos nem </a:t>
            </a:r>
            <a:r>
              <a:rPr lang="pt-BR" sz="3000" dirty="0" smtClean="0"/>
              <a:t>cedilha!</a:t>
            </a:r>
          </a:p>
        </p:txBody>
      </p:sp>
    </p:spTree>
    <p:extLst>
      <p:ext uri="{BB962C8B-B14F-4D97-AF65-F5344CB8AC3E}">
        <p14:creationId xmlns="" xmlns:p14="http://schemas.microsoft.com/office/powerpoint/2010/main" val="4247635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Nome de variáveis e classes</a:t>
            </a:r>
            <a:endParaRPr lang="pt-BR" sz="4400" dirty="0">
              <a:solidFill>
                <a:schemeClr val="bg2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85786" y="1500174"/>
            <a:ext cx="7918450" cy="4624387"/>
          </a:xfrm>
        </p:spPr>
        <p:txBody>
          <a:bodyPr/>
          <a:lstStyle/>
          <a:p>
            <a:r>
              <a:rPr lang="pt-BR" sz="3200" b="0" dirty="0" smtClean="0">
                <a:effectLst/>
                <a:latin typeface="Calibri" pitchFamily="34" charset="0"/>
                <a:cs typeface="Calibri" pitchFamily="34" charset="0"/>
              </a:rPr>
              <a:t>Use nomes </a:t>
            </a:r>
            <a:r>
              <a:rPr lang="pt-BR" sz="3200" b="0" dirty="0" smtClean="0">
                <a:effectLst/>
                <a:latin typeface="Calibri" pitchFamily="34" charset="0"/>
                <a:cs typeface="Calibri" pitchFamily="34" charset="0"/>
              </a:rPr>
              <a:t>instrutivos e </a:t>
            </a:r>
            <a:r>
              <a:rPr lang="pt-BR" sz="3200" b="0" dirty="0" smtClean="0">
                <a:effectLst/>
                <a:latin typeface="Calibri" pitchFamily="34" charset="0"/>
                <a:cs typeface="Calibri" pitchFamily="34" charset="0"/>
              </a:rPr>
              <a:t>claros para as variáveis e classes.</a:t>
            </a:r>
          </a:p>
        </p:txBody>
      </p:sp>
      <p:sp>
        <p:nvSpPr>
          <p:cNvPr id="8" name="Seta para a direita 7"/>
          <p:cNvSpPr/>
          <p:nvPr/>
        </p:nvSpPr>
        <p:spPr>
          <a:xfrm>
            <a:off x="3995936" y="3239110"/>
            <a:ext cx="1152128" cy="8379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1071538" y="5286388"/>
            <a:ext cx="2772816" cy="707886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EVITE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5357818" y="5286388"/>
            <a:ext cx="2772816" cy="707886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PREFIRA</a:t>
            </a:r>
            <a:endParaRPr lang="pt-BR" sz="4000" b="1" u="sng" dirty="0">
              <a:solidFill>
                <a:srgbClr val="00B05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Espaço Reservado para Conteúdo 2"/>
          <p:cNvSpPr txBox="1">
            <a:spLocks/>
          </p:cNvSpPr>
          <p:nvPr/>
        </p:nvSpPr>
        <p:spPr>
          <a:xfrm>
            <a:off x="1428728" y="2786058"/>
            <a:ext cx="2357454" cy="250033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514350" lvl="0" indent="-51435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000" dirty="0" err="1" smtClean="0"/>
              <a:t>int</a:t>
            </a:r>
            <a:r>
              <a:rPr lang="en-US" sz="3000" dirty="0" smtClean="0"/>
              <a:t> x</a:t>
            </a:r>
          </a:p>
          <a:p>
            <a:pPr marL="514350" lvl="0" indent="-51435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000" dirty="0" smtClean="0"/>
              <a:t>double y</a:t>
            </a:r>
          </a:p>
          <a:p>
            <a:pPr marL="514350" lvl="0" indent="-51435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000" dirty="0" smtClean="0"/>
              <a:t>double z</a:t>
            </a:r>
          </a:p>
          <a:p>
            <a:pPr marL="514350" lvl="0" indent="-51435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000" dirty="0" smtClean="0"/>
              <a:t>String a</a:t>
            </a:r>
          </a:p>
          <a:p>
            <a:pPr marL="514350" lvl="0" indent="-51435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000" dirty="0" smtClean="0"/>
              <a:t>String b</a:t>
            </a:r>
          </a:p>
          <a:p>
            <a:pPr marL="514350" lvl="0" indent="-51435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000" dirty="0" smtClean="0"/>
              <a:t>String c</a:t>
            </a:r>
          </a:p>
        </p:txBody>
      </p:sp>
      <p:sp>
        <p:nvSpPr>
          <p:cNvPr id="12" name="Espaço Reservado para Conteúdo 2"/>
          <p:cNvSpPr txBox="1">
            <a:spLocks/>
          </p:cNvSpPr>
          <p:nvPr/>
        </p:nvSpPr>
        <p:spPr>
          <a:xfrm>
            <a:off x="5572132" y="2786058"/>
            <a:ext cx="2357454" cy="250033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514350" lvl="0" indent="-51435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000" dirty="0" err="1" smtClean="0"/>
              <a:t>int</a:t>
            </a:r>
            <a:r>
              <a:rPr lang="en-US" sz="3000" dirty="0" smtClean="0"/>
              <a:t> </a:t>
            </a:r>
            <a:r>
              <a:rPr lang="en-US" sz="3000" dirty="0" err="1" smtClean="0"/>
              <a:t>idade</a:t>
            </a:r>
            <a:endParaRPr lang="en-US" sz="3000" dirty="0" smtClean="0"/>
          </a:p>
          <a:p>
            <a:pPr marL="514350" lvl="0" indent="-51435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000" dirty="0" smtClean="0"/>
              <a:t>double </a:t>
            </a:r>
            <a:r>
              <a:rPr lang="en-US" sz="3000" dirty="0" err="1" smtClean="0"/>
              <a:t>salario</a:t>
            </a:r>
            <a:endParaRPr lang="en-US" sz="3000" dirty="0" smtClean="0"/>
          </a:p>
          <a:p>
            <a:pPr marL="514350" lvl="0" indent="-51435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000" dirty="0" smtClean="0"/>
              <a:t>double </a:t>
            </a:r>
            <a:r>
              <a:rPr lang="en-US" sz="3000" dirty="0" err="1" smtClean="0"/>
              <a:t>altura</a:t>
            </a:r>
            <a:endParaRPr lang="en-US" sz="3000" dirty="0" smtClean="0"/>
          </a:p>
          <a:p>
            <a:pPr marL="514350" lvl="0" indent="-51435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000" dirty="0" smtClean="0"/>
              <a:t>String </a:t>
            </a:r>
            <a:r>
              <a:rPr lang="en-US" sz="3000" dirty="0" err="1" smtClean="0"/>
              <a:t>nome</a:t>
            </a:r>
            <a:endParaRPr lang="en-US" sz="3000" dirty="0" smtClean="0"/>
          </a:p>
          <a:p>
            <a:pPr marL="514350" lvl="0" indent="-51435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000" dirty="0" smtClean="0"/>
              <a:t>String </a:t>
            </a:r>
            <a:r>
              <a:rPr lang="en-US" sz="3000" dirty="0" err="1" smtClean="0"/>
              <a:t>sexo</a:t>
            </a:r>
            <a:endParaRPr lang="en-US" sz="3000" dirty="0" smtClean="0"/>
          </a:p>
          <a:p>
            <a:pPr marL="514350" lvl="0" indent="-51435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000" dirty="0" smtClean="0"/>
              <a:t>String cargo</a:t>
            </a:r>
          </a:p>
        </p:txBody>
      </p:sp>
    </p:spTree>
    <p:extLst>
      <p:ext uri="{BB962C8B-B14F-4D97-AF65-F5344CB8AC3E}">
        <p14:creationId xmlns="" xmlns:p14="http://schemas.microsoft.com/office/powerpoint/2010/main" val="426399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Nome de variáveis e classes</a:t>
            </a:r>
            <a:endParaRPr lang="pt-BR" sz="4400" dirty="0">
              <a:solidFill>
                <a:schemeClr val="bg2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3200" b="0" dirty="0" smtClean="0">
                <a:effectLst/>
                <a:latin typeface="Calibri" pitchFamily="34" charset="0"/>
                <a:cs typeface="Calibri" pitchFamily="34" charset="0"/>
              </a:rPr>
              <a:t>Também não exagere!</a:t>
            </a:r>
          </a:p>
        </p:txBody>
      </p:sp>
      <p:sp>
        <p:nvSpPr>
          <p:cNvPr id="11" name="Espaço Reservado para Conteúdo 2"/>
          <p:cNvSpPr txBox="1">
            <a:spLocks/>
          </p:cNvSpPr>
          <p:nvPr/>
        </p:nvSpPr>
        <p:spPr>
          <a:xfrm>
            <a:off x="785786" y="2571744"/>
            <a:ext cx="4357718" cy="264320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514350" lvl="0" indent="-51435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200" dirty="0" err="1" smtClean="0">
                <a:latin typeface="Calibri" pitchFamily="34" charset="0"/>
                <a:cs typeface="Calibri" pitchFamily="34" charset="0"/>
              </a:rPr>
              <a:t>int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200" dirty="0" err="1" smtClean="0">
                <a:latin typeface="Calibri" pitchFamily="34" charset="0"/>
                <a:cs typeface="Calibri" pitchFamily="34" charset="0"/>
              </a:rPr>
              <a:t>variavelQueGuardaNumDaConta</a:t>
            </a:r>
            <a:endParaRPr lang="en-US" sz="2200" dirty="0" smtClean="0">
              <a:latin typeface="Calibri" pitchFamily="34" charset="0"/>
              <a:cs typeface="Calibri" pitchFamily="34" charset="0"/>
            </a:endParaRPr>
          </a:p>
          <a:p>
            <a:pPr marL="514350" lvl="0" indent="-51435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200" dirty="0" smtClean="0">
                <a:latin typeface="Calibri" pitchFamily="34" charset="0"/>
                <a:cs typeface="Calibri" pitchFamily="34" charset="0"/>
              </a:rPr>
              <a:t>double </a:t>
            </a:r>
            <a:r>
              <a:rPr lang="en-US" sz="2200" dirty="0" err="1" smtClean="0">
                <a:latin typeface="Calibri" pitchFamily="34" charset="0"/>
                <a:cs typeface="Calibri" pitchFamily="34" charset="0"/>
              </a:rPr>
              <a:t>valorSemAdicaoDeJuros</a:t>
            </a:r>
            <a:endParaRPr lang="en-US" sz="2200" dirty="0" smtClean="0">
              <a:latin typeface="Calibri" pitchFamily="34" charset="0"/>
              <a:cs typeface="Calibri" pitchFamily="34" charset="0"/>
            </a:endParaRPr>
          </a:p>
          <a:p>
            <a:pPr marL="514350" lvl="0" indent="-51435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200" dirty="0" smtClean="0">
                <a:latin typeface="Calibri" pitchFamily="34" charset="0"/>
                <a:cs typeface="Calibri" pitchFamily="34" charset="0"/>
              </a:rPr>
              <a:t>double </a:t>
            </a:r>
            <a:r>
              <a:rPr lang="en-US" sz="2200" dirty="0" err="1" smtClean="0">
                <a:latin typeface="Calibri" pitchFamily="34" charset="0"/>
                <a:cs typeface="Calibri" pitchFamily="34" charset="0"/>
              </a:rPr>
              <a:t>valorComAdicaoDeJuros</a:t>
            </a:r>
            <a:endParaRPr lang="en-US" sz="2200" dirty="0" smtClean="0">
              <a:latin typeface="Calibri" pitchFamily="34" charset="0"/>
              <a:cs typeface="Calibri" pitchFamily="34" charset="0"/>
            </a:endParaRPr>
          </a:p>
          <a:p>
            <a:pPr marL="514350" lvl="0" indent="-51435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200" dirty="0" smtClean="0">
                <a:latin typeface="Calibri" pitchFamily="34" charset="0"/>
                <a:cs typeface="Calibri" pitchFamily="34" charset="0"/>
              </a:rPr>
              <a:t>String </a:t>
            </a:r>
            <a:r>
              <a:rPr lang="en-US" sz="2200" dirty="0" err="1" smtClean="0">
                <a:latin typeface="Calibri" pitchFamily="34" charset="0"/>
                <a:cs typeface="Calibri" pitchFamily="34" charset="0"/>
              </a:rPr>
              <a:t>nomeDoBanco</a:t>
            </a:r>
            <a:endParaRPr lang="en-US" sz="2200" dirty="0" smtClean="0">
              <a:latin typeface="Calibri" pitchFamily="34" charset="0"/>
              <a:cs typeface="Calibri" pitchFamily="34" charset="0"/>
            </a:endParaRPr>
          </a:p>
          <a:p>
            <a:pPr marL="514350" lvl="0" indent="-51435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200" dirty="0" smtClean="0">
                <a:latin typeface="Calibri" pitchFamily="34" charset="0"/>
                <a:cs typeface="Calibri" pitchFamily="34" charset="0"/>
              </a:rPr>
              <a:t>String </a:t>
            </a:r>
            <a:r>
              <a:rPr lang="en-US" sz="2200" dirty="0" err="1" smtClean="0">
                <a:latin typeface="Calibri" pitchFamily="34" charset="0"/>
                <a:cs typeface="Calibri" pitchFamily="34" charset="0"/>
              </a:rPr>
              <a:t>nomeDoGerenteDoBanco</a:t>
            </a:r>
            <a:endParaRPr lang="en-US" sz="2200" dirty="0" smtClean="0">
              <a:latin typeface="Calibri" pitchFamily="34" charset="0"/>
              <a:cs typeface="Calibri" pitchFamily="34" charset="0"/>
            </a:endParaRPr>
          </a:p>
          <a:p>
            <a:pPr marL="514350" lvl="0" indent="-51435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200" dirty="0" smtClean="0">
                <a:latin typeface="Calibri" pitchFamily="34" charset="0"/>
                <a:cs typeface="Calibri" pitchFamily="34" charset="0"/>
              </a:rPr>
              <a:t>String </a:t>
            </a:r>
            <a:r>
              <a:rPr lang="en-US" sz="2200" dirty="0" err="1" smtClean="0">
                <a:latin typeface="Calibri" pitchFamily="34" charset="0"/>
                <a:cs typeface="Calibri" pitchFamily="34" charset="0"/>
              </a:rPr>
              <a:t>nomeDoClienteDoBanco</a:t>
            </a:r>
            <a:endParaRPr lang="en-US" sz="22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Espaço Reservado para Conteúdo 2"/>
          <p:cNvSpPr txBox="1">
            <a:spLocks/>
          </p:cNvSpPr>
          <p:nvPr/>
        </p:nvSpPr>
        <p:spPr>
          <a:xfrm>
            <a:off x="5715008" y="2571744"/>
            <a:ext cx="2919434" cy="264320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514350" lvl="0" indent="-51435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000" dirty="0" err="1" smtClean="0">
                <a:latin typeface="Calibri" pitchFamily="34" charset="0"/>
                <a:cs typeface="Calibri" pitchFamily="34" charset="0"/>
              </a:rPr>
              <a:t>int</a:t>
            </a:r>
            <a:endParaRPr lang="en-US" sz="3000" dirty="0" smtClean="0">
              <a:latin typeface="Calibri" pitchFamily="34" charset="0"/>
              <a:cs typeface="Calibri" pitchFamily="34" charset="0"/>
            </a:endParaRPr>
          </a:p>
          <a:p>
            <a:pPr marL="514350" lvl="0" indent="-51435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000" dirty="0" err="1" smtClean="0">
                <a:latin typeface="Calibri" pitchFamily="34" charset="0"/>
                <a:cs typeface="Calibri" pitchFamily="34" charset="0"/>
              </a:rPr>
              <a:t>numeroConta</a:t>
            </a:r>
            <a:endParaRPr lang="en-US" sz="3000" dirty="0" smtClean="0">
              <a:latin typeface="Calibri" pitchFamily="34" charset="0"/>
              <a:cs typeface="Calibri" pitchFamily="34" charset="0"/>
            </a:endParaRPr>
          </a:p>
          <a:p>
            <a:pPr marL="514350" lvl="0" indent="-51435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000" dirty="0" smtClean="0">
                <a:latin typeface="Calibri" pitchFamily="34" charset="0"/>
                <a:cs typeface="Calibri" pitchFamily="34" charset="0"/>
              </a:rPr>
              <a:t>double </a:t>
            </a:r>
            <a:r>
              <a:rPr lang="en-US" sz="3000" dirty="0" err="1" smtClean="0">
                <a:latin typeface="Calibri" pitchFamily="34" charset="0"/>
                <a:cs typeface="Calibri" pitchFamily="34" charset="0"/>
              </a:rPr>
              <a:t>valorBruto</a:t>
            </a:r>
            <a:endParaRPr lang="en-US" sz="3000" dirty="0" smtClean="0">
              <a:latin typeface="Calibri" pitchFamily="34" charset="0"/>
              <a:cs typeface="Calibri" pitchFamily="34" charset="0"/>
            </a:endParaRPr>
          </a:p>
          <a:p>
            <a:pPr marL="514350" lvl="0" indent="-51435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000" dirty="0" smtClean="0">
                <a:latin typeface="Calibri" pitchFamily="34" charset="0"/>
                <a:cs typeface="Calibri" pitchFamily="34" charset="0"/>
              </a:rPr>
              <a:t>double </a:t>
            </a:r>
            <a:r>
              <a:rPr lang="en-US" sz="3000" dirty="0" err="1" smtClean="0">
                <a:latin typeface="Calibri" pitchFamily="34" charset="0"/>
                <a:cs typeface="Calibri" pitchFamily="34" charset="0"/>
              </a:rPr>
              <a:t>valorLiquido</a:t>
            </a:r>
            <a:endParaRPr lang="en-US" sz="3000" dirty="0" smtClean="0">
              <a:latin typeface="Calibri" pitchFamily="34" charset="0"/>
              <a:cs typeface="Calibri" pitchFamily="34" charset="0"/>
            </a:endParaRPr>
          </a:p>
          <a:p>
            <a:pPr marL="514350" lvl="0" indent="-51435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000" dirty="0" smtClean="0">
                <a:latin typeface="Calibri" pitchFamily="34" charset="0"/>
                <a:cs typeface="Calibri" pitchFamily="34" charset="0"/>
              </a:rPr>
              <a:t>String </a:t>
            </a:r>
            <a:r>
              <a:rPr lang="en-US" sz="3000" dirty="0" err="1" smtClean="0">
                <a:latin typeface="Calibri" pitchFamily="34" charset="0"/>
                <a:cs typeface="Calibri" pitchFamily="34" charset="0"/>
              </a:rPr>
              <a:t>nomeBanco</a:t>
            </a:r>
            <a:endParaRPr lang="en-US" sz="3000" dirty="0" smtClean="0">
              <a:latin typeface="Calibri" pitchFamily="34" charset="0"/>
              <a:cs typeface="Calibri" pitchFamily="34" charset="0"/>
            </a:endParaRPr>
          </a:p>
          <a:p>
            <a:pPr marL="514350" lvl="0" indent="-51435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000" dirty="0" smtClean="0">
                <a:latin typeface="Calibri" pitchFamily="34" charset="0"/>
                <a:cs typeface="Calibri" pitchFamily="34" charset="0"/>
              </a:rPr>
              <a:t>String </a:t>
            </a:r>
            <a:r>
              <a:rPr lang="en-US" sz="3000" dirty="0" err="1" smtClean="0">
                <a:latin typeface="Calibri" pitchFamily="34" charset="0"/>
                <a:cs typeface="Calibri" pitchFamily="34" charset="0"/>
              </a:rPr>
              <a:t>nomeGerente</a:t>
            </a:r>
            <a:endParaRPr lang="en-US" sz="3000" dirty="0" smtClean="0">
              <a:latin typeface="Calibri" pitchFamily="34" charset="0"/>
              <a:cs typeface="Calibri" pitchFamily="34" charset="0"/>
            </a:endParaRPr>
          </a:p>
          <a:p>
            <a:pPr marL="514350" lvl="0" indent="-51435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000" dirty="0" smtClean="0">
                <a:latin typeface="Calibri" pitchFamily="34" charset="0"/>
                <a:cs typeface="Calibri" pitchFamily="34" charset="0"/>
              </a:rPr>
              <a:t>String </a:t>
            </a:r>
            <a:r>
              <a:rPr lang="en-US" sz="3000" dirty="0" err="1" smtClean="0">
                <a:latin typeface="Calibri" pitchFamily="34" charset="0"/>
                <a:cs typeface="Calibri" pitchFamily="34" charset="0"/>
              </a:rPr>
              <a:t>nomeCliente</a:t>
            </a:r>
            <a:endParaRPr lang="en-US" sz="30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1571604" y="5286388"/>
            <a:ext cx="2772816" cy="707886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EVITE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5786446" y="5286388"/>
            <a:ext cx="2772816" cy="707886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PREFIRA</a:t>
            </a:r>
            <a:endParaRPr lang="pt-BR" sz="4000" b="1" u="sng" dirty="0">
              <a:solidFill>
                <a:srgbClr val="00B05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4481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Depuração de Erros</a:t>
            </a:r>
            <a:endParaRPr lang="pt-BR" sz="4400" dirty="0">
              <a:solidFill>
                <a:schemeClr val="bg2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3200" dirty="0" smtClean="0">
                <a:effectLst/>
                <a:latin typeface="Calibri" pitchFamily="34" charset="0"/>
                <a:cs typeface="Calibri" pitchFamily="34" charset="0"/>
              </a:rPr>
              <a:t>Debug</a:t>
            </a:r>
          </a:p>
          <a:p>
            <a:pPr lvl="1"/>
            <a:r>
              <a:rPr lang="pt-BR" sz="3200" dirty="0" smtClean="0">
                <a:effectLst/>
                <a:latin typeface="Calibri" pitchFamily="34" charset="0"/>
                <a:cs typeface="Calibri" pitchFamily="34" charset="0"/>
              </a:rPr>
              <a:t>Observar passo a passo o que acontece no seu programa.</a:t>
            </a:r>
          </a:p>
          <a:p>
            <a:pPr lvl="1"/>
            <a:r>
              <a:rPr lang="pt-BR" sz="3200" dirty="0" smtClean="0">
                <a:effectLst/>
                <a:latin typeface="Calibri" pitchFamily="34" charset="0"/>
                <a:cs typeface="Calibri" pitchFamily="34" charset="0"/>
              </a:rPr>
              <a:t>Possibilidade de ver os valores de variáveis sendo alterados em tempo real.</a:t>
            </a:r>
          </a:p>
        </p:txBody>
      </p:sp>
    </p:spTree>
    <p:extLst>
      <p:ext uri="{BB962C8B-B14F-4D97-AF65-F5344CB8AC3E}">
        <p14:creationId xmlns="" xmlns:p14="http://schemas.microsoft.com/office/powerpoint/2010/main" val="150973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Depuração de Erros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3000" u="sng" dirty="0" smtClean="0">
                <a:effectLst/>
                <a:latin typeface="Calibri" pitchFamily="34" charset="0"/>
                <a:cs typeface="Calibri" pitchFamily="34" charset="0"/>
              </a:rPr>
              <a:t>Utilização de </a:t>
            </a:r>
            <a:r>
              <a:rPr lang="pt-BR" sz="3000" u="sng" dirty="0" smtClean="0">
                <a:effectLst/>
                <a:latin typeface="Calibri" pitchFamily="34" charset="0"/>
                <a:cs typeface="Calibri" pitchFamily="34" charset="0"/>
              </a:rPr>
              <a:t>Breakpoints</a:t>
            </a:r>
            <a:endParaRPr lang="pt-BR" sz="3000" u="sng" dirty="0" smtClean="0">
              <a:effectLst/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pt-BR" sz="2600" dirty="0" smtClean="0">
                <a:effectLst/>
                <a:latin typeface="Calibri" pitchFamily="34" charset="0"/>
                <a:cs typeface="Calibri" pitchFamily="34" charset="0"/>
              </a:rPr>
              <a:t> </a:t>
            </a:r>
            <a:endParaRPr lang="pt-BR" sz="2600" dirty="0">
              <a:effectLst/>
              <a:latin typeface="Calibri" pitchFamily="34" charset="0"/>
              <a:cs typeface="Calibri" pitchFamily="34" charset="0"/>
            </a:endParaRPr>
          </a:p>
          <a:p>
            <a:endParaRPr lang="pt-BR" sz="2600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sz="2600" b="0" dirty="0">
              <a:effectLst/>
              <a:latin typeface="Calibri" pitchFamily="34" charset="0"/>
              <a:cs typeface="Calibri" pitchFamily="34" charset="0"/>
            </a:endParaRPr>
          </a:p>
          <a:p>
            <a:endParaRPr lang="pt-BR" sz="2600" b="0" dirty="0">
              <a:effectLst/>
              <a:latin typeface="Calibri" pitchFamily="34" charset="0"/>
              <a:cs typeface="Calibri" pitchFamily="34" charset="0"/>
            </a:endParaRPr>
          </a:p>
          <a:p>
            <a:endParaRPr lang="pt-BR" sz="2600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pPr lvl="1">
              <a:buNone/>
            </a:pPr>
            <a:r>
              <a:rPr lang="pt-BR" sz="2600" dirty="0" smtClean="0">
                <a:effectLst/>
                <a:latin typeface="Calibri" pitchFamily="34" charset="0"/>
                <a:cs typeface="Calibri" pitchFamily="34" charset="0"/>
              </a:rPr>
              <a:t>Um </a:t>
            </a:r>
            <a:r>
              <a:rPr lang="pt-BR" sz="2600" b="1" dirty="0" smtClean="0">
                <a:effectLst/>
                <a:latin typeface="Calibri" pitchFamily="34" charset="0"/>
                <a:cs typeface="Calibri" pitchFamily="34" charset="0"/>
              </a:rPr>
              <a:t>breakpoint</a:t>
            </a:r>
            <a:r>
              <a:rPr lang="pt-BR" sz="2600" dirty="0" smtClean="0">
                <a:effectLst/>
                <a:latin typeface="Calibri" pitchFamily="34" charset="0"/>
                <a:cs typeface="Calibri" pitchFamily="34" charset="0"/>
              </a:rPr>
              <a:t> é o </a:t>
            </a:r>
            <a:r>
              <a:rPr lang="pt-BR" sz="2600" dirty="0" smtClean="0">
                <a:effectLst/>
                <a:latin typeface="Calibri" pitchFamily="34" charset="0"/>
                <a:cs typeface="Calibri" pitchFamily="34" charset="0"/>
              </a:rPr>
              <a:t>local escolhido para fazer </a:t>
            </a:r>
            <a:r>
              <a:rPr lang="pt-BR" sz="2600" dirty="0" smtClean="0">
                <a:effectLst/>
                <a:latin typeface="Calibri" pitchFamily="34" charset="0"/>
                <a:cs typeface="Calibri" pitchFamily="34" charset="0"/>
              </a:rPr>
              <a:t>o programa </a:t>
            </a:r>
            <a:r>
              <a:rPr lang="pt-BR" sz="2600" dirty="0" smtClean="0">
                <a:effectLst/>
                <a:latin typeface="Calibri" pitchFamily="34" charset="0"/>
                <a:cs typeface="Calibri" pitchFamily="34" charset="0"/>
              </a:rPr>
              <a:t>parar.</a:t>
            </a:r>
          </a:p>
          <a:p>
            <a:r>
              <a:rPr lang="pt-BR" sz="2600" b="0" dirty="0" smtClean="0">
                <a:effectLst/>
                <a:latin typeface="Calibri" pitchFamily="34" charset="0"/>
                <a:cs typeface="Calibri" pitchFamily="34" charset="0"/>
              </a:rPr>
              <a:t>E pra </a:t>
            </a:r>
            <a:r>
              <a:rPr lang="pt-BR" sz="2600" dirty="0" err="1" smtClean="0">
                <a:effectLst/>
                <a:latin typeface="Calibri" pitchFamily="34" charset="0"/>
                <a:cs typeface="Calibri" pitchFamily="34" charset="0"/>
              </a:rPr>
              <a:t>debugar</a:t>
            </a:r>
            <a:r>
              <a:rPr lang="pt-BR" sz="2600" b="0" dirty="0" smtClean="0">
                <a:effectLst/>
                <a:latin typeface="Calibri" pitchFamily="34" charset="0"/>
                <a:cs typeface="Calibri" pitchFamily="34" charset="0"/>
              </a:rPr>
              <a:t> é só clicar aqui agora: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04" y="2428868"/>
            <a:ext cx="5095538" cy="2024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62" y="4714884"/>
            <a:ext cx="244378" cy="244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74" y="5572140"/>
            <a:ext cx="866304" cy="296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45284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ula Prática 3">
  <a:themeElements>
    <a:clrScheme name="Tema do Office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Tema do Office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a do Office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Aula Prática 3</Template>
  <TotalTime>122</TotalTime>
  <Words>397</Words>
  <Application>Microsoft Office PowerPoint</Application>
  <PresentationFormat>Apresentação na tela (4:3)</PresentationFormat>
  <Paragraphs>109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19" baseType="lpstr">
      <vt:lpstr>Aula Prática 3</vt:lpstr>
      <vt:lpstr>Aula Prática 3</vt:lpstr>
      <vt:lpstr>Relembrando</vt:lpstr>
      <vt:lpstr>Comentários</vt:lpstr>
      <vt:lpstr>Identação</vt:lpstr>
      <vt:lpstr>Nome de variáveis e classes</vt:lpstr>
      <vt:lpstr>Nome de variáveis e classes</vt:lpstr>
      <vt:lpstr>Nome de variáveis e classes</vt:lpstr>
      <vt:lpstr>Depuração de Erros</vt:lpstr>
      <vt:lpstr>Depuração de Erros</vt:lpstr>
      <vt:lpstr>Depuração de Erros</vt:lpstr>
      <vt:lpstr>Slide 11</vt:lpstr>
      <vt:lpstr>Depuração de Erros</vt:lpstr>
      <vt:lpstr>Slide 13</vt:lpstr>
      <vt:lpstr>Slide 14</vt:lpstr>
      <vt:lpstr>Depuração de Erros</vt:lpstr>
      <vt:lpstr>Exercícios – Menu Base</vt:lpstr>
      <vt:lpstr>Exercícios – Menu Base</vt:lpstr>
      <vt:lpstr>Dúvidas?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Prática 3</dc:title>
  <dc:creator>eafs</dc:creator>
  <cp:lastModifiedBy>Gabrielle Campos</cp:lastModifiedBy>
  <cp:revision>22</cp:revision>
  <dcterms:created xsi:type="dcterms:W3CDTF">2011-03-24T15:49:34Z</dcterms:created>
  <dcterms:modified xsi:type="dcterms:W3CDTF">2011-03-25T01:00:21Z</dcterms:modified>
</cp:coreProperties>
</file>