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77" r:id="rId8"/>
    <p:sldId id="283" r:id="rId9"/>
    <p:sldId id="28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0"/>
    <a:srgbClr val="9933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B3EC6-2864-4FC1-B99B-6741C3E0E561}" type="datetimeFigureOut">
              <a:rPr lang="pt-BR" smtClean="0"/>
              <a:pPr/>
              <a:t>08/05/2011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81C04-1F50-48EA-B28C-526AFAD2056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Aula Prática 1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Monitoria IP/CC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Roteiro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Polimorfismo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Superclasses Abstratas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Dúvidas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prstClr val="black"/>
                </a:solidFill>
              </a:rPr>
              <a:t>Exercício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Polimorfismo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Através do uso de </a:t>
            </a:r>
            <a:r>
              <a:rPr lang="pt-BR" sz="2400" b="1" dirty="0" smtClean="0">
                <a:solidFill>
                  <a:prstClr val="black"/>
                </a:solidFill>
              </a:rPr>
              <a:t>hierarquia de classes</a:t>
            </a:r>
            <a:r>
              <a:rPr lang="pt-BR" sz="2400" dirty="0" smtClean="0">
                <a:solidFill>
                  <a:prstClr val="black"/>
                </a:solidFill>
              </a:rPr>
              <a:t>, o </a:t>
            </a:r>
            <a:r>
              <a:rPr lang="pt-BR" sz="2400" b="1" dirty="0" smtClean="0">
                <a:solidFill>
                  <a:prstClr val="black"/>
                </a:solidFill>
              </a:rPr>
              <a:t>polimorfismo</a:t>
            </a:r>
            <a:r>
              <a:rPr lang="pt-BR" sz="2400" dirty="0" smtClean="0">
                <a:solidFill>
                  <a:prstClr val="black"/>
                </a:solidFill>
              </a:rPr>
              <a:t> permite “programar no geral” em vez de “programar no específico”</a:t>
            </a:r>
          </a:p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Suponha que a superclasse Pessoa tenha o atributo função e as classes Aluno e Professor estendam a classe Pessoa. Assim:</a:t>
            </a:r>
          </a:p>
          <a:p>
            <a:pPr algn="just"/>
            <a:endParaRPr lang="pt-BR" sz="2400" dirty="0" smtClean="0">
              <a:solidFill>
                <a:prstClr val="black"/>
              </a:solidFill>
            </a:endParaRP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7544" y="3933056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Courier New"/>
              </a:rPr>
              <a:t>Pessoa[] pessoas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Pessoa[3];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pessoas[0]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Aluno();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pessoas[1]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Professor();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pessoas[2] =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Professor();</a:t>
            </a:r>
          </a:p>
          <a:p>
            <a:endParaRPr lang="pt-BR" dirty="0">
              <a:latin typeface="Courier New"/>
            </a:endParaRPr>
          </a:p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for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int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i = 0; i &lt; pessoas.</a:t>
            </a:r>
            <a:r>
              <a:rPr lang="pt-BR" b="1" dirty="0">
                <a:solidFill>
                  <a:srgbClr val="0000C0"/>
                </a:solidFill>
                <a:latin typeface="Courier New"/>
              </a:rPr>
              <a:t>length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; i++) {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System.</a:t>
            </a:r>
            <a:r>
              <a:rPr lang="pt-BR" i="1" dirty="0" smtClean="0">
                <a:solidFill>
                  <a:srgbClr val="0000C0"/>
                </a:solidFill>
                <a:latin typeface="Courier New"/>
              </a:rPr>
              <a:t>out</a:t>
            </a:r>
            <a:r>
              <a:rPr lang="pt-BR" i="1" dirty="0" smtClean="0">
                <a:solidFill>
                  <a:srgbClr val="000000"/>
                </a:solidFill>
                <a:latin typeface="Courier New"/>
              </a:rPr>
              <a:t>.println(pessoas[i</a:t>
            </a:r>
            <a:r>
              <a:rPr lang="pt-BR" i="1" dirty="0">
                <a:solidFill>
                  <a:srgbClr val="000000"/>
                </a:solidFill>
                <a:latin typeface="Courier New"/>
              </a:rPr>
              <a:t>].getFuncao());</a:t>
            </a: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}</a:t>
            </a: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5516218" y="3575050"/>
            <a:ext cx="316835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1"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Comportamento polimórfico do método getFuncao();</a:t>
            </a:r>
          </a:p>
        </p:txBody>
      </p:sp>
      <p:cxnSp>
        <p:nvCxnSpPr>
          <p:cNvPr id="28" name="Elbow Connector 27"/>
          <p:cNvCxnSpPr/>
          <p:nvPr/>
        </p:nvCxnSpPr>
        <p:spPr>
          <a:xfrm rot="10800000" flipV="1">
            <a:off x="7380312" y="5087218"/>
            <a:ext cx="1304258" cy="718046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1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Polimorfismo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O polimorfismo permite projetar e implementar sistemas que são </a:t>
            </a:r>
            <a:r>
              <a:rPr lang="pt-BR" sz="2400" b="1" dirty="0" smtClean="0">
                <a:solidFill>
                  <a:prstClr val="black"/>
                </a:solidFill>
              </a:rPr>
              <a:t>facilmente extensíveis</a:t>
            </a:r>
            <a:r>
              <a:rPr lang="pt-BR" sz="2400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Poderíamos, por exemplo, adicionar uma nova classe chamada Coordenador (com função diferente de aluno ou professor) sem modificar outras partes do projeto. Bastando adicionar a classe à hierarquia.</a:t>
            </a:r>
          </a:p>
          <a:p>
            <a:pPr marL="514350" indent="-514350">
              <a:buNone/>
            </a:pPr>
            <a:endParaRPr lang="pt-BR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7584" y="4653136"/>
            <a:ext cx="61926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Coordenador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extends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Pessoa{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Coordenador() {</a:t>
            </a: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	super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pt-BR" b="1" dirty="0">
                <a:solidFill>
                  <a:srgbClr val="2A00FF"/>
                </a:solidFill>
                <a:latin typeface="Courier New"/>
              </a:rPr>
              <a:t>"Coordenar."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pt-BR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pt-BR" b="1" dirty="0">
              <a:solidFill>
                <a:srgbClr val="000000"/>
              </a:solidFill>
              <a:latin typeface="Courier New"/>
            </a:endParaRPr>
          </a:p>
          <a:p>
            <a:r>
              <a:rPr lang="pt-BR" b="1" dirty="0">
                <a:solidFill>
                  <a:srgbClr val="000000"/>
                </a:solidFill>
                <a:latin typeface="Courier New"/>
              </a:rPr>
              <a:t>}</a:t>
            </a:r>
            <a:endParaRPr lang="pt-BR" b="1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6628995" y="4773816"/>
            <a:ext cx="2088232" cy="12359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1">
              <a:defRPr/>
            </a:pPr>
            <a:r>
              <a:rPr lang="pt-BR" sz="1400" dirty="0" smtClean="0">
                <a:latin typeface="Courier New" pitchFamily="49" charset="0"/>
                <a:cs typeface="Courier New" pitchFamily="49" charset="0"/>
              </a:rPr>
              <a:t>Chamada ao construtor da superclasse (Pessoa)</a:t>
            </a:r>
          </a:p>
        </p:txBody>
      </p:sp>
      <p:cxnSp>
        <p:nvCxnSpPr>
          <p:cNvPr id="10" name="Elbow Connector 9"/>
          <p:cNvCxnSpPr>
            <a:stCxn id="9" idx="1"/>
          </p:cNvCxnSpPr>
          <p:nvPr/>
        </p:nvCxnSpPr>
        <p:spPr>
          <a:xfrm rot="10800000">
            <a:off x="5508105" y="5391800"/>
            <a:ext cx="1120891" cy="1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30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Superclasses Abstratas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dirty="0" smtClean="0">
                <a:solidFill>
                  <a:prstClr val="black"/>
                </a:solidFill>
              </a:rPr>
              <a:t>Classes Abstratas</a:t>
            </a:r>
            <a:r>
              <a:rPr lang="pt-BR" sz="2400" dirty="0" smtClean="0">
                <a:solidFill>
                  <a:prstClr val="black"/>
                </a:solidFill>
              </a:rPr>
              <a:t> são classes que possuem um ou mais métodos não implementados (métodos abstratos, que são declarados como </a:t>
            </a:r>
            <a:r>
              <a:rPr lang="pt-BR" sz="2400" b="1" dirty="0" smtClean="0">
                <a:solidFill>
                  <a:prstClr val="black"/>
                </a:solidFill>
              </a:rPr>
              <a:t>abstract</a:t>
            </a:r>
            <a:r>
              <a:rPr lang="pt-BR" sz="2400" dirty="0" smtClean="0">
                <a:solidFill>
                  <a:prstClr val="black"/>
                </a:solidFill>
              </a:rPr>
              <a:t>).</a:t>
            </a: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Geralmente, classes abstratas estão no topo de uma hierarquia de classes, mas </a:t>
            </a:r>
            <a:r>
              <a:rPr lang="pt-BR" sz="2400" b="1" dirty="0" smtClean="0">
                <a:solidFill>
                  <a:prstClr val="black"/>
                </a:solidFill>
              </a:rPr>
              <a:t>não é possível instanciar objetos de um tipo de classe abstrata</a:t>
            </a:r>
            <a:r>
              <a:rPr lang="pt-BR" sz="2400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Subclasses de classes </a:t>
            </a:r>
            <a:r>
              <a:rPr lang="pt-BR" sz="2400" dirty="0">
                <a:solidFill>
                  <a:prstClr val="black"/>
                </a:solidFill>
              </a:rPr>
              <a:t>abstratas (chamadas de </a:t>
            </a:r>
            <a:r>
              <a:rPr lang="pt-BR" sz="2400" b="1" dirty="0">
                <a:solidFill>
                  <a:prstClr val="black"/>
                </a:solidFill>
              </a:rPr>
              <a:t>classes concretas</a:t>
            </a:r>
            <a:r>
              <a:rPr lang="pt-BR" sz="2400" dirty="0">
                <a:solidFill>
                  <a:prstClr val="black"/>
                </a:solidFill>
              </a:rPr>
              <a:t>) </a:t>
            </a:r>
            <a:r>
              <a:rPr lang="pt-BR" sz="2400" dirty="0" smtClean="0">
                <a:solidFill>
                  <a:prstClr val="black"/>
                </a:solidFill>
              </a:rPr>
              <a:t>devem implementar o código dos métodos abstratos.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25907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Superclasses Abstratas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>
                <a:solidFill>
                  <a:prstClr val="black"/>
                </a:solidFill>
              </a:rPr>
              <a:t>Declarando classes e métodos abstratos</a:t>
            </a: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pPr algn="just"/>
            <a:endParaRPr lang="pt-BR" sz="2400" dirty="0" smtClean="0">
              <a:solidFill>
                <a:prstClr val="black"/>
              </a:solidFill>
            </a:endParaRP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pPr algn="just"/>
            <a:endParaRPr lang="pt-BR" sz="2400" dirty="0" smtClean="0">
              <a:solidFill>
                <a:prstClr val="black"/>
              </a:solidFill>
            </a:endParaRPr>
          </a:p>
          <a:p>
            <a:pPr algn="just"/>
            <a:endParaRPr lang="pt-BR" sz="2400" dirty="0">
              <a:solidFill>
                <a:prstClr val="black"/>
              </a:solidFill>
            </a:endParaRPr>
          </a:p>
          <a:p>
            <a:r>
              <a:rPr lang="pt-BR" sz="2400" dirty="0" smtClean="0">
                <a:solidFill>
                  <a:prstClr val="black"/>
                </a:solidFill>
              </a:rPr>
              <a:t>Obs.: uma superclasse abstrata não necessariamente precisa conter apenas métodos abstratos.</a:t>
            </a:r>
            <a:endParaRPr lang="pt-BR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403648" y="2348880"/>
            <a:ext cx="633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abstract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ClasseAbstrata {</a:t>
            </a:r>
          </a:p>
          <a:p>
            <a:endParaRPr lang="pt-BR" dirty="0">
              <a:latin typeface="Courier New"/>
            </a:endParaRPr>
          </a:p>
          <a:p>
            <a:r>
              <a:rPr lang="pt-BR" b="1" dirty="0" smtClean="0">
                <a:solidFill>
                  <a:srgbClr val="7F0055"/>
                </a:solidFill>
                <a:latin typeface="Courier New"/>
              </a:rPr>
              <a:t>	public</a:t>
            </a:r>
            <a:r>
              <a:rPr lang="pt-BR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abstract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b="1" dirty="0">
                <a:solidFill>
                  <a:srgbClr val="7F0055"/>
                </a:solidFill>
                <a:latin typeface="Courier New"/>
              </a:rPr>
              <a:t>void</a:t>
            </a:r>
            <a:r>
              <a:rPr lang="pt-BR" b="1" dirty="0">
                <a:solidFill>
                  <a:srgbClr val="000000"/>
                </a:solidFill>
                <a:latin typeface="Courier New"/>
              </a:rPr>
              <a:t> metodoAbstrato();</a:t>
            </a:r>
          </a:p>
          <a:p>
            <a:endParaRPr lang="pt-BR" dirty="0">
              <a:latin typeface="Courier New"/>
            </a:endParaRPr>
          </a:p>
          <a:p>
            <a:r>
              <a:rPr lang="pt-BR" dirty="0">
                <a:solidFill>
                  <a:srgbClr val="000000"/>
                </a:solidFill>
                <a:latin typeface="Courier New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3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10" y="2571744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Dúvidas?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Exercício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4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800" dirty="0" smtClean="0"/>
              <a:t>Implemente a seguinte hieraquia de classes:</a:t>
            </a:r>
          </a:p>
          <a:p>
            <a:pPr>
              <a:defRPr/>
            </a:pPr>
            <a:endParaRPr lang="pt-BR" sz="2800" dirty="0"/>
          </a:p>
          <a:p>
            <a:pPr>
              <a:defRPr/>
            </a:pPr>
            <a:endParaRPr lang="pt-BR" sz="2800" dirty="0" smtClean="0"/>
          </a:p>
          <a:p>
            <a:pPr>
              <a:defRPr/>
            </a:pPr>
            <a:endParaRPr lang="pt-BR" sz="2800" dirty="0"/>
          </a:p>
          <a:p>
            <a:pPr>
              <a:defRPr/>
            </a:pPr>
            <a:endParaRPr lang="pt-BR" sz="2800" dirty="0" smtClean="0"/>
          </a:p>
          <a:p>
            <a:pPr>
              <a:defRPr/>
            </a:pPr>
            <a:endParaRPr lang="pt-BR" sz="2800" dirty="0"/>
          </a:p>
          <a:p>
            <a:pPr algn="just">
              <a:defRPr/>
            </a:pPr>
            <a:r>
              <a:rPr lang="pt-BR" sz="2200" dirty="0" smtClean="0"/>
              <a:t>Formas bidimensionais devem prover o método obterArea(), que retorna a área da forma geométrica;</a:t>
            </a:r>
          </a:p>
          <a:p>
            <a:pPr algn="just">
              <a:defRPr/>
            </a:pPr>
            <a:r>
              <a:rPr lang="pt-BR" sz="2200" dirty="0" smtClean="0"/>
              <a:t>Formas tridimensionais devem prover métodos obterArea() e obterVolume(), que retornam a área da superfície e o volume da forma tridimensional, respectivamente;</a:t>
            </a:r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marL="514350" indent="-514350">
              <a:buNone/>
            </a:pP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203848" y="1772816"/>
            <a:ext cx="1917996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FormaGeometrica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915816" y="3927926"/>
            <a:ext cx="1143744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Quadrado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91680" y="3927926"/>
            <a:ext cx="919336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Círculo</a:t>
            </a: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5436096" y="2888661"/>
            <a:ext cx="2207096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FormaTridimensional</a:t>
            </a: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1039950" y="2888661"/>
            <a:ext cx="2222796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FormaBidimensional</a:t>
            </a:r>
          </a:p>
        </p:txBody>
      </p:sp>
      <p:sp>
        <p:nvSpPr>
          <p:cNvPr id="12" name="Espaço Reservado para Conteúdo 2"/>
          <p:cNvSpPr txBox="1">
            <a:spLocks/>
          </p:cNvSpPr>
          <p:nvPr/>
        </p:nvSpPr>
        <p:spPr>
          <a:xfrm>
            <a:off x="327720" y="3927926"/>
            <a:ext cx="1143744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Triângulo</a:t>
            </a: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>
          <a:xfrm>
            <a:off x="4718450" y="3912751"/>
            <a:ext cx="1207368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Tetraedro</a:t>
            </a:r>
          </a:p>
        </p:txBody>
      </p:sp>
      <p:sp>
        <p:nvSpPr>
          <p:cNvPr id="15" name="Espaço Reservado para Conteúdo 2"/>
          <p:cNvSpPr txBox="1">
            <a:spLocks/>
          </p:cNvSpPr>
          <p:nvPr/>
        </p:nvSpPr>
        <p:spPr>
          <a:xfrm>
            <a:off x="6372200" y="3912751"/>
            <a:ext cx="686544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Cubo</a:t>
            </a:r>
          </a:p>
        </p:txBody>
      </p:sp>
      <p:sp>
        <p:nvSpPr>
          <p:cNvPr id="16" name="Espaço Reservado para Conteúdo 2"/>
          <p:cNvSpPr txBox="1">
            <a:spLocks/>
          </p:cNvSpPr>
          <p:nvPr/>
        </p:nvSpPr>
        <p:spPr>
          <a:xfrm>
            <a:off x="7452320" y="3912751"/>
            <a:ext cx="822487" cy="3651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 marL="0" lvl="2">
              <a:defRPr/>
            </a:pPr>
            <a:r>
              <a:rPr lang="pt-BR" dirty="0" smtClean="0"/>
              <a:t>Esfera</a:t>
            </a:r>
          </a:p>
        </p:txBody>
      </p:sp>
      <p:cxnSp>
        <p:nvCxnSpPr>
          <p:cNvPr id="17" name="Straight Arrow Connector 16"/>
          <p:cNvCxnSpPr>
            <a:stCxn id="11" idx="2"/>
          </p:cNvCxnSpPr>
          <p:nvPr/>
        </p:nvCxnSpPr>
        <p:spPr>
          <a:xfrm flipH="1">
            <a:off x="899592" y="3253831"/>
            <a:ext cx="1251756" cy="6589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2"/>
          </p:cNvCxnSpPr>
          <p:nvPr/>
        </p:nvCxnSpPr>
        <p:spPr>
          <a:xfrm>
            <a:off x="2151348" y="3253831"/>
            <a:ext cx="0" cy="6589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8" idx="0"/>
          </p:cNvCxnSpPr>
          <p:nvPr/>
        </p:nvCxnSpPr>
        <p:spPr>
          <a:xfrm>
            <a:off x="2151348" y="3253831"/>
            <a:ext cx="1336340" cy="6740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2"/>
            <a:endCxn id="11" idx="0"/>
          </p:cNvCxnSpPr>
          <p:nvPr/>
        </p:nvCxnSpPr>
        <p:spPr>
          <a:xfrm flipH="1">
            <a:off x="2151348" y="2137986"/>
            <a:ext cx="2011498" cy="75067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2"/>
          </p:cNvCxnSpPr>
          <p:nvPr/>
        </p:nvCxnSpPr>
        <p:spPr>
          <a:xfrm>
            <a:off x="4162846" y="2137986"/>
            <a:ext cx="2497386" cy="75067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4" idx="0"/>
          </p:cNvCxnSpPr>
          <p:nvPr/>
        </p:nvCxnSpPr>
        <p:spPr>
          <a:xfrm flipH="1">
            <a:off x="5322134" y="3253831"/>
            <a:ext cx="1217510" cy="6589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  <a:endCxn id="15" idx="0"/>
          </p:cNvCxnSpPr>
          <p:nvPr/>
        </p:nvCxnSpPr>
        <p:spPr>
          <a:xfrm>
            <a:off x="6539644" y="3253831"/>
            <a:ext cx="175828" cy="6589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2"/>
          </p:cNvCxnSpPr>
          <p:nvPr/>
        </p:nvCxnSpPr>
        <p:spPr>
          <a:xfrm>
            <a:off x="6539644" y="3253831"/>
            <a:ext cx="1323919" cy="6589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5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720000"/>
                </a:solidFill>
              </a:rPr>
              <a:t>Exercício (cont.)</a:t>
            </a:r>
            <a:endParaRPr lang="pt-BR" b="1" dirty="0">
              <a:solidFill>
                <a:srgbClr val="72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4006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pt-BR" sz="2800" dirty="0" smtClean="0"/>
              <a:t>Escreva um programa que utiliza um array de referências Forma para objetos de cada classe concreta na hierarquia.</a:t>
            </a:r>
          </a:p>
          <a:p>
            <a:pPr algn="just">
              <a:defRPr/>
            </a:pPr>
            <a:endParaRPr lang="pt-BR" sz="2800" dirty="0" smtClean="0"/>
          </a:p>
          <a:p>
            <a:pPr algn="just">
              <a:defRPr/>
            </a:pPr>
            <a:r>
              <a:rPr lang="pt-BR" sz="2800" dirty="0" smtClean="0"/>
              <a:t>Itere pelo array determinando se cada forma geométrica é uma forma bi ou tridimensional.</a:t>
            </a:r>
          </a:p>
          <a:p>
            <a:pPr algn="just">
              <a:defRPr/>
            </a:pPr>
            <a:endParaRPr lang="pt-BR" sz="2800" dirty="0" smtClean="0"/>
          </a:p>
          <a:p>
            <a:pPr algn="just">
              <a:defRPr/>
            </a:pPr>
            <a:r>
              <a:rPr lang="pt-BR" sz="2800" dirty="0" smtClean="0"/>
              <a:t>Caso seja uma forma bidimensional, exiba sua área. Se for uma forma tridimensional, exiba sua área superficial e seu volume.</a:t>
            </a:r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lvl="1">
              <a:defRPr/>
            </a:pPr>
            <a:endParaRPr lang="pt-BR" dirty="0" smtClean="0"/>
          </a:p>
          <a:p>
            <a:pPr marL="514350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47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380</Words>
  <Application>Microsoft Office PowerPoint</Application>
  <PresentationFormat>Apresentação na tela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Aula Prática 1</vt:lpstr>
      <vt:lpstr>Roteiro</vt:lpstr>
      <vt:lpstr>Polimorfismo</vt:lpstr>
      <vt:lpstr>Polimorfismo</vt:lpstr>
      <vt:lpstr>Superclasses Abstratas</vt:lpstr>
      <vt:lpstr>Superclasses Abstratas</vt:lpstr>
      <vt:lpstr>Dúvidas?</vt:lpstr>
      <vt:lpstr>Exercício</vt:lpstr>
      <vt:lpstr>Exercício (cont.)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Monitoria 1</dc:title>
  <dc:creator>Gabrielle Campos</dc:creator>
  <cp:lastModifiedBy>Paulo Henrique</cp:lastModifiedBy>
  <cp:revision>48</cp:revision>
  <dcterms:created xsi:type="dcterms:W3CDTF">2011-03-13T22:37:55Z</dcterms:created>
  <dcterms:modified xsi:type="dcterms:W3CDTF">2011-05-09T00:28:19Z</dcterms:modified>
</cp:coreProperties>
</file>