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77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00"/>
    <a:srgbClr val="9933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3EC6-2864-4FC1-B99B-6741C3E0E561}" type="datetimeFigureOut">
              <a:rPr lang="pt-BR" smtClean="0"/>
              <a:pPr/>
              <a:t>19/03/2011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util/Scanner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String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Aula Prática 1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Monitoria IP/CC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(~if669)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(A partir do slide elaborado por Luís Gabriel)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Precedência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514350">
              <a:buNone/>
            </a:pPr>
            <a:r>
              <a:rPr lang="pt-BR" dirty="0" smtClean="0"/>
              <a:t>Operadores aritm</a:t>
            </a:r>
            <a:r>
              <a:rPr lang="pt-BR" dirty="0"/>
              <a:t>é</a:t>
            </a:r>
            <a:r>
              <a:rPr lang="pt-BR" dirty="0" smtClean="0"/>
              <a:t>ticos têm maior precedência do que operadores de igualdade e relacionais.</a:t>
            </a:r>
          </a:p>
          <a:p>
            <a:pPr marL="0" indent="-514350">
              <a:buNone/>
            </a:pPr>
            <a:endParaRPr lang="pt-BR" dirty="0" smtClean="0"/>
          </a:p>
          <a:p>
            <a:pPr marL="0" indent="-514350">
              <a:buNone/>
            </a:pPr>
            <a:r>
              <a:rPr lang="pt-BR" dirty="0" smtClean="0"/>
              <a:t>Ex.: </a:t>
            </a:r>
            <a:r>
              <a:rPr lang="pt-BR" dirty="0" err="1" smtClean="0"/>
              <a:t>salarioNovo</a:t>
            </a:r>
            <a:r>
              <a:rPr lang="pt-BR" dirty="0" smtClean="0"/>
              <a:t> == </a:t>
            </a:r>
            <a:r>
              <a:rPr lang="pt-BR" dirty="0" err="1" smtClean="0"/>
              <a:t>salarioAntigo</a:t>
            </a:r>
            <a:r>
              <a:rPr lang="pt-BR" dirty="0" smtClean="0"/>
              <a:t> + 15</a:t>
            </a:r>
          </a:p>
          <a:p>
            <a:pPr marL="0" indent="-514350">
              <a:buNone/>
            </a:pPr>
            <a:endParaRPr lang="pt-BR" dirty="0" smtClean="0"/>
          </a:p>
          <a:p>
            <a:pPr marL="0" indent="-514350">
              <a:buNone/>
            </a:pPr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71472" y="4643446"/>
            <a:ext cx="7943880" cy="120651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pt-BR" sz="3000" dirty="0" smtClean="0">
                <a:solidFill>
                  <a:schemeClr val="bg1"/>
                </a:solidFill>
              </a:rPr>
              <a:t>Primeiro é calculado </a:t>
            </a:r>
            <a:r>
              <a:rPr lang="pt-BR" sz="3000" b="1" dirty="0" err="1" smtClean="0">
                <a:solidFill>
                  <a:schemeClr val="bg1"/>
                </a:solidFill>
              </a:rPr>
              <a:t>salarioAntigo</a:t>
            </a:r>
            <a:r>
              <a:rPr lang="pt-BR" sz="3000" dirty="0" smtClean="0">
                <a:solidFill>
                  <a:schemeClr val="bg1"/>
                </a:solidFill>
              </a:rPr>
              <a:t> </a:t>
            </a:r>
            <a:r>
              <a:rPr lang="pt-BR" sz="3000" b="1" dirty="0" smtClean="0">
                <a:solidFill>
                  <a:schemeClr val="bg1"/>
                </a:solidFill>
              </a:rPr>
              <a:t>+ 15</a:t>
            </a:r>
            <a:r>
              <a:rPr lang="pt-BR" sz="3000" dirty="0" smtClean="0">
                <a:solidFill>
                  <a:schemeClr val="bg1"/>
                </a:solidFill>
              </a:rPr>
              <a:t>. E então, o resultado é comparado com </a:t>
            </a:r>
            <a:r>
              <a:rPr lang="pt-BR" sz="3000" b="1" dirty="0" err="1" smtClean="0">
                <a:solidFill>
                  <a:schemeClr val="bg1"/>
                </a:solidFill>
              </a:rPr>
              <a:t>salarioNovo</a:t>
            </a:r>
            <a:r>
              <a:rPr lang="pt-BR" sz="3000" dirty="0" smtClean="0">
                <a:solidFill>
                  <a:schemeClr val="bg1"/>
                </a:solidFill>
              </a:rPr>
              <a:t>!</a:t>
            </a:r>
            <a:endParaRPr lang="pt-BR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Saída de dados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t-BR" sz="3000" dirty="0" smtClean="0"/>
              <a:t>É a maneira que temos de mostrar dados ao usu</a:t>
            </a:r>
            <a:r>
              <a:rPr lang="pt-BR" sz="3000" dirty="0"/>
              <a:t>á</a:t>
            </a:r>
            <a:r>
              <a:rPr lang="pt-BR" sz="3000" dirty="0" smtClean="0"/>
              <a:t>rio durante a execução do programa;</a:t>
            </a:r>
          </a:p>
          <a:p>
            <a:pPr marL="514350" indent="-514350"/>
            <a:r>
              <a:rPr lang="pt-BR" sz="3000" dirty="0" smtClean="0"/>
              <a:t>Utilizaremos inicialmente o console para nos comunicar com o usuário;</a:t>
            </a:r>
          </a:p>
          <a:p>
            <a:pPr marL="514350" indent="-514350"/>
            <a:r>
              <a:rPr lang="pt-BR" sz="3000" dirty="0" smtClean="0"/>
              <a:t>Para imprimir mensagens no console utilizaremos o objeto System.out.</a:t>
            </a:r>
          </a:p>
          <a:p>
            <a:pPr marL="514350" indent="-514350">
              <a:buNone/>
            </a:pP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	</a:t>
            </a: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Saída de dados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3000" b="1" dirty="0" smtClean="0">
                <a:latin typeface="Calibri (Corpo)"/>
                <a:cs typeface="Consolas" pitchFamily="49" charset="0"/>
              </a:rPr>
              <a:t>Exemplo:</a:t>
            </a:r>
          </a:p>
          <a:p>
            <a:pPr marL="514350" indent="-514350">
              <a:buNone/>
            </a:pPr>
            <a:endParaRPr lang="pt-BR" sz="3000" b="1" dirty="0" smtClean="0">
              <a:latin typeface="Calibri (Corpo)"/>
              <a:cs typeface="Consolas" pitchFamily="49" charset="0"/>
            </a:endParaRPr>
          </a:p>
          <a:p>
            <a:pPr marL="514350" indent="-514350">
              <a:buNone/>
            </a:pPr>
            <a:r>
              <a:rPr lang="pt-BR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String nome = “Rafael da Silva”;</a:t>
            </a:r>
          </a:p>
          <a:p>
            <a:pPr marL="514350" indent="-514350">
              <a:buNone/>
            </a:pP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100" b="1" dirty="0" err="1" smtClean="0">
                <a:solidFill>
                  <a:srgbClr val="72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 idade = 20;</a:t>
            </a:r>
          </a:p>
          <a:p>
            <a:pPr marL="514350" indent="-514350">
              <a:buNone/>
            </a:pP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1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(nome+ 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“ tem 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” +idade+ 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“ anos</a:t>
            </a:r>
            <a:r>
              <a:rPr lang="pt-BR" sz="2100" dirty="0" smtClean="0">
                <a:latin typeface="Consolas" pitchFamily="49" charset="0"/>
                <a:cs typeface="Consolas" pitchFamily="49" charset="0"/>
              </a:rPr>
              <a:t>!”);</a:t>
            </a:r>
          </a:p>
          <a:p>
            <a:pPr marL="514350" indent="-514350">
              <a:buNone/>
            </a:pPr>
            <a:r>
              <a:rPr lang="pt-BR" sz="2200" dirty="0" smtClean="0">
                <a:latin typeface="Consolas" pitchFamily="49" charset="0"/>
                <a:cs typeface="Consolas" pitchFamily="49" charset="0"/>
              </a:rPr>
              <a:t>	</a:t>
            </a:r>
            <a:endParaRPr lang="pt-BR" sz="30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214546" y="4286256"/>
            <a:ext cx="4572032" cy="11430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pt-BR" sz="3000" b="1" u="sng" dirty="0" smtClean="0">
                <a:solidFill>
                  <a:srgbClr val="720000"/>
                </a:solidFill>
              </a:rPr>
              <a:t>Saída:</a:t>
            </a:r>
          </a:p>
          <a:p>
            <a:pPr marL="514350" lvl="0" indent="-514350">
              <a:spcBef>
                <a:spcPct val="20000"/>
              </a:spcBef>
            </a:pPr>
            <a:r>
              <a:rPr lang="pt-BR" sz="3000" dirty="0" smtClean="0">
                <a:solidFill>
                  <a:schemeClr val="bg1"/>
                </a:solidFill>
              </a:rPr>
              <a:t>Rafael da Silva tem 20 </a:t>
            </a:r>
            <a:r>
              <a:rPr lang="pt-BR" sz="3000" dirty="0" smtClean="0">
                <a:solidFill>
                  <a:schemeClr val="bg1"/>
                </a:solidFill>
              </a:rPr>
              <a:t>anos!</a:t>
            </a:r>
            <a:endParaRPr lang="pt-BR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Entrada de dados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pt-BR" sz="3000" dirty="0" smtClean="0"/>
              <a:t>E a maneira que temos de receber dados do usuário durante a </a:t>
            </a:r>
            <a:r>
              <a:rPr lang="pt-BR" sz="3000" dirty="0" smtClean="0"/>
              <a:t>execução </a:t>
            </a:r>
            <a:r>
              <a:rPr lang="pt-BR" sz="3000" dirty="0" smtClean="0"/>
              <a:t>do programa;</a:t>
            </a:r>
          </a:p>
          <a:p>
            <a:pPr marL="514350" indent="-514350"/>
            <a:r>
              <a:rPr lang="pt-BR" sz="3000" dirty="0" smtClean="0"/>
              <a:t>Para receber dados através do console utilizaremos o objeto Scanner. </a:t>
            </a:r>
            <a:r>
              <a:rPr lang="pt-BR" sz="2400" dirty="0" smtClean="0"/>
              <a:t>(</a:t>
            </a:r>
            <a:r>
              <a:rPr lang="pt-BR" sz="2400" dirty="0" smtClean="0">
                <a:hlinkClick r:id="rId3"/>
              </a:rPr>
              <a:t>ver documentação</a:t>
            </a:r>
            <a:r>
              <a:rPr lang="pt-BR" sz="2400" dirty="0" smtClean="0"/>
              <a:t>)</a:t>
            </a:r>
          </a:p>
          <a:p>
            <a:pPr marL="514350" indent="-514350"/>
            <a:endParaRPr lang="pt-BR" sz="2400" dirty="0"/>
          </a:p>
          <a:p>
            <a:pPr marL="514350" indent="-514350">
              <a:buNone/>
            </a:pP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Scanner input = </a:t>
            </a:r>
            <a:r>
              <a:rPr lang="pt-BR" sz="2400" b="1" dirty="0" err="1" smtClean="0">
                <a:solidFill>
                  <a:srgbClr val="72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 Scanner (</a:t>
            </a:r>
            <a:r>
              <a:rPr lang="pt-BR" sz="2400" i="1" dirty="0" smtClean="0">
                <a:latin typeface="Consolas" pitchFamily="49" charset="0"/>
                <a:cs typeface="Consolas" pitchFamily="49" charset="0"/>
              </a:rPr>
              <a:t>System.in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pt-BR" sz="2400" dirty="0" err="1" smtClean="0">
                <a:latin typeface="Consolas" pitchFamily="49" charset="0"/>
                <a:cs typeface="Consolas" pitchFamily="49" charset="0"/>
              </a:rPr>
              <a:t>out.prinln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(“Digite seu nome”);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String nome = input.</a:t>
            </a:r>
            <a:r>
              <a:rPr lang="pt-BR" sz="2400" dirty="0" err="1" smtClean="0">
                <a:latin typeface="Consolas" pitchFamily="49" charset="0"/>
                <a:cs typeface="Consolas" pitchFamily="49" charset="0"/>
              </a:rPr>
              <a:t>next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pt-BR" sz="2400" dirty="0" err="1" smtClean="0">
                <a:latin typeface="Consolas" pitchFamily="49" charset="0"/>
                <a:cs typeface="Consolas" pitchFamily="49" charset="0"/>
              </a:rPr>
              <a:t>out.prinln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(“Digite sua idade”);</a:t>
            </a:r>
          </a:p>
          <a:p>
            <a:pPr marL="514350" indent="-514350">
              <a:buNone/>
            </a:pPr>
            <a:r>
              <a:rPr lang="pt-BR" sz="2400" b="1" dirty="0" err="1" smtClean="0">
                <a:solidFill>
                  <a:srgbClr val="72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 idade = input.</a:t>
            </a:r>
            <a:r>
              <a:rPr lang="pt-BR" sz="2400" dirty="0" err="1" smtClean="0">
                <a:latin typeface="Consolas" pitchFamily="49" charset="0"/>
                <a:cs typeface="Consolas" pitchFamily="49" charset="0"/>
              </a:rPr>
              <a:t>nextInt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514350" indent="-514350">
              <a:buNone/>
            </a:pPr>
            <a:endParaRPr lang="pt-BR" sz="2400" dirty="0" smtClean="0"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Observações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/>
            <a:r>
              <a:rPr lang="pt-BR" sz="3400" dirty="0" smtClean="0"/>
              <a:t>A menos que o programador especifique o contr</a:t>
            </a:r>
            <a:r>
              <a:rPr lang="pt-BR" sz="3400" dirty="0"/>
              <a:t>á</a:t>
            </a:r>
            <a:r>
              <a:rPr lang="pt-BR" sz="3400" dirty="0" smtClean="0"/>
              <a:t>rio, um método é executado de forma linear, uma instrução após a outra;</a:t>
            </a:r>
          </a:p>
          <a:p>
            <a:pPr marL="514350" indent="-514350"/>
            <a:r>
              <a:rPr lang="pt-BR" sz="3400" dirty="0" smtClean="0"/>
              <a:t>Algumas estruturas de programação nos permitem decidir se uma </a:t>
            </a:r>
            <a:r>
              <a:rPr lang="pt-BR" sz="3400" dirty="0" smtClean="0"/>
              <a:t>instrução vai </a:t>
            </a:r>
            <a:r>
              <a:rPr lang="pt-BR" sz="3400" dirty="0" smtClean="0"/>
              <a:t>ou não ser executada;</a:t>
            </a:r>
          </a:p>
          <a:p>
            <a:pPr marL="514350" indent="-514350"/>
            <a:r>
              <a:rPr lang="pt-BR" sz="3400" dirty="0" smtClean="0"/>
              <a:t>Também existem estruturas de programação que nos permitem executar várias vezes uma mesma instrução;</a:t>
            </a:r>
          </a:p>
          <a:p>
            <a:pPr marL="514350" indent="-514350"/>
            <a:r>
              <a:rPr lang="pt-BR" sz="3400" dirty="0" smtClean="0"/>
              <a:t>Essas decisões são tomadas de acordo com o resultado (</a:t>
            </a:r>
            <a:r>
              <a:rPr lang="pt-BR" sz="3400" dirty="0" err="1" smtClean="0"/>
              <a:t>true</a:t>
            </a:r>
            <a:r>
              <a:rPr lang="pt-BR" sz="3400" dirty="0" smtClean="0"/>
              <a:t> ou </a:t>
            </a:r>
            <a:r>
              <a:rPr lang="pt-BR" sz="3400" dirty="0" err="1" smtClean="0"/>
              <a:t>false</a:t>
            </a:r>
            <a:r>
              <a:rPr lang="pt-BR" sz="3400" dirty="0" smtClean="0"/>
              <a:t>) de expressões booleanas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Estruturas condicionais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514350">
              <a:buNone/>
            </a:pPr>
            <a:r>
              <a:rPr lang="pt-BR" dirty="0" smtClean="0"/>
              <a:t>Estruturas condicionais nos permitem escolher qual instrução (ou conjunto de instruções) vai ser executado. As estruturas condicionais de Java são: </a:t>
            </a:r>
          </a:p>
          <a:p>
            <a:pPr marL="0" indent="-514350"/>
            <a:r>
              <a:rPr lang="pt-BR" b="1" dirty="0" err="1" smtClean="0"/>
              <a:t>if</a:t>
            </a:r>
            <a:endParaRPr lang="pt-BR" b="1" dirty="0" smtClean="0"/>
          </a:p>
          <a:p>
            <a:pPr marL="0" indent="-514350"/>
            <a:r>
              <a:rPr lang="pt-BR" b="1" dirty="0" err="1" smtClean="0"/>
              <a:t>if-else</a:t>
            </a:r>
            <a:endParaRPr lang="pt-BR" b="1" dirty="0" smtClean="0"/>
          </a:p>
          <a:p>
            <a:pPr marL="0" indent="-514350"/>
            <a:r>
              <a:rPr lang="pt-BR" b="1" dirty="0" smtClean="0"/>
              <a:t>switch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rgbClr val="720000"/>
                </a:solidFill>
              </a:rPr>
              <a:t>i</a:t>
            </a:r>
            <a:r>
              <a:rPr lang="pt-BR" b="1" dirty="0" err="1" smtClean="0">
                <a:solidFill>
                  <a:srgbClr val="720000"/>
                </a:solidFill>
              </a:rPr>
              <a:t>f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4214818"/>
            <a:ext cx="8229600" cy="2143140"/>
          </a:xfrm>
        </p:spPr>
        <p:txBody>
          <a:bodyPr>
            <a:noAutofit/>
          </a:bodyPr>
          <a:lstStyle/>
          <a:p>
            <a:pPr marL="0" indent="-514350"/>
            <a:r>
              <a:rPr lang="pt-BR" sz="2400" dirty="0" smtClean="0">
                <a:latin typeface="+mj-lt"/>
                <a:cs typeface="Consolas" pitchFamily="49" charset="0"/>
              </a:rPr>
              <a:t>“</a:t>
            </a:r>
            <a:r>
              <a:rPr lang="pt-BR" sz="2400" dirty="0" err="1" smtClean="0">
                <a:latin typeface="+mj-lt"/>
                <a:cs typeface="Consolas" pitchFamily="49" charset="0"/>
              </a:rPr>
              <a:t>condicao</a:t>
            </a:r>
            <a:r>
              <a:rPr lang="pt-BR" sz="2400" dirty="0" smtClean="0">
                <a:latin typeface="+mj-lt"/>
                <a:cs typeface="Consolas" pitchFamily="49" charset="0"/>
              </a:rPr>
              <a:t>” deve ser uma expressão booleana</a:t>
            </a:r>
          </a:p>
          <a:p>
            <a:pPr marL="514800" indent="-514350"/>
            <a:r>
              <a:rPr lang="pt-BR" sz="2400" dirty="0" smtClean="0">
                <a:latin typeface="+mj-lt"/>
                <a:cs typeface="Consolas" pitchFamily="49" charset="0"/>
              </a:rPr>
              <a:t>Se “</a:t>
            </a:r>
            <a:r>
              <a:rPr lang="pt-BR" sz="2400" dirty="0" err="1" smtClean="0">
                <a:latin typeface="+mj-lt"/>
                <a:cs typeface="Consolas" pitchFamily="49" charset="0"/>
              </a:rPr>
              <a:t>condicao</a:t>
            </a:r>
            <a:r>
              <a:rPr lang="pt-BR" sz="2400" dirty="0" smtClean="0">
                <a:latin typeface="+mj-lt"/>
                <a:cs typeface="Consolas" pitchFamily="49" charset="0"/>
              </a:rPr>
              <a:t>” for </a:t>
            </a:r>
            <a:r>
              <a:rPr lang="pt-BR" sz="2400" b="1" dirty="0" err="1" smtClean="0">
                <a:latin typeface="+mj-lt"/>
                <a:cs typeface="Consolas" pitchFamily="49" charset="0"/>
              </a:rPr>
              <a:t>true</a:t>
            </a:r>
            <a:r>
              <a:rPr lang="pt-BR" sz="2400" dirty="0" smtClean="0">
                <a:latin typeface="+mj-lt"/>
                <a:cs typeface="Consolas" pitchFamily="49" charset="0"/>
              </a:rPr>
              <a:t> o que estiver no escopo do </a:t>
            </a:r>
            <a:r>
              <a:rPr lang="pt-BR" sz="2400" b="1" dirty="0" err="1" smtClean="0">
                <a:latin typeface="+mj-lt"/>
                <a:cs typeface="Consolas" pitchFamily="49" charset="0"/>
              </a:rPr>
              <a:t>if</a:t>
            </a:r>
            <a:r>
              <a:rPr lang="pt-BR" sz="2400" dirty="0" smtClean="0">
                <a:latin typeface="+mj-lt"/>
                <a:cs typeface="Consolas" pitchFamily="49" charset="0"/>
              </a:rPr>
              <a:t> será executado</a:t>
            </a:r>
          </a:p>
          <a:p>
            <a:pPr marL="0" indent="-514350"/>
            <a:r>
              <a:rPr lang="pt-BR" sz="2400" dirty="0" smtClean="0">
                <a:latin typeface="+mj-lt"/>
                <a:cs typeface="Consolas" pitchFamily="49" charset="0"/>
              </a:rPr>
              <a:t>Se “</a:t>
            </a:r>
            <a:r>
              <a:rPr lang="pt-BR" sz="2400" dirty="0" err="1" smtClean="0">
                <a:latin typeface="+mj-lt"/>
                <a:cs typeface="Consolas" pitchFamily="49" charset="0"/>
              </a:rPr>
              <a:t>condicao</a:t>
            </a:r>
            <a:r>
              <a:rPr lang="pt-BR" sz="2400" dirty="0" smtClean="0">
                <a:latin typeface="+mj-lt"/>
                <a:cs typeface="Consolas" pitchFamily="49" charset="0"/>
              </a:rPr>
              <a:t>” for </a:t>
            </a:r>
            <a:r>
              <a:rPr lang="pt-BR" sz="2400" b="1" dirty="0" err="1" smtClean="0">
                <a:latin typeface="+mj-lt"/>
                <a:cs typeface="Consolas" pitchFamily="49" charset="0"/>
              </a:rPr>
              <a:t>false</a:t>
            </a:r>
            <a:r>
              <a:rPr lang="pt-BR" sz="2400" dirty="0" smtClean="0">
                <a:latin typeface="+mj-lt"/>
                <a:cs typeface="Consolas" pitchFamily="49" charset="0"/>
              </a:rPr>
              <a:t> o que estiver no escopo do </a:t>
            </a:r>
            <a:r>
              <a:rPr lang="pt-BR" sz="2400" b="1" dirty="0" err="1" smtClean="0">
                <a:latin typeface="+mj-lt"/>
                <a:cs typeface="Consolas" pitchFamily="49" charset="0"/>
              </a:rPr>
              <a:t>if</a:t>
            </a:r>
            <a:r>
              <a:rPr lang="pt-BR" sz="2400" dirty="0" smtClean="0">
                <a:latin typeface="+mj-lt"/>
                <a:cs typeface="Consolas" pitchFamily="49" charset="0"/>
              </a:rPr>
              <a:t> será </a:t>
            </a:r>
          </a:p>
          <a:p>
            <a:pPr marL="514800" indent="-514350">
              <a:buNone/>
            </a:pPr>
            <a:r>
              <a:rPr lang="pt-BR" sz="2400" dirty="0" smtClean="0">
                <a:latin typeface="+mj-lt"/>
                <a:cs typeface="Consolas" pitchFamily="49" charset="0"/>
              </a:rPr>
              <a:t>	ignorado</a:t>
            </a:r>
            <a:endParaRPr lang="pt-BR" sz="2400" dirty="0">
              <a:latin typeface="+mj-lt"/>
              <a:cs typeface="Consolas" pitchFamily="49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786050" y="1571612"/>
            <a:ext cx="3429024" cy="23574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indent="-514350"/>
            <a:r>
              <a:rPr lang="pt-BR" sz="3000" b="1" dirty="0" err="1" smtClean="0">
                <a:solidFill>
                  <a:srgbClr val="72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pt-BR" sz="3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t-BR" sz="3000" dirty="0" err="1" smtClean="0">
                <a:latin typeface="Consolas" pitchFamily="49" charset="0"/>
                <a:cs typeface="Consolas" pitchFamily="49" charset="0"/>
              </a:rPr>
              <a:t>condicao</a:t>
            </a:r>
            <a:r>
              <a:rPr lang="pt-BR" sz="30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indent="-514350"/>
            <a:r>
              <a:rPr lang="pt-BR" sz="3000" dirty="0" smtClean="0">
                <a:latin typeface="Consolas" pitchFamily="49" charset="0"/>
                <a:cs typeface="Consolas" pitchFamily="49" charset="0"/>
              </a:rPr>
              <a:t>  instrução1;</a:t>
            </a:r>
          </a:p>
          <a:p>
            <a:pPr indent="-514350"/>
            <a:r>
              <a:rPr lang="pt-BR" sz="3000" dirty="0" smtClean="0">
                <a:latin typeface="Consolas" pitchFamily="49" charset="0"/>
                <a:cs typeface="Consolas" pitchFamily="49" charset="0"/>
              </a:rPr>
              <a:t>  instrução2;</a:t>
            </a:r>
          </a:p>
          <a:p>
            <a:pPr indent="-514350"/>
            <a:r>
              <a:rPr lang="pt-BR" sz="3000" dirty="0" smtClean="0">
                <a:latin typeface="Consolas" pitchFamily="49" charset="0"/>
                <a:cs typeface="Consolas" pitchFamily="49" charset="0"/>
              </a:rPr>
              <a:t>  ...</a:t>
            </a:r>
          </a:p>
          <a:p>
            <a:pPr indent="-514350"/>
            <a:r>
              <a:rPr lang="pt-BR" sz="3000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sz="3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rgbClr val="720000"/>
                </a:solidFill>
              </a:rPr>
              <a:t>i</a:t>
            </a:r>
            <a:r>
              <a:rPr lang="pt-BR" b="1" dirty="0" err="1" smtClean="0">
                <a:solidFill>
                  <a:srgbClr val="720000"/>
                </a:solidFill>
              </a:rPr>
              <a:t>f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4500570"/>
            <a:ext cx="8229600" cy="2143140"/>
          </a:xfrm>
        </p:spPr>
        <p:txBody>
          <a:bodyPr>
            <a:noAutofit/>
          </a:bodyPr>
          <a:lstStyle/>
          <a:p>
            <a:pPr marL="514800" indent="-514350"/>
            <a:r>
              <a:rPr lang="pt-BR" sz="2800" dirty="0" smtClean="0">
                <a:latin typeface="+mj-lt"/>
                <a:cs typeface="Consolas" pitchFamily="49" charset="0"/>
              </a:rPr>
              <a:t>Se “</a:t>
            </a:r>
            <a:r>
              <a:rPr lang="pt-BR" sz="2800" dirty="0" err="1" smtClean="0">
                <a:latin typeface="+mj-lt"/>
                <a:cs typeface="Consolas" pitchFamily="49" charset="0"/>
              </a:rPr>
              <a:t>condicao</a:t>
            </a:r>
            <a:r>
              <a:rPr lang="pt-BR" sz="2800" dirty="0" smtClean="0">
                <a:latin typeface="+mj-lt"/>
                <a:cs typeface="Consolas" pitchFamily="49" charset="0"/>
              </a:rPr>
              <a:t>” for </a:t>
            </a:r>
            <a:r>
              <a:rPr lang="pt-BR" sz="2800" b="1" dirty="0" err="1" smtClean="0">
                <a:latin typeface="+mj-lt"/>
                <a:cs typeface="Consolas" pitchFamily="49" charset="0"/>
              </a:rPr>
              <a:t>true</a:t>
            </a:r>
            <a:r>
              <a:rPr lang="pt-BR" sz="2800" dirty="0" smtClean="0">
                <a:latin typeface="+mj-lt"/>
                <a:cs typeface="Consolas" pitchFamily="49" charset="0"/>
              </a:rPr>
              <a:t> instrução1 será executada.</a:t>
            </a:r>
          </a:p>
          <a:p>
            <a:pPr marL="0" indent="-514350"/>
            <a:r>
              <a:rPr lang="pt-BR" sz="2800" dirty="0" smtClean="0">
                <a:latin typeface="+mj-lt"/>
                <a:cs typeface="Consolas" pitchFamily="49" charset="0"/>
              </a:rPr>
              <a:t>Se “</a:t>
            </a:r>
            <a:r>
              <a:rPr lang="pt-BR" sz="2800" dirty="0" err="1" smtClean="0">
                <a:latin typeface="+mj-lt"/>
                <a:cs typeface="Consolas" pitchFamily="49" charset="0"/>
              </a:rPr>
              <a:t>condicao</a:t>
            </a:r>
            <a:r>
              <a:rPr lang="pt-BR" sz="2800" dirty="0" smtClean="0">
                <a:latin typeface="+mj-lt"/>
                <a:cs typeface="Consolas" pitchFamily="49" charset="0"/>
              </a:rPr>
              <a:t>” for </a:t>
            </a:r>
            <a:r>
              <a:rPr lang="pt-BR" sz="2800" b="1" dirty="0" err="1" smtClean="0">
                <a:latin typeface="+mj-lt"/>
                <a:cs typeface="Consolas" pitchFamily="49" charset="0"/>
              </a:rPr>
              <a:t>false</a:t>
            </a:r>
            <a:r>
              <a:rPr lang="pt-BR" sz="2800" dirty="0" smtClean="0">
                <a:latin typeface="+mj-lt"/>
                <a:cs typeface="Consolas" pitchFamily="49" charset="0"/>
              </a:rPr>
              <a:t> instrução 2 será executada.</a:t>
            </a:r>
          </a:p>
          <a:p>
            <a:pPr marL="0" indent="-514350"/>
            <a:r>
              <a:rPr lang="pt-BR" sz="2800" dirty="0" smtClean="0">
                <a:latin typeface="+mj-lt"/>
                <a:cs typeface="Consolas" pitchFamily="49" charset="0"/>
              </a:rPr>
              <a:t>Uma </a:t>
            </a:r>
            <a:r>
              <a:rPr lang="pt-BR" sz="2800" b="1" dirty="0" smtClean="0">
                <a:latin typeface="+mj-lt"/>
                <a:cs typeface="Consolas" pitchFamily="49" charset="0"/>
              </a:rPr>
              <a:t>ou</a:t>
            </a:r>
            <a:r>
              <a:rPr lang="pt-BR" sz="2800" dirty="0" smtClean="0">
                <a:latin typeface="+mj-lt"/>
                <a:cs typeface="Consolas" pitchFamily="49" charset="0"/>
              </a:rPr>
              <a:t> outra é executada. Mas não as duas.</a:t>
            </a:r>
            <a:endParaRPr lang="pt-BR" sz="2800" dirty="0">
              <a:latin typeface="+mj-lt"/>
              <a:cs typeface="Consolas" pitchFamily="49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786050" y="1357298"/>
            <a:ext cx="3286148" cy="242889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514350"/>
            <a:r>
              <a:rPr lang="pt-BR" sz="3000" b="1" dirty="0" err="1" smtClean="0">
                <a:solidFill>
                  <a:srgbClr val="72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pt-BR" sz="3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t-BR" sz="3000" dirty="0" err="1" smtClean="0">
                <a:latin typeface="Consolas" pitchFamily="49" charset="0"/>
                <a:cs typeface="Consolas" pitchFamily="49" charset="0"/>
              </a:rPr>
              <a:t>condicao</a:t>
            </a:r>
            <a:r>
              <a:rPr lang="pt-BR" sz="30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indent="-514350"/>
            <a:r>
              <a:rPr lang="pt-BR" sz="3000" dirty="0" smtClean="0">
                <a:latin typeface="Consolas" pitchFamily="49" charset="0"/>
                <a:cs typeface="Consolas" pitchFamily="49" charset="0"/>
              </a:rPr>
              <a:t>  instrução1;</a:t>
            </a:r>
          </a:p>
          <a:p>
            <a:pPr indent="-514350"/>
            <a:r>
              <a:rPr lang="pt-BR" sz="3000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pt-BR" sz="3000" b="1" dirty="0" err="1" smtClean="0">
                <a:solidFill>
                  <a:srgbClr val="72000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pt-BR" sz="3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514350"/>
            <a:r>
              <a:rPr lang="pt-BR" sz="3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3000" dirty="0" smtClean="0">
                <a:latin typeface="Consolas" pitchFamily="49" charset="0"/>
                <a:cs typeface="Consolas" pitchFamily="49" charset="0"/>
              </a:rPr>
              <a:t>instrução2;</a:t>
            </a:r>
            <a:endParaRPr lang="pt-BR" sz="30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3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sz="3000" b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rgbClr val="720000"/>
                </a:solidFill>
              </a:rPr>
              <a:t>Indentação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/>
            <a:r>
              <a:rPr lang="pt-BR" sz="3400" dirty="0" smtClean="0"/>
              <a:t>Consiste em deixar o código no interior de um bloco com mais espaçamento do que o código que está fora desse bloco;</a:t>
            </a:r>
          </a:p>
          <a:p>
            <a:pPr marL="514350" indent="-514350"/>
            <a:r>
              <a:rPr lang="pt-BR" sz="3400" dirty="0" smtClean="0"/>
              <a:t>O uso de uma </a:t>
            </a:r>
            <a:r>
              <a:rPr lang="pt-BR" sz="3400" dirty="0" err="1" smtClean="0"/>
              <a:t>indentação</a:t>
            </a:r>
            <a:r>
              <a:rPr lang="pt-BR" sz="3400" dirty="0" smtClean="0"/>
              <a:t> consistente faz um programa ser mais fácil de ser lido e entendido;</a:t>
            </a:r>
          </a:p>
          <a:p>
            <a:pPr marL="514350" indent="-514350"/>
            <a:r>
              <a:rPr lang="pt-BR" sz="3400" dirty="0" smtClean="0"/>
              <a:t>Mesmo não fazendo diferença para o compilador, uma </a:t>
            </a:r>
            <a:r>
              <a:rPr lang="pt-BR" sz="3400" dirty="0" err="1" smtClean="0"/>
              <a:t>indentação</a:t>
            </a:r>
            <a:r>
              <a:rPr lang="pt-BR" sz="3400" dirty="0" smtClean="0"/>
              <a:t> apropriada é muito importante;</a:t>
            </a:r>
          </a:p>
          <a:p>
            <a:pPr marL="514350" indent="-514350"/>
            <a:r>
              <a:rPr lang="pt-BR" sz="3400" dirty="0" smtClean="0"/>
              <a:t>Grande parte dos editores atuais ajudam a manter o código </a:t>
            </a:r>
            <a:r>
              <a:rPr lang="pt-BR" sz="3400" dirty="0" err="1" smtClean="0"/>
              <a:t>identado</a:t>
            </a:r>
            <a:r>
              <a:rPr lang="pt-BR" sz="3400" dirty="0" smtClean="0"/>
              <a:t>.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143108" y="2857496"/>
            <a:ext cx="4572032" cy="11430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pt-BR" sz="3000" b="1" dirty="0" smtClean="0">
                <a:solidFill>
                  <a:srgbClr val="720000"/>
                </a:solidFill>
              </a:rPr>
              <a:t>Dica!</a:t>
            </a:r>
          </a:p>
          <a:p>
            <a:pPr marL="514350" lvl="0" indent="-514350">
              <a:spcBef>
                <a:spcPct val="20000"/>
              </a:spcBef>
            </a:pPr>
            <a:r>
              <a:rPr lang="pt-BR" sz="3000" dirty="0" err="1" smtClean="0">
                <a:solidFill>
                  <a:schemeClr val="bg1"/>
                </a:solidFill>
              </a:rPr>
              <a:t>Ctrlf</a:t>
            </a:r>
            <a:r>
              <a:rPr lang="pt-BR" sz="3000" dirty="0" smtClean="0">
                <a:solidFill>
                  <a:schemeClr val="bg1"/>
                </a:solidFill>
              </a:rPr>
              <a:t> + </a:t>
            </a:r>
            <a:r>
              <a:rPr lang="pt-BR" sz="3000" dirty="0" err="1" smtClean="0">
                <a:solidFill>
                  <a:schemeClr val="bg1"/>
                </a:solidFill>
              </a:rPr>
              <a:t>Shift</a:t>
            </a:r>
            <a:r>
              <a:rPr lang="pt-BR" sz="3000" dirty="0" smtClean="0">
                <a:solidFill>
                  <a:schemeClr val="bg1"/>
                </a:solidFill>
              </a:rPr>
              <a:t> + f  OU  </a:t>
            </a:r>
            <a:r>
              <a:rPr lang="pt-BR" sz="3000" dirty="0" err="1" smtClean="0">
                <a:solidFill>
                  <a:schemeClr val="bg1"/>
                </a:solidFill>
              </a:rPr>
              <a:t>Ctrl</a:t>
            </a:r>
            <a:r>
              <a:rPr lang="pt-BR" sz="3000" dirty="0" smtClean="0">
                <a:solidFill>
                  <a:schemeClr val="bg1"/>
                </a:solidFill>
              </a:rPr>
              <a:t> + i</a:t>
            </a:r>
            <a:endParaRPr lang="pt-BR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Comentários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/>
            <a:r>
              <a:rPr lang="pt-BR" sz="3400" dirty="0" smtClean="0"/>
              <a:t>São incluídos no código para explicar os propósitos do programa e para descrever o seu processamento passo-a-passo;</a:t>
            </a:r>
          </a:p>
          <a:p>
            <a:pPr marL="514350" indent="-514350"/>
            <a:r>
              <a:rPr lang="pt-BR" sz="3400" dirty="0" smtClean="0"/>
              <a:t>Eles não afetam o modo como o programa é executado;</a:t>
            </a:r>
          </a:p>
          <a:p>
            <a:pPr marL="514350" indent="-514350"/>
            <a:endParaRPr lang="pt-BR" dirty="0" smtClean="0"/>
          </a:p>
          <a:p>
            <a:pPr marL="514350" indent="-514350">
              <a:spcAft>
                <a:spcPts val="300"/>
              </a:spcAft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//comentário de uma única linha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	/* comentário de </a:t>
            </a:r>
            <a:endParaRPr lang="pt-BR" dirty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		 	várias linhas */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	/** comentário javadoc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			(pode ter múltiplas linhas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		  @</a:t>
            </a:r>
            <a:r>
              <a:rPr lang="pt-BR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author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Luís Gabriel</a:t>
            </a:r>
          </a:p>
          <a:p>
            <a:pPr marL="514350" indent="-514350">
              <a:buNone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	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Roteiro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Estrutura de um programa Java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Tipos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Operadores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I/O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Controle de Fluxo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Padrões de codificação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Exercícios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Exercício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pt-BR" dirty="0" smtClean="0"/>
              <a:t>Desenvolva um programa que simule uma partida do jogo </a:t>
            </a:r>
            <a:r>
              <a:rPr lang="pt-BR" b="1" dirty="0" smtClean="0"/>
              <a:t>Par ou Ímpar</a:t>
            </a:r>
            <a:r>
              <a:rPr lang="pt-BR" dirty="0" smtClean="0"/>
              <a:t>. Devem ser informados pelo usuário os números escolhidos pelos jogadores e a escolha entre </a:t>
            </a:r>
            <a:r>
              <a:rPr lang="pt-BR" b="1" dirty="0" smtClean="0"/>
              <a:t>par</a:t>
            </a:r>
            <a:r>
              <a:rPr lang="pt-BR" dirty="0" smtClean="0"/>
              <a:t> ou </a:t>
            </a:r>
            <a:r>
              <a:rPr lang="pt-BR" b="1" dirty="0" smtClean="0"/>
              <a:t>ímpar</a:t>
            </a:r>
            <a:r>
              <a:rPr lang="pt-BR" dirty="0" smtClean="0"/>
              <a:t> do primeiro jogador. A opção do outro jogador vai ser a oposta. Ex.: se o primeiro jogador escolheu ímpar, a opção do segundo vai ser par. Imprima quem foi o vencedor.</a:t>
            </a:r>
          </a:p>
          <a:p>
            <a:pPr marL="514350" indent="-514350"/>
            <a:endParaRPr lang="pt-BR" dirty="0" smtClean="0"/>
          </a:p>
          <a:p>
            <a:pPr marL="514350" indent="-514350">
              <a:spcAft>
                <a:spcPts val="300"/>
              </a:spcAft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	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Solução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t-BR" sz="3700" b="1" dirty="0" err="1" smtClean="0">
                <a:latin typeface="Consolas" pitchFamily="49" charset="0"/>
                <a:cs typeface="Consolas" pitchFamily="49" charset="0"/>
              </a:rPr>
              <a:t>import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java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.util.Scanner;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pPr>
              <a:buNone/>
            </a:pPr>
            <a:r>
              <a:rPr lang="en-US" sz="3700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700" b="1" dirty="0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700" dirty="0" err="1" smtClean="0">
                <a:latin typeface="Consolas" pitchFamily="49" charset="0"/>
                <a:cs typeface="Consolas" pitchFamily="49" charset="0"/>
              </a:rPr>
              <a:t>ParOuImpar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 {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 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3700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700" b="1" dirty="0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700" b="1" dirty="0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37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) {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		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		Scanner input = </a:t>
            </a:r>
            <a:r>
              <a:rPr lang="pt-BR" sz="4000" b="1" smtClean="0">
                <a:solidFill>
                  <a:srgbClr val="720000"/>
                </a:solidFill>
              </a:rPr>
              <a:t>new</a:t>
            </a:r>
            <a:r>
              <a:rPr lang="en-US" sz="370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Scanner(</a:t>
            </a:r>
            <a:r>
              <a:rPr lang="en-US" sz="37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3700" i="1" dirty="0" err="1" smtClean="0">
                <a:latin typeface="Consolas" pitchFamily="49" charset="0"/>
                <a:cs typeface="Consolas" pitchFamily="49" charset="0"/>
              </a:rPr>
              <a:t>in</a:t>
            </a: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);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		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t-BR" sz="4000" b="1" dirty="0" smtClean="0">
                <a:solidFill>
                  <a:srgbClr val="720000"/>
                </a:solidFill>
              </a:rPr>
              <a:t> </a:t>
            </a:r>
            <a:r>
              <a:rPr lang="pt-BR" sz="4000" b="1" dirty="0" err="1" smtClean="0">
                <a:solidFill>
                  <a:srgbClr val="720000"/>
                </a:solidFill>
              </a:rPr>
              <a:t>int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 numJogador1,numJogador2, 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somaNumeros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String opcaoJogador1;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t-BR" sz="40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Entrada de dados:</a:t>
            </a:r>
            <a:endParaRPr lang="pt-BR" sz="3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System.</a:t>
            </a:r>
            <a:r>
              <a:rPr lang="pt-BR" sz="37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.print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("Digite o número escolhido pelo primeiro jogador: ");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numJogador1 = input.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nextInt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System.</a:t>
            </a:r>
            <a:r>
              <a:rPr lang="pt-BR" sz="37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.print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("Digite o número escolhido pelo segundo jogador: ");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numJogador2 = input.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nextInt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System.</a:t>
            </a:r>
            <a:r>
              <a:rPr lang="pt-BR" sz="37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("Digite a opção escolhida pelo primeiro jogador (PAR/IMPAR)");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opcaoJogador1 = input.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next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buNone/>
            </a:pP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t-BR" sz="3700" dirty="0" err="1" smtClean="0">
                <a:latin typeface="Consolas" pitchFamily="49" charset="0"/>
                <a:cs typeface="Consolas" pitchFamily="49" charset="0"/>
              </a:rPr>
              <a:t>somaNumeros</a:t>
            </a:r>
            <a:r>
              <a:rPr lang="pt-BR" sz="3700" dirty="0" smtClean="0">
                <a:latin typeface="Consolas" pitchFamily="49" charset="0"/>
                <a:cs typeface="Consolas" pitchFamily="49" charset="0"/>
              </a:rPr>
              <a:t> = numJogador1 + numJogador2;</a:t>
            </a:r>
          </a:p>
          <a:p>
            <a:pPr marL="514350" indent="-514350">
              <a:buNone/>
            </a:pPr>
            <a:endParaRPr lang="pt-BR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endParaRPr lang="pt-BR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Solução (cont.)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4539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200" dirty="0" smtClean="0"/>
              <a:t>		</a:t>
            </a:r>
            <a:r>
              <a:rPr lang="pt-BR" sz="12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//Se o primeiro jogador escolheu PAR </a:t>
            </a:r>
            <a:endParaRPr lang="pt-BR" sz="1200" dirty="0" smtClean="0"/>
          </a:p>
          <a:p>
            <a:pPr>
              <a:buNone/>
            </a:pPr>
            <a:r>
              <a:rPr lang="pt-BR" sz="1200" dirty="0" smtClean="0"/>
              <a:t>		</a:t>
            </a:r>
            <a:r>
              <a:rPr lang="pt-BR" sz="1200" b="1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((opcaoJogador1.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equals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("PAR")) ){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//Resultado PAR </a:t>
            </a:r>
            <a:endParaRPr lang="pt-BR" sz="12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b="1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somaNumeros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 % 2 == 0){ 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	System.</a:t>
            </a:r>
            <a:r>
              <a:rPr lang="pt-BR" sz="12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("O vencedor foi o primeiro jogador!");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//Resultado IMPAR </a:t>
            </a:r>
            <a:endParaRPr lang="pt-BR" sz="12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b="1" dirty="0" err="1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{ 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	System.</a:t>
            </a:r>
            <a:r>
              <a:rPr lang="pt-BR" sz="12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("O vencedor foi o segundo jogador!");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}			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t-BR" sz="1200" b="1" dirty="0" err="1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//Resultado IMPAR </a:t>
            </a:r>
            <a:endParaRPr lang="pt-BR" sz="12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b="1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somaNumeros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 % 2 == 1){ 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	System.</a:t>
            </a:r>
            <a:r>
              <a:rPr lang="pt-BR" sz="12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("O vencedor foi o primeiro jogador!");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//Resultado PAR </a:t>
            </a:r>
            <a:endParaRPr lang="pt-BR" sz="12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pt-BR" sz="1200" b="1" dirty="0" err="1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{ 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	System.</a:t>
            </a:r>
            <a:r>
              <a:rPr lang="pt-BR" sz="1200" i="1" dirty="0" err="1" smtClean="0">
                <a:latin typeface="Consolas" pitchFamily="49" charset="0"/>
                <a:cs typeface="Consolas" pitchFamily="49" charset="0"/>
              </a:rPr>
              <a:t>out</a:t>
            </a:r>
            <a:r>
              <a:rPr lang="pt-BR" sz="12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("O vencedor foi o segundo jogador!");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	}	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None/>
            </a:pPr>
            <a:r>
              <a:rPr lang="pt-BR" sz="12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514350" indent="-514350">
              <a:buNone/>
            </a:pPr>
            <a:endParaRPr lang="pt-BR" sz="12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endParaRPr lang="pt-BR" sz="12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Dúvidas?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Definindo uma classe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400" dirty="0" err="1" smtClean="0">
                <a:latin typeface="Consolas" pitchFamily="49" charset="0"/>
                <a:cs typeface="Consolas" pitchFamily="49" charset="0"/>
              </a:rPr>
              <a:t>PrimeiraClasse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514350" indent="-514350">
              <a:buNone/>
            </a:pPr>
            <a:r>
              <a:rPr lang="pt-BR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//corpo da classe</a:t>
            </a:r>
          </a:p>
          <a:p>
            <a:pPr marL="514350" indent="-514350">
              <a:buNone/>
            </a:pPr>
            <a:r>
              <a:rPr lang="pt-BR" sz="2400" dirty="0">
                <a:latin typeface="Consolas" pitchFamily="49" charset="0"/>
                <a:cs typeface="Consolas" pitchFamily="49" charset="0"/>
              </a:rPr>
              <a:t>	</a:t>
            </a:r>
            <a:endParaRPr lang="pt-BR" sz="2400" dirty="0" smtClean="0"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pt-BR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main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(String[] </a:t>
            </a:r>
            <a:r>
              <a:rPr lang="pt-BR" sz="24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514350" indent="-514350">
              <a:buNone/>
            </a:pP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//corpo do método (</a:t>
            </a:r>
            <a:r>
              <a:rPr lang="pt-BR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main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pt-BR" sz="2400" dirty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514350" indent="-514350">
              <a:buNone/>
            </a:pPr>
            <a:r>
              <a:rPr lang="pt-BR" sz="2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514350" indent="-514350">
              <a:buNone/>
            </a:pPr>
            <a:r>
              <a:rPr lang="pt-BR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Tipos primitivos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000" dirty="0" smtClean="0"/>
              <a:t>Inteiros: </a:t>
            </a:r>
            <a:r>
              <a:rPr lang="pt-BR" sz="3000" b="1" dirty="0" smtClean="0">
                <a:solidFill>
                  <a:srgbClr val="720000"/>
                </a:solidFill>
              </a:rPr>
              <a:t>byte </a:t>
            </a:r>
            <a:r>
              <a:rPr lang="pt-BR" sz="3000" dirty="0" smtClean="0"/>
              <a:t>(8bits), </a:t>
            </a:r>
            <a:r>
              <a:rPr lang="pt-BR" sz="3000" b="1" dirty="0" smtClean="0">
                <a:solidFill>
                  <a:srgbClr val="720000"/>
                </a:solidFill>
              </a:rPr>
              <a:t>short</a:t>
            </a:r>
            <a:r>
              <a:rPr lang="pt-BR" sz="3000" dirty="0" smtClean="0"/>
              <a:t>(16), </a:t>
            </a:r>
            <a:r>
              <a:rPr lang="pt-BR" sz="3000" b="1" dirty="0" err="1" smtClean="0">
                <a:solidFill>
                  <a:srgbClr val="720000"/>
                </a:solidFill>
              </a:rPr>
              <a:t>int</a:t>
            </a:r>
            <a:r>
              <a:rPr lang="pt-BR" sz="3000" dirty="0" smtClean="0"/>
              <a:t>(32), </a:t>
            </a:r>
            <a:r>
              <a:rPr lang="pt-BR" sz="3000" b="1" dirty="0" err="1" smtClean="0">
                <a:solidFill>
                  <a:srgbClr val="720000"/>
                </a:solidFill>
              </a:rPr>
              <a:t>long</a:t>
            </a:r>
            <a:r>
              <a:rPr lang="pt-BR" sz="3000" dirty="0" smtClean="0"/>
              <a:t>(64)</a:t>
            </a:r>
            <a:endParaRPr lang="pt-BR" sz="3000" b="1" dirty="0" smtClean="0"/>
          </a:p>
          <a:p>
            <a:r>
              <a:rPr lang="pt-BR" sz="3000" dirty="0" smtClean="0"/>
              <a:t>Números reais: </a:t>
            </a:r>
            <a:r>
              <a:rPr lang="pt-BR" sz="3000" b="1" dirty="0" err="1" smtClean="0">
                <a:solidFill>
                  <a:srgbClr val="720000"/>
                </a:solidFill>
              </a:rPr>
              <a:t>float</a:t>
            </a:r>
            <a:r>
              <a:rPr lang="pt-BR" sz="3000" b="1" dirty="0" smtClean="0"/>
              <a:t> </a:t>
            </a:r>
            <a:r>
              <a:rPr lang="pt-BR" sz="3000" dirty="0" smtClean="0"/>
              <a:t>e </a:t>
            </a:r>
            <a:r>
              <a:rPr lang="pt-BR" sz="3000" b="1" dirty="0" err="1" smtClean="0">
                <a:solidFill>
                  <a:srgbClr val="720000"/>
                </a:solidFill>
              </a:rPr>
              <a:t>double</a:t>
            </a:r>
            <a:endParaRPr lang="pt-BR" sz="3000" dirty="0" smtClean="0">
              <a:solidFill>
                <a:srgbClr val="720000"/>
              </a:solidFill>
            </a:endParaRPr>
          </a:p>
          <a:p>
            <a:r>
              <a:rPr lang="pt-BR" sz="3000" dirty="0" smtClean="0"/>
              <a:t>Caracteres: </a:t>
            </a:r>
            <a:r>
              <a:rPr lang="pt-BR" sz="3000" b="1" dirty="0" err="1" smtClean="0">
                <a:solidFill>
                  <a:srgbClr val="720000"/>
                </a:solidFill>
              </a:rPr>
              <a:t>char</a:t>
            </a:r>
            <a:endParaRPr lang="pt-BR" sz="3000" dirty="0" smtClean="0">
              <a:solidFill>
                <a:srgbClr val="720000"/>
              </a:solidFill>
            </a:endParaRPr>
          </a:p>
          <a:p>
            <a:r>
              <a:rPr lang="pt-BR" sz="3000" dirty="0" smtClean="0"/>
              <a:t>Valores booleanos: </a:t>
            </a:r>
            <a:r>
              <a:rPr lang="pt-BR" sz="3000" b="1" dirty="0" err="1" smtClean="0">
                <a:solidFill>
                  <a:srgbClr val="720000"/>
                </a:solidFill>
              </a:rPr>
              <a:t>boolean</a:t>
            </a:r>
            <a:endParaRPr lang="pt-BR" sz="3000" b="1" dirty="0">
              <a:solidFill>
                <a:srgbClr val="720000"/>
              </a:solidFill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14348" y="4214818"/>
            <a:ext cx="8229600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b="1" dirty="0" err="1">
                <a:solidFill>
                  <a:srgbClr val="720000"/>
                </a:solidFill>
              </a:rPr>
              <a:t>i</a:t>
            </a:r>
            <a:r>
              <a:rPr lang="pt-BR" sz="3000" b="1" dirty="0" err="1" smtClean="0">
                <a:solidFill>
                  <a:srgbClr val="720000"/>
                </a:solidFill>
              </a:rPr>
              <a:t>nt</a:t>
            </a:r>
            <a:r>
              <a:rPr lang="pt-BR" sz="3000" dirty="0" smtClean="0"/>
              <a:t> idade = 19;			</a:t>
            </a:r>
            <a:r>
              <a:rPr lang="pt-BR" sz="3000" b="1" dirty="0" err="1" smtClean="0">
                <a:solidFill>
                  <a:srgbClr val="720000"/>
                </a:solidFill>
              </a:rPr>
              <a:t>char</a:t>
            </a:r>
            <a:r>
              <a:rPr lang="pt-BR" sz="3000" dirty="0" smtClean="0">
                <a:solidFill>
                  <a:srgbClr val="720000"/>
                </a:solidFill>
              </a:rPr>
              <a:t> </a:t>
            </a:r>
            <a:r>
              <a:rPr lang="pt-BR" sz="3000" dirty="0" smtClean="0"/>
              <a:t>letra = ‘a’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b="1" dirty="0" err="1">
                <a:solidFill>
                  <a:srgbClr val="720000"/>
                </a:solidFill>
              </a:rPr>
              <a:t>f</a:t>
            </a:r>
            <a:r>
              <a:rPr lang="pt-BR" sz="3000" b="1" dirty="0" err="1" smtClean="0">
                <a:solidFill>
                  <a:srgbClr val="720000"/>
                </a:solidFill>
              </a:rPr>
              <a:t>loat</a:t>
            </a:r>
            <a:r>
              <a:rPr lang="pt-BR" sz="3000" dirty="0" smtClean="0"/>
              <a:t> peso = 65.6f;		</a:t>
            </a:r>
            <a:r>
              <a:rPr lang="pt-BR" sz="3000" b="1" dirty="0" err="1" smtClean="0">
                <a:solidFill>
                  <a:srgbClr val="720000"/>
                </a:solidFill>
              </a:rPr>
              <a:t>boolean</a:t>
            </a:r>
            <a:r>
              <a:rPr lang="pt-BR" sz="3000" dirty="0" smtClean="0"/>
              <a:t> </a:t>
            </a:r>
            <a:r>
              <a:rPr lang="pt-BR" sz="3000" dirty="0" err="1" smtClean="0"/>
              <a:t>flag</a:t>
            </a:r>
            <a:r>
              <a:rPr lang="pt-BR" sz="3000" dirty="0" smtClean="0"/>
              <a:t> = </a:t>
            </a:r>
            <a:r>
              <a:rPr lang="pt-BR" sz="3000" dirty="0" err="1" smtClean="0"/>
              <a:t>false</a:t>
            </a:r>
            <a:r>
              <a:rPr lang="pt-BR" sz="3000" dirty="0" smtClean="0"/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2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2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salario</a:t>
            </a: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560.40;</a:t>
            </a:r>
            <a:endParaRPr kumimoji="0" lang="pt-B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Classe String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 marL="514350" indent="-514350"/>
            <a:r>
              <a:rPr lang="pt-BR" sz="3000" dirty="0" smtClean="0"/>
              <a:t>Usada em Java para representar uma cadeia de caracteres.</a:t>
            </a:r>
          </a:p>
          <a:p>
            <a:pPr marL="514350" indent="-514350"/>
            <a:r>
              <a:rPr lang="pt-BR" sz="3000" dirty="0" smtClean="0"/>
              <a:t>Apesar de não ser um tipo primitivo, pode ser inicializado de maneira semelhante.</a:t>
            </a:r>
          </a:p>
          <a:p>
            <a:pPr marL="514350" indent="-514350"/>
            <a:r>
              <a:rPr lang="pt-BR" sz="3000" dirty="0" smtClean="0"/>
              <a:t>Tem alguns métodos muito úteis </a:t>
            </a:r>
            <a:r>
              <a:rPr lang="pt-BR" sz="2400" dirty="0" smtClean="0"/>
              <a:t>(</a:t>
            </a:r>
            <a:r>
              <a:rPr lang="pt-BR" sz="2400" dirty="0" smtClean="0">
                <a:hlinkClick r:id="rId3"/>
              </a:rPr>
              <a:t>ver documentação</a:t>
            </a:r>
            <a:r>
              <a:rPr lang="pt-BR" sz="2400" dirty="0" smtClean="0"/>
              <a:t>).</a:t>
            </a:r>
            <a:endParaRPr lang="pt-BR" sz="24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914400" y="4786322"/>
            <a:ext cx="7943880" cy="120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String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nome = “Fulaninho da Silva”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noProof="0" dirty="0" smtClean="0"/>
              <a:t>String nome2 =</a:t>
            </a:r>
            <a:r>
              <a:rPr lang="pt-BR" sz="3000" b="1" noProof="0" dirty="0" smtClean="0">
                <a:solidFill>
                  <a:srgbClr val="720000"/>
                </a:solidFill>
              </a:rPr>
              <a:t> </a:t>
            </a:r>
            <a:r>
              <a:rPr lang="pt-BR" sz="3000" b="1" noProof="0" dirty="0" err="1" smtClean="0">
                <a:solidFill>
                  <a:srgbClr val="720000"/>
                </a:solidFill>
              </a:rPr>
              <a:t>new</a:t>
            </a:r>
            <a:r>
              <a:rPr lang="pt-BR" sz="3000" b="1" noProof="0" dirty="0" smtClean="0">
                <a:solidFill>
                  <a:srgbClr val="720000"/>
                </a:solidFill>
              </a:rPr>
              <a:t> </a:t>
            </a:r>
            <a:r>
              <a:rPr lang="pt-BR" sz="3000" noProof="0" dirty="0" smtClean="0"/>
              <a:t>String (“Fulaninho da Silva”)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Operadores matemáticos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pt-BR" dirty="0" smtClean="0"/>
              <a:t>Adição: (+)</a:t>
            </a:r>
          </a:p>
          <a:p>
            <a:pPr marL="514350" indent="-514350"/>
            <a:r>
              <a:rPr lang="pt-BR" dirty="0" smtClean="0"/>
              <a:t>Subtração: (-)</a:t>
            </a:r>
          </a:p>
          <a:p>
            <a:pPr marL="514350" indent="-514350"/>
            <a:r>
              <a:rPr lang="pt-BR" dirty="0" smtClean="0"/>
              <a:t>Multiplicação: (*)</a:t>
            </a:r>
          </a:p>
          <a:p>
            <a:pPr marL="514350" indent="-514350"/>
            <a:r>
              <a:rPr lang="pt-BR" dirty="0" smtClean="0"/>
              <a:t>Divisão: (/)</a:t>
            </a:r>
          </a:p>
          <a:p>
            <a:pPr marL="514350" indent="-514350"/>
            <a:r>
              <a:rPr lang="pt-BR" dirty="0" smtClean="0"/>
              <a:t>Resto da divisão inteira: (%)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85786" y="4786322"/>
            <a:ext cx="7943880" cy="120651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2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Precedência: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dirty="0" smtClean="0"/>
              <a:t>Divisão, multiplicação, resto &gt; adição e subtração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Exemplos de precedência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pt-BR" sz="3400" dirty="0" smtClean="0"/>
              <a:t>a + b + c + d + e</a:t>
            </a:r>
          </a:p>
          <a:p>
            <a:pPr marL="514350" indent="-514350"/>
            <a:r>
              <a:rPr lang="pt-BR" sz="3400" dirty="0" smtClean="0"/>
              <a:t>a + b * c - d / e</a:t>
            </a:r>
          </a:p>
          <a:p>
            <a:pPr marL="514350" indent="-514350"/>
            <a:r>
              <a:rPr lang="pt-BR" sz="3400" dirty="0" smtClean="0"/>
              <a:t>a / (b + c) – d % e</a:t>
            </a:r>
          </a:p>
          <a:p>
            <a:pPr marL="514350" indent="-514350"/>
            <a:r>
              <a:rPr lang="pt-BR" sz="3400" dirty="0" smtClean="0"/>
              <a:t>a / (b * (c + (d - e))</a:t>
            </a:r>
          </a:p>
          <a:p>
            <a:pPr marL="514350" indent="-514350"/>
            <a:r>
              <a:rPr lang="pt-BR" sz="3400" dirty="0" smtClean="0"/>
              <a:t>(a * ( b / (c - d)))% e</a:t>
            </a:r>
          </a:p>
          <a:p>
            <a:pPr marL="514350" indent="-51435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Operadores lógicos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pt-BR" dirty="0" smtClean="0"/>
              <a:t>NÃO lógico (!);</a:t>
            </a:r>
          </a:p>
          <a:p>
            <a:pPr marL="514350" indent="-514350"/>
            <a:r>
              <a:rPr lang="pt-BR" dirty="0" smtClean="0"/>
              <a:t>E lógico (&amp;&amp;);</a:t>
            </a:r>
          </a:p>
          <a:p>
            <a:pPr marL="514350" indent="-514350"/>
            <a:r>
              <a:rPr lang="pt-BR" dirty="0" smtClean="0"/>
              <a:t>OU lógico (|</a:t>
            </a:r>
            <a:r>
              <a:rPr lang="pt-BR" dirty="0" err="1" smtClean="0"/>
              <a:t>|</a:t>
            </a:r>
            <a:r>
              <a:rPr lang="pt-BR" dirty="0" smtClean="0"/>
              <a:t>);</a:t>
            </a:r>
          </a:p>
          <a:p>
            <a:pPr marL="514350" indent="-514350">
              <a:buNone/>
            </a:pP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85786" y="3929066"/>
            <a:ext cx="7943880" cy="206376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400" b="1" i="0" u="sng" strike="noStrike" kern="1200" cap="none" spc="0" normalizeH="0" baseline="0" noProof="0" dirty="0" smtClean="0">
                <a:ln>
                  <a:noFill/>
                </a:ln>
                <a:solidFill>
                  <a:srgbClr val="72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Atenção!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000" dirty="0" smtClean="0"/>
              <a:t>Todos esses operadores usam </a:t>
            </a:r>
            <a:r>
              <a:rPr lang="pt-BR" sz="3000" dirty="0" err="1" smtClean="0"/>
              <a:t>operandos</a:t>
            </a:r>
            <a:r>
              <a:rPr lang="pt-BR" sz="3000" dirty="0" smtClean="0"/>
              <a:t> booleanos e produzem resultados booleanos.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NÃO lógico é um operador unário.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Expressão booleanas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514350">
              <a:buNone/>
            </a:pPr>
            <a:r>
              <a:rPr lang="pt-BR" sz="2800" dirty="0" smtClean="0"/>
              <a:t>Expressões booleanas geralmente usam os operadores de igualdade ou os operadores relacionais de Java, que retornam resultados booleanos:</a:t>
            </a:r>
          </a:p>
          <a:p>
            <a:pPr marL="0" indent="-514350"/>
            <a:r>
              <a:rPr lang="pt-BR" sz="2800" dirty="0" smtClean="0"/>
              <a:t>igual a (==)</a:t>
            </a:r>
          </a:p>
          <a:p>
            <a:pPr marL="0" indent="-514350"/>
            <a:r>
              <a:rPr lang="pt-BR" sz="2800" dirty="0" smtClean="0"/>
              <a:t>diferente de (!=)</a:t>
            </a:r>
          </a:p>
          <a:p>
            <a:pPr marL="0" indent="-514350"/>
            <a:r>
              <a:rPr lang="pt-BR" sz="2800" dirty="0" smtClean="0"/>
              <a:t>menor que (&lt;)</a:t>
            </a:r>
          </a:p>
          <a:p>
            <a:pPr marL="0" indent="-514350"/>
            <a:r>
              <a:rPr lang="pt-BR" sz="2800" dirty="0" smtClean="0"/>
              <a:t>maior que (&gt;)</a:t>
            </a:r>
          </a:p>
          <a:p>
            <a:pPr marL="0" indent="-514350"/>
            <a:r>
              <a:rPr lang="pt-BR" sz="2800" dirty="0" smtClean="0"/>
              <a:t>menor ou igual que (&lt;=)</a:t>
            </a:r>
          </a:p>
          <a:p>
            <a:pPr marL="0" indent="-514350"/>
            <a:r>
              <a:rPr lang="pt-BR" sz="2800" dirty="0" smtClean="0"/>
              <a:t>maior ou igual que (&gt;=)</a:t>
            </a:r>
            <a:endParaRPr lang="pt-BR" sz="28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143504" y="2928934"/>
            <a:ext cx="3429024" cy="29210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(atribuição) 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é diferente de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==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(comparação)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845</Words>
  <Application>Microsoft Office PowerPoint</Application>
  <PresentationFormat>Apresentação na tela (4:3)</PresentationFormat>
  <Paragraphs>196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Aula Prática 1</vt:lpstr>
      <vt:lpstr>Roteiro</vt:lpstr>
      <vt:lpstr>Definindo uma classe</vt:lpstr>
      <vt:lpstr>Tipos primitivos</vt:lpstr>
      <vt:lpstr>Classe String</vt:lpstr>
      <vt:lpstr>Operadores matemáticos</vt:lpstr>
      <vt:lpstr>Exemplos de precedência</vt:lpstr>
      <vt:lpstr>Operadores lógicos</vt:lpstr>
      <vt:lpstr>Expressão booleanas</vt:lpstr>
      <vt:lpstr>Precedência</vt:lpstr>
      <vt:lpstr>Saída de dados</vt:lpstr>
      <vt:lpstr>Saída de dados</vt:lpstr>
      <vt:lpstr>Entrada de dados</vt:lpstr>
      <vt:lpstr>Observações</vt:lpstr>
      <vt:lpstr>Estruturas condicionais</vt:lpstr>
      <vt:lpstr>if</vt:lpstr>
      <vt:lpstr>if</vt:lpstr>
      <vt:lpstr>Indentação</vt:lpstr>
      <vt:lpstr>Comentários</vt:lpstr>
      <vt:lpstr>Exercício</vt:lpstr>
      <vt:lpstr>Solução</vt:lpstr>
      <vt:lpstr>Solução (cont.)</vt:lpstr>
      <vt:lpstr>Dúvidas?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Monitoria 1</dc:title>
  <dc:creator>Gabrielle Campos</dc:creator>
  <cp:lastModifiedBy>Paulo Henrique</cp:lastModifiedBy>
  <cp:revision>26</cp:revision>
  <dcterms:created xsi:type="dcterms:W3CDTF">2011-03-13T22:37:55Z</dcterms:created>
  <dcterms:modified xsi:type="dcterms:W3CDTF">2011-03-20T02:18:57Z</dcterms:modified>
</cp:coreProperties>
</file>