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8" r:id="rId4"/>
    <p:sldId id="289" r:id="rId5"/>
    <p:sldId id="286" r:id="rId6"/>
    <p:sldId id="293" r:id="rId7"/>
    <p:sldId id="279" r:id="rId8"/>
    <p:sldId id="290" r:id="rId9"/>
    <p:sldId id="291" r:id="rId10"/>
    <p:sldId id="294" r:id="rId11"/>
    <p:sldId id="292" r:id="rId12"/>
    <p:sldId id="287" r:id="rId13"/>
    <p:sldId id="297" r:id="rId14"/>
    <p:sldId id="296" r:id="rId15"/>
    <p:sldId id="29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0"/>
    <a:srgbClr val="9933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EC6-2864-4FC1-B99B-6741C3E0E561}" type="datetimeFigureOut">
              <a:rPr lang="pt-BR" smtClean="0"/>
              <a:pPr/>
              <a:t>19/05/2011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camp.org/designPatter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n.ufpe.br/~if669/files/MaterialDeEnsino/Transparencias/aulaIP-2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720000"/>
                </a:solidFill>
              </a:rPr>
              <a:t>Padrões de Projeto e</a:t>
            </a:r>
            <a:br>
              <a:rPr lang="pt-BR" b="1" dirty="0" smtClean="0">
                <a:solidFill>
                  <a:srgbClr val="720000"/>
                </a:solidFill>
              </a:rPr>
            </a:br>
            <a:r>
              <a:rPr lang="pt-BR" b="1" dirty="0" smtClean="0">
                <a:solidFill>
                  <a:srgbClr val="720000"/>
                </a:solidFill>
              </a:rPr>
              <a:t>Arquitetura em Camadas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Monitoria IP/CC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Fachada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9604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fachada provê uma interface de acesso aos módulos das camadas mais baixas, unindo as possíveis funcionalidades fornecidas por elas.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Pode ser usada para diferenciar tipos de acesso ao sistema. Por exemplo, um administrador deve ter acesso ao método excluirUsuário, mas um usário comum não.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Ex.: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629207" y="4941168"/>
            <a:ext cx="3942793" cy="86409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Fachada</a:t>
            </a:r>
            <a:endParaRPr lang="pt-BR" dirty="0"/>
          </a:p>
        </p:txBody>
      </p:sp>
      <p:sp>
        <p:nvSpPr>
          <p:cNvPr id="5" name="Rounded Rectangle 4"/>
          <p:cNvSpPr/>
          <p:nvPr/>
        </p:nvSpPr>
        <p:spPr>
          <a:xfrm>
            <a:off x="4139952" y="4365104"/>
            <a:ext cx="3600400" cy="198444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5148064" y="4725144"/>
            <a:ext cx="1584176" cy="43204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FachadaAdm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5148064" y="5517232"/>
            <a:ext cx="1584176" cy="43204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FachadaUser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480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720000"/>
                </a:solidFill>
              </a:rPr>
              <a:t>Camada de Interface com Usuário (GUI)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GUI agrupa as classes que definem como a aplicação é exibida ao usuário e que são a interface de interação entre ele e o sistema.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O código que compõe esta camada depende da tecnologia utilizada: HTML, Swing, modo-text, etc;</a:t>
            </a: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Ex.: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29207" y="4941168"/>
            <a:ext cx="3942793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GUI – Interface Gráfica do Usuário</a:t>
            </a:r>
            <a:endParaRPr lang="pt-BR" dirty="0"/>
          </a:p>
        </p:txBody>
      </p:sp>
      <p:sp>
        <p:nvSpPr>
          <p:cNvPr id="6" name="Rounded Rectangle 5"/>
          <p:cNvSpPr/>
          <p:nvPr/>
        </p:nvSpPr>
        <p:spPr>
          <a:xfrm>
            <a:off x="4139952" y="4365104"/>
            <a:ext cx="3600400" cy="19844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4355976" y="5141304"/>
            <a:ext cx="1584176" cy="43204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FramePrincipal</a:t>
            </a:r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5508104" y="4512298"/>
            <a:ext cx="1584176" cy="43204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FrameATM</a:t>
            </a:r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5796136" y="5733256"/>
            <a:ext cx="1728192" cy="43204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FrameCadastro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74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Considerações Finais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camada de dados é qualificada como uma camada burra. No código que compõe as suas classes, não é feita qualquer verificação de dados mas apenas acesso e armazenamento desses.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verificação é feita no código das classes da camada de negócio – responsável pelo gerenciamento das regras de negócio inerentes à aplicação.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Obs.: eventualmente – a depender da modelagem do problema – métodos da camada de dados podem levantar exceções – geralmente, aquelas referentes a erros aos quais as estruturas de dados estão vulneráveis.</a:t>
            </a:r>
            <a:endParaRPr lang="pt-BR" sz="24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8169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Considerações Finais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Duas palavras-chave na arquitetura em camadas são </a:t>
            </a:r>
            <a:r>
              <a:rPr lang="pt-BR" sz="2800" b="1" dirty="0" smtClean="0">
                <a:solidFill>
                  <a:prstClr val="black"/>
                </a:solidFill>
              </a:rPr>
              <a:t>modularidade</a:t>
            </a:r>
            <a:r>
              <a:rPr lang="pt-BR" sz="2800" dirty="0" smtClean="0">
                <a:solidFill>
                  <a:prstClr val="black"/>
                </a:solidFill>
              </a:rPr>
              <a:t> e </a:t>
            </a:r>
            <a:r>
              <a:rPr lang="pt-BR" sz="2800" b="1" dirty="0" smtClean="0">
                <a:solidFill>
                  <a:prstClr val="black"/>
                </a:solidFill>
              </a:rPr>
              <a:t>acoplamento</a:t>
            </a:r>
            <a:r>
              <a:rPr lang="pt-BR" sz="2800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Modularidade diz respeito à capacidade das classes de camadas distintas independerem umas das outras. Isto é proporcionado em especial pelo uso de interfaces.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Acoplamento remete ao modo como classes de diferentes camadas se comunicam (instanciam, estendem, etc.)</a:t>
            </a:r>
            <a:endParaRPr lang="pt-BR" sz="24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3746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Considerações Finais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É comum encontrar diferentes modelagens da arquitetura em camadas.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Por exemplo, algumas definem classes básicas (entidades) na camada de negócios, outras na camada de dados, existem também aquelas que criam uma camada à parte apenas para gerenciamento dessas classes.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Portanto, é possível modelar o mesmo problema de diferentes maneiras. Mas é necessário sempre prezar pelo mínimo acoplamento entre os módulos.</a:t>
            </a:r>
            <a:endParaRPr lang="pt-BR" sz="24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7230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Referências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prstClr val="black"/>
                </a:solidFill>
              </a:rPr>
              <a:t>Java Design Patterns</a:t>
            </a:r>
          </a:p>
          <a:p>
            <a:pPr lvl="1"/>
            <a:r>
              <a:rPr lang="pt-BR" sz="2400" dirty="0">
                <a:hlinkClick r:id="rId3"/>
              </a:rPr>
              <a:t>http://www.javacamp.org/designPattern</a:t>
            </a:r>
            <a:r>
              <a:rPr lang="pt-BR" sz="2400" dirty="0" smtClean="0">
                <a:hlinkClick r:id="rId3"/>
              </a:rPr>
              <a:t>/</a:t>
            </a:r>
            <a:endParaRPr lang="pt-BR" sz="2400" dirty="0" smtClean="0"/>
          </a:p>
          <a:p>
            <a:r>
              <a:rPr lang="pt-BR" sz="2800" dirty="0" smtClean="0">
                <a:solidFill>
                  <a:prstClr val="black"/>
                </a:solidFill>
              </a:rPr>
              <a:t>Estruturação de Sistemas em Camadas</a:t>
            </a:r>
          </a:p>
          <a:p>
            <a:pPr lvl="1"/>
            <a:r>
              <a:rPr lang="pt-BR" sz="2400" dirty="0">
                <a:hlinkClick r:id="rId4"/>
              </a:rPr>
              <a:t>http://www.cin.ufpe.br/~if669/files/MaterialDeEnsino/Transparencias/aulaIP-27.pdf</a:t>
            </a:r>
            <a:endParaRPr lang="pt-BR" sz="24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48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Roteiro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Padrões de Projeto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Arquitetura em Camadas</a:t>
            </a:r>
          </a:p>
          <a:p>
            <a:pPr marL="914400" lvl="1" indent="-514350"/>
            <a:r>
              <a:rPr lang="pt-BR" sz="2400" dirty="0" smtClean="0">
                <a:solidFill>
                  <a:prstClr val="black"/>
                </a:solidFill>
              </a:rPr>
              <a:t>Camada de Dados</a:t>
            </a:r>
          </a:p>
          <a:p>
            <a:pPr marL="914400" lvl="1" indent="-514350"/>
            <a:r>
              <a:rPr lang="pt-BR" sz="2400" dirty="0" smtClean="0">
                <a:solidFill>
                  <a:prstClr val="black"/>
                </a:solidFill>
              </a:rPr>
              <a:t>Camada de Negócio</a:t>
            </a:r>
          </a:p>
          <a:p>
            <a:pPr marL="914400" lvl="1" indent="-514350"/>
            <a:r>
              <a:rPr lang="pt-BR" sz="2400" dirty="0" smtClean="0">
                <a:solidFill>
                  <a:prstClr val="black"/>
                </a:solidFill>
              </a:rPr>
              <a:t>Fachada;</a:t>
            </a:r>
          </a:p>
          <a:p>
            <a:pPr marL="914400" lvl="1" indent="-514350"/>
            <a:r>
              <a:rPr lang="pt-BR" sz="2400" dirty="0" smtClean="0">
                <a:solidFill>
                  <a:prstClr val="black"/>
                </a:solidFill>
              </a:rPr>
              <a:t>Camada de Interface Gráfica do Usuário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Considerações Finais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Referências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2606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Padrões de Projeto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Padrões de projeto são estratégias adotadas para o desenvolvimento de sistemas com programação orientada </a:t>
            </a:r>
            <a:r>
              <a:rPr lang="pt-BR" sz="2800" dirty="0" smtClean="0">
                <a:solidFill>
                  <a:prstClr val="black"/>
                </a:solidFill>
              </a:rPr>
              <a:t>à </a:t>
            </a:r>
            <a:r>
              <a:rPr lang="pt-BR" sz="2800" dirty="0" smtClean="0">
                <a:solidFill>
                  <a:prstClr val="black"/>
                </a:solidFill>
              </a:rPr>
              <a:t>objetos.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Alguns de seus benefícios são a padronização de termos e metodologias utilizados para a resolução de problemas em software.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utilização de padrões de projeto auxilia programadores “orientados </a:t>
            </a:r>
            <a:r>
              <a:rPr lang="pt-BR" sz="2800" dirty="0" smtClean="0">
                <a:solidFill>
                  <a:prstClr val="black"/>
                </a:solidFill>
              </a:rPr>
              <a:t>à </a:t>
            </a:r>
            <a:r>
              <a:rPr lang="pt-BR" sz="2800" dirty="0" smtClean="0">
                <a:solidFill>
                  <a:prstClr val="black"/>
                </a:solidFill>
              </a:rPr>
              <a:t>objetos” a resolver os mais diversos e complexos problemas.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1839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Padrões de Projeto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Ao utilizar O.O. na resolução de um problema, um programador utiliza ao menos um padrão de projeto – mesmo sem saber que o tenha feito.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Existem vários padrões. Os principais compõem a literatura sobre o assunto e podem ser encontrados na sessão de referências.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São geralmente utilizados em conjunto, unindo diferentes padrões de projeto de acordo com a necessidade do programador.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40687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Arquitetura em Camadas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arquitetura em camadas une conceitos de alguns padrões de projetos para o desenvolvimento prático e eficiente de um sistema computacional.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Através dessa arquitetura, uma aplicação é racionalmente modularizada (mais modularidade, menos acoplamento entre módulos).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Alguns benefícios de sua utilização são:</a:t>
            </a:r>
          </a:p>
          <a:p>
            <a:pPr lvl="1" algn="just"/>
            <a:r>
              <a:rPr lang="pt-BR" sz="2400" dirty="0" smtClean="0">
                <a:solidFill>
                  <a:prstClr val="black"/>
                </a:solidFill>
              </a:rPr>
              <a:t>Reusabilidade;</a:t>
            </a:r>
          </a:p>
          <a:p>
            <a:pPr lvl="1" algn="just"/>
            <a:r>
              <a:rPr lang="pt-BR" sz="2400" dirty="0" smtClean="0">
                <a:solidFill>
                  <a:prstClr val="black"/>
                </a:solidFill>
              </a:rPr>
              <a:t>Extensibilidade;</a:t>
            </a:r>
            <a:endParaRPr lang="pt-BR" sz="24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01986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Arquitetura em Camadas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Na prática, consiste em dividir a aplicação em módulos que possuem interfaces bem definidas (para estabelecer comunicação entre eles).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Diferentes módulos da aplicação contém código relacionado a funcionalidades específicas e se comunicam apenas com módulos adjacentes.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Classes relacionadas são agrupadas em pacotes referentes a uma camada que trata de uma funcionalidade específica.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No modelo mais básico, são definidas quatro camadas: de dados; de negócio</a:t>
            </a:r>
            <a:r>
              <a:rPr lang="pt-BR" sz="2800" dirty="0" smtClean="0">
                <a:solidFill>
                  <a:prstClr val="black"/>
                </a:solidFill>
              </a:rPr>
              <a:t>; de fachada; </a:t>
            </a:r>
            <a:r>
              <a:rPr lang="pt-BR" sz="2800" dirty="0" smtClean="0">
                <a:solidFill>
                  <a:prstClr val="black"/>
                </a:solidFill>
              </a:rPr>
              <a:t>e de interface com o usuário.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7872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Arquitetura em Camadas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Demonstraremos a utilização da arquitetura em quatro camadas: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00603" y="2564904"/>
            <a:ext cx="3942793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GUI – Interface Gráfica do Usuário</a:t>
            </a:r>
            <a:endParaRPr lang="pt-BR" dirty="0"/>
          </a:p>
        </p:txBody>
      </p:sp>
      <p:sp>
        <p:nvSpPr>
          <p:cNvPr id="9" name="Rounded Rectangle 8"/>
          <p:cNvSpPr/>
          <p:nvPr/>
        </p:nvSpPr>
        <p:spPr>
          <a:xfrm>
            <a:off x="2600602" y="3501008"/>
            <a:ext cx="3942793" cy="86409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Fachada</a:t>
            </a:r>
            <a:endParaRPr lang="pt-BR" dirty="0"/>
          </a:p>
        </p:txBody>
      </p:sp>
      <p:sp>
        <p:nvSpPr>
          <p:cNvPr id="10" name="Rounded Rectangle 9"/>
          <p:cNvSpPr/>
          <p:nvPr/>
        </p:nvSpPr>
        <p:spPr>
          <a:xfrm>
            <a:off x="2600603" y="4437112"/>
            <a:ext cx="3942793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Negócio</a:t>
            </a:r>
            <a:endParaRPr lang="pt-BR" dirty="0"/>
          </a:p>
        </p:txBody>
      </p:sp>
      <p:sp>
        <p:nvSpPr>
          <p:cNvPr id="11" name="Rounded Rectangle 10"/>
          <p:cNvSpPr/>
          <p:nvPr/>
        </p:nvSpPr>
        <p:spPr>
          <a:xfrm>
            <a:off x="2600601" y="5373216"/>
            <a:ext cx="3942793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Dados</a:t>
            </a:r>
            <a:endParaRPr lang="pt-BR" dirty="0"/>
          </a:p>
        </p:txBody>
      </p:sp>
      <p:cxnSp>
        <p:nvCxnSpPr>
          <p:cNvPr id="13" name="Elbow Connector 12"/>
          <p:cNvCxnSpPr>
            <a:stCxn id="5" idx="1"/>
            <a:endCxn id="9" idx="1"/>
          </p:cNvCxnSpPr>
          <p:nvPr/>
        </p:nvCxnSpPr>
        <p:spPr>
          <a:xfrm rot="10800000" flipV="1">
            <a:off x="2600603" y="2996952"/>
            <a:ext cx="1" cy="936104"/>
          </a:xfrm>
          <a:prstGeom prst="bentConnector3">
            <a:avLst>
              <a:gd name="adj1" fmla="val 2286010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0800000" flipV="1">
            <a:off x="2600604" y="4905165"/>
            <a:ext cx="1" cy="936104"/>
          </a:xfrm>
          <a:prstGeom prst="bentConnector3">
            <a:avLst>
              <a:gd name="adj1" fmla="val 2286010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9" idx="3"/>
            <a:endCxn id="10" idx="3"/>
          </p:cNvCxnSpPr>
          <p:nvPr/>
        </p:nvCxnSpPr>
        <p:spPr>
          <a:xfrm>
            <a:off x="6543395" y="3933056"/>
            <a:ext cx="1" cy="936104"/>
          </a:xfrm>
          <a:prstGeom prst="bentConnector3">
            <a:avLst>
              <a:gd name="adj1" fmla="val 2286010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1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Camada de Dados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Responsável pela funcionalidade de armazenamento e acesso a dados do sistema.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 camada de dados agrupa as classes que implementam estruturas de dados e pode também conter aquelas que representam as entidades.</a:t>
            </a: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Ex.: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615884" y="4941168"/>
            <a:ext cx="3942793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13" name="Rounded Rectangle 12"/>
          <p:cNvSpPr/>
          <p:nvPr/>
        </p:nvSpPr>
        <p:spPr>
          <a:xfrm>
            <a:off x="4139952" y="4365104"/>
            <a:ext cx="3600400" cy="198444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4572000" y="5141304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Conta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4516760" y="5822711"/>
            <a:ext cx="135138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RepositorioContas</a:t>
            </a:r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5724128" y="4529000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Cliente</a:t>
            </a:r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6128556" y="5606687"/>
            <a:ext cx="135138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RepositorioClientes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86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Camada de Negócio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Constituída por classes que definem as regras de negócio do sistema.</a:t>
            </a:r>
          </a:p>
          <a:p>
            <a:pPr algn="just"/>
            <a:endParaRPr lang="pt-BR" sz="2800" dirty="0">
              <a:solidFill>
                <a:prstClr val="black"/>
              </a:solidFill>
            </a:endParaRP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As regras de negócio são inerentes à aplicação e independem da forma de armazenamento, comunicação, interface com usuário, etc.</a:t>
            </a:r>
          </a:p>
          <a:p>
            <a:pPr algn="just"/>
            <a:r>
              <a:rPr lang="pt-BR" sz="2800" dirty="0" smtClean="0">
                <a:solidFill>
                  <a:prstClr val="black"/>
                </a:solidFill>
              </a:rPr>
              <a:t>Ex.: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29207" y="4941168"/>
            <a:ext cx="3942793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Negócio</a:t>
            </a:r>
            <a:endParaRPr lang="pt-BR" dirty="0"/>
          </a:p>
        </p:txBody>
      </p:sp>
      <p:sp>
        <p:nvSpPr>
          <p:cNvPr id="8" name="Rounded Rectangle 7"/>
          <p:cNvSpPr/>
          <p:nvPr/>
        </p:nvSpPr>
        <p:spPr>
          <a:xfrm>
            <a:off x="4139952" y="4365104"/>
            <a:ext cx="3600400" cy="198444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4572000" y="4848808"/>
            <a:ext cx="1584176" cy="432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BancoClientes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5580112" y="5733256"/>
            <a:ext cx="1584176" cy="432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BancoContas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8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776</Words>
  <Application>Microsoft Office PowerPoint</Application>
  <PresentationFormat>Apresentação na tela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Padrões de Projeto e Arquitetura em Camadas</vt:lpstr>
      <vt:lpstr>Roteiro</vt:lpstr>
      <vt:lpstr>Padrões de Projeto</vt:lpstr>
      <vt:lpstr>Padrões de Projeto</vt:lpstr>
      <vt:lpstr>Arquitetura em Camadas</vt:lpstr>
      <vt:lpstr>Arquitetura em Camadas</vt:lpstr>
      <vt:lpstr>Arquitetura em Camadas</vt:lpstr>
      <vt:lpstr>Camada de Dados</vt:lpstr>
      <vt:lpstr>Camada de Negócio</vt:lpstr>
      <vt:lpstr>Fachada</vt:lpstr>
      <vt:lpstr>Camada de Interface com Usuário (GUI)</vt:lpstr>
      <vt:lpstr>Considerações Finais</vt:lpstr>
      <vt:lpstr>Considerações Finais</vt:lpstr>
      <vt:lpstr>Considerações Finais</vt:lpstr>
      <vt:lpstr>Referências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 1</dc:title>
  <dc:creator>Gabrielle Campos</dc:creator>
  <cp:lastModifiedBy>Paulo Henrique</cp:lastModifiedBy>
  <cp:revision>68</cp:revision>
  <dcterms:created xsi:type="dcterms:W3CDTF">2011-03-13T22:37:55Z</dcterms:created>
  <dcterms:modified xsi:type="dcterms:W3CDTF">2011-05-20T02:03:43Z</dcterms:modified>
</cp:coreProperties>
</file>