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8" r:id="rId8"/>
    <p:sldId id="269" r:id="rId9"/>
    <p:sldId id="262" r:id="rId10"/>
    <p:sldId id="270" r:id="rId11"/>
    <p:sldId id="264" r:id="rId12"/>
    <p:sldId id="271" r:id="rId13"/>
    <p:sldId id="272" r:id="rId14"/>
    <p:sldId id="273" r:id="rId15"/>
    <p:sldId id="274" r:id="rId16"/>
    <p:sldId id="265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 varScale="1">
        <p:scale>
          <a:sx n="67" d="100"/>
          <a:sy n="67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xmlns:mc="http://schemas.openxmlformats.org/markup-compatibility/2006" xmlns:a14="http://schemas.microsoft.com/office/drawing/2010/main" val="FFFFFF" mc:Ignorable="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8061833E-A560-43C4-BEF2-97E901DBB4D4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9E8BEA3-16AA-42A6-863F-AFA52D9C75D0}" type="datetimeFigureOut">
              <a:rPr lang="pt-BR" smtClean="0"/>
              <a:t>01/06/2010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Prática – 8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000" dirty="0" smtClean="0"/>
              <a:t>Herança e Arquitetura em camadas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31487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//Quais são os erros deste código?</a:t>
            </a:r>
          </a:p>
          <a:p>
            <a:pPr marL="114300" indent="0">
              <a:buNone/>
            </a:pP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public class Polimorfismo{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public static main(String []args){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Conta c1 = new Conta(“1”, 100);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Conta c2 = new Poupanca(“2”,200, 1.3);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Poupanca p1 = c1;</a:t>
            </a:r>
            <a:endParaRPr lang="pt-BR" sz="1800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Poupanca p2 = new Conta(“3”, 40);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Poupanca p3 = (Poupanca) c2;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c2 = (Conta) p2;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7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//Quais são os erros deste código?</a:t>
            </a:r>
          </a:p>
          <a:p>
            <a:pPr marL="114300" indent="0">
              <a:buNone/>
            </a:pP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public class Polimorfismo{</a:t>
            </a:r>
            <a:br>
              <a:rPr lang="pt-BR" sz="1800" dirty="0">
                <a:latin typeface="Courier New" pitchFamily="49" charset="0"/>
                <a:cs typeface="Courier New" pitchFamily="49" charset="0"/>
              </a:rPr>
            </a:br>
            <a:r>
              <a:rPr lang="pt-BR" sz="1800" dirty="0">
                <a:latin typeface="Courier New" pitchFamily="49" charset="0"/>
                <a:cs typeface="Courier New" pitchFamily="49" charset="0"/>
              </a:rPr>
              <a:t>	public static main(String []args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Poupanca p1 = new Poupanca(“2”,200,1.4);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Conta 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c1 =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p1;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Conta c2 = new Conta(“3”, 100);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c1.creditar(10);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p1.creditar(20);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p1.renderJuros();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((Poupanca)p1).renderJuros();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c1.renderJuros();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((Poupanca)c1).renderJuros();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((Poupanca)c2).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renderJuros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}</a:t>
            </a:r>
            <a:br>
              <a:rPr lang="pt-BR" sz="1800" dirty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3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//Quais são os erros deste código?</a:t>
            </a:r>
          </a:p>
          <a:p>
            <a:pPr marL="114300" indent="0">
              <a:buNone/>
            </a:pP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public class Polimorfismo{</a:t>
            </a:r>
            <a:br>
              <a:rPr lang="pt-BR" sz="1800" dirty="0">
                <a:latin typeface="Courier New" pitchFamily="49" charset="0"/>
                <a:cs typeface="Courier New" pitchFamily="49" charset="0"/>
              </a:rPr>
            </a:br>
            <a:r>
              <a:rPr lang="pt-BR" sz="1800" dirty="0">
                <a:latin typeface="Courier New" pitchFamily="49" charset="0"/>
                <a:cs typeface="Courier New" pitchFamily="49" charset="0"/>
              </a:rPr>
              <a:t>	public static main(String []args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Poupanca p1 = new Poupanca(“2”,200,1.4);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Conta 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c1 =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p1;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Conta c2 = new Conta(“3”, 100);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c1.creditar(10);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p1.creditar(20);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p1.renderJuros();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((Poupanca)p1).renderJuros();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c1.renderJuros();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((Poupanca)c1).renderJuros();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((Poupanca)c2).</a:t>
            </a:r>
            <a:r>
              <a:rPr lang="pt-BR" sz="1800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renderJuros</a:t>
            </a:r>
            <a:r>
              <a:rPr lang="pt-BR" sz="18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pt-BR" sz="1800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}</a:t>
            </a:r>
            <a:br>
              <a:rPr lang="pt-BR" sz="1800" dirty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5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em camadas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programa complexo geralmente tem vários tipos de necessidades e funções. Por isso devemos ter cuidado!! </a:t>
            </a:r>
          </a:p>
          <a:p>
            <a:r>
              <a:rPr lang="pt-BR" dirty="0" smtClean="0"/>
              <a:t>O código pode ficar confuso como uma “sopa de letrinhas”.</a:t>
            </a:r>
            <a:endParaRPr lang="pt-BR" dirty="0"/>
          </a:p>
        </p:txBody>
      </p:sp>
      <p:pic>
        <p:nvPicPr>
          <p:cNvPr id="5" name="Picture 2" descr="C:\Users\Tullio José\Desktop\te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84984"/>
            <a:ext cx="38385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84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em camadas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idéia deste tipo de arquitetura é organizar o código de forma que cada parte vai se comunicar com as camadas determinadas pelo diagrama de classes.</a:t>
            </a:r>
          </a:p>
        </p:txBody>
      </p:sp>
      <p:pic>
        <p:nvPicPr>
          <p:cNvPr id="2050" name="Picture 2" descr="C:\Users\Tullio José\Desktop\temp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80928"/>
            <a:ext cx="5057776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815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em camadas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720"/>
            <a:ext cx="7620000" cy="4800600"/>
          </a:xfrm>
        </p:spPr>
        <p:txBody>
          <a:bodyPr>
            <a:normAutofit/>
          </a:bodyPr>
          <a:lstStyle/>
          <a:p>
            <a:r>
              <a:rPr lang="pt-BR" sz="2600" b="1" dirty="0" smtClean="0"/>
              <a:t>GUI – </a:t>
            </a:r>
            <a:r>
              <a:rPr lang="pt-BR" sz="2600" dirty="0" smtClean="0"/>
              <a:t>Camada destinada com a interação com o usuário. </a:t>
            </a:r>
            <a:endParaRPr lang="pt-BR" sz="2600" b="1" dirty="0" smtClean="0"/>
          </a:p>
          <a:p>
            <a:r>
              <a:rPr lang="pt-BR" sz="2600" b="1" dirty="0" smtClean="0"/>
              <a:t>Comunicação - </a:t>
            </a:r>
            <a:r>
              <a:rPr lang="pt-BR" sz="2600" dirty="0" smtClean="0"/>
              <a:t>Camada </a:t>
            </a:r>
            <a:r>
              <a:rPr lang="pt-BR" sz="2600" dirty="0"/>
              <a:t>para permitir acesso remoto </a:t>
            </a:r>
            <a:r>
              <a:rPr lang="pt-BR" sz="2600" dirty="0" smtClean="0"/>
              <a:t>aos serviços </a:t>
            </a:r>
            <a:r>
              <a:rPr lang="pt-BR" sz="2600" dirty="0"/>
              <a:t>da </a:t>
            </a:r>
            <a:r>
              <a:rPr lang="pt-BR" sz="2600" dirty="0" smtClean="0"/>
              <a:t>aplicação, também chamada de Fachada.</a:t>
            </a:r>
            <a:endParaRPr lang="pt-BR" sz="2600" dirty="0"/>
          </a:p>
          <a:p>
            <a:r>
              <a:rPr lang="pt-BR" sz="2600" b="1" dirty="0" smtClean="0"/>
              <a:t>Negócio - </a:t>
            </a:r>
            <a:r>
              <a:rPr lang="pt-BR" sz="2600" dirty="0" smtClean="0"/>
              <a:t>Camada </a:t>
            </a:r>
            <a:r>
              <a:rPr lang="pt-BR" sz="2600" dirty="0"/>
              <a:t>inerente à </a:t>
            </a:r>
            <a:r>
              <a:rPr lang="pt-BR" sz="2600" dirty="0" smtClean="0"/>
              <a:t>aplicação, onde vão estar os métodos principais da aplicação.</a:t>
            </a:r>
            <a:endParaRPr lang="pt-BR" sz="2600" dirty="0"/>
          </a:p>
          <a:p>
            <a:r>
              <a:rPr lang="pt-BR" sz="2600" dirty="0"/>
              <a:t> </a:t>
            </a:r>
            <a:r>
              <a:rPr lang="pt-BR" sz="2600" b="1" dirty="0" smtClean="0"/>
              <a:t>Dados - </a:t>
            </a:r>
            <a:r>
              <a:rPr lang="pt-BR" sz="2600" dirty="0" smtClean="0"/>
              <a:t>Camada </a:t>
            </a:r>
            <a:r>
              <a:rPr lang="pt-BR" sz="2600" dirty="0"/>
              <a:t>para acesso e manipulação </a:t>
            </a:r>
            <a:r>
              <a:rPr lang="pt-BR" sz="2600" dirty="0" smtClean="0"/>
              <a:t>de dados.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4831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7950" y="1926431"/>
            <a:ext cx="3238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813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6000" dirty="0" smtClean="0"/>
              <a:t>Para que serve herança?</a:t>
            </a:r>
            <a:endParaRPr lang="pt-BR" sz="5400" b="1" i="1" dirty="0" smtClean="0"/>
          </a:p>
          <a:p>
            <a:pPr marL="114300" indent="0">
              <a:buNone/>
            </a:pPr>
            <a:r>
              <a:rPr lang="pt-BR" sz="5000" b="1" i="1" dirty="0" smtClean="0"/>
              <a:t>Herança </a:t>
            </a:r>
            <a:r>
              <a:rPr lang="pt-BR" sz="5000" dirty="0"/>
              <a:t>permite que novas classes </a:t>
            </a:r>
            <a:r>
              <a:rPr lang="pt-BR" sz="5000" dirty="0" smtClean="0"/>
              <a:t>possam ser </a:t>
            </a:r>
            <a:r>
              <a:rPr lang="pt-BR" sz="5000" dirty="0"/>
              <a:t>derivadas de classes </a:t>
            </a:r>
            <a:r>
              <a:rPr lang="pt-BR" sz="5000" dirty="0" smtClean="0"/>
              <a:t>existentes</a:t>
            </a:r>
            <a:endParaRPr lang="pt-BR" sz="5000" dirty="0"/>
          </a:p>
        </p:txBody>
      </p:sp>
    </p:spTree>
    <p:extLst>
      <p:ext uri="{BB962C8B-B14F-4D97-AF65-F5344CB8AC3E}">
        <p14:creationId xmlns:p14="http://schemas.microsoft.com/office/powerpoint/2010/main" val="149755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endParaRPr lang="pt-BR" sz="3000" dirty="0" smtClean="0"/>
          </a:p>
          <a:p>
            <a:r>
              <a:rPr lang="pt-BR" sz="3000" dirty="0" smtClean="0"/>
              <a:t>A </a:t>
            </a:r>
            <a:r>
              <a:rPr lang="pt-BR" sz="3000" dirty="0"/>
              <a:t>classe existente é chamada de classe </a:t>
            </a:r>
            <a:r>
              <a:rPr lang="pt-BR" sz="3000" dirty="0" smtClean="0"/>
              <a:t>pai.</a:t>
            </a:r>
            <a:endParaRPr lang="pt-BR" sz="3000" dirty="0"/>
          </a:p>
          <a:p>
            <a:r>
              <a:rPr lang="pt-BR" sz="3000" dirty="0"/>
              <a:t>A classe derivada é chamada de classe </a:t>
            </a:r>
            <a:r>
              <a:rPr lang="pt-BR" sz="3000" dirty="0" smtClean="0"/>
              <a:t>filha.</a:t>
            </a:r>
            <a:endParaRPr lang="pt-BR" sz="3000" dirty="0"/>
          </a:p>
          <a:p>
            <a:r>
              <a:rPr lang="pt-BR" sz="3000" dirty="0"/>
              <a:t>A classe filha </a:t>
            </a:r>
            <a:r>
              <a:rPr lang="pt-BR" sz="3000" i="1" dirty="0"/>
              <a:t>herda </a:t>
            </a:r>
            <a:r>
              <a:rPr lang="pt-BR" sz="3000" dirty="0"/>
              <a:t>as características da classe </a:t>
            </a:r>
            <a:r>
              <a:rPr lang="pt-BR" sz="3000" dirty="0" smtClean="0"/>
              <a:t>pai.</a:t>
            </a:r>
            <a:endParaRPr lang="pt-BR" sz="3000" dirty="0"/>
          </a:p>
          <a:p>
            <a:r>
              <a:rPr lang="pt-BR" sz="3000" dirty="0"/>
              <a:t>Herda os atributos e </a:t>
            </a:r>
            <a:r>
              <a:rPr lang="pt-BR" sz="3000" dirty="0" smtClean="0"/>
              <a:t>métodos.</a:t>
            </a:r>
          </a:p>
          <a:p>
            <a:r>
              <a:rPr lang="pt-BR" sz="3000" dirty="0" smtClean="0"/>
              <a:t>A classe filha </a:t>
            </a:r>
            <a:r>
              <a:rPr lang="pt-BR" sz="3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é uma</a:t>
            </a:r>
            <a:r>
              <a:rPr lang="pt-BR" sz="3000" b="1" dirty="0" smtClean="0"/>
              <a:t> </a:t>
            </a:r>
            <a:r>
              <a:rPr lang="pt-BR" sz="3000" dirty="0" smtClean="0"/>
              <a:t>versão especializada da classe pai.</a:t>
            </a:r>
          </a:p>
          <a:p>
            <a:r>
              <a:rPr lang="pt-BR" sz="3000" dirty="0" smtClean="0"/>
              <a:t>Java suporta apenas herança simples, ou seja, uma classe só pode herdar uma classe.</a:t>
            </a:r>
            <a:endParaRPr lang="pt-BR" sz="3000" dirty="0"/>
          </a:p>
          <a:p>
            <a:pPr marL="11430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56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7825680" cy="60681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Conta {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private String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numero; 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protected double saldo;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public Conta (String numero, double saldo) {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	this.numero = numero;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this.saldo = saldo;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public void creditar(double valor){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	if(valor &gt; 0){</a:t>
            </a:r>
            <a:br>
              <a:rPr lang="pt-BR" sz="20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	    this.saldo = this.saldo + valor;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306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public class Poupanca </a:t>
            </a:r>
            <a:r>
              <a:rPr lang="pt-BR" sz="2000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Conta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private double taxa;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Poupanca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(String numero,</a:t>
            </a: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double saldo, double taxa) {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(numero, saldo);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this.taxa = taxa;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public void renderJuros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.creditar(</a:t>
            </a:r>
            <a:r>
              <a:rPr lang="pt-BR" sz="2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.saldo*taxa);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//uma chamada equivalente seria:</a:t>
            </a: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//</a:t>
            </a:r>
            <a:r>
              <a:rPr lang="pt-BR" sz="2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.creditar(</a:t>
            </a:r>
            <a:r>
              <a:rPr lang="pt-BR" sz="2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.saldo*taxa);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6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r>
              <a:rPr lang="pt-BR" sz="4000" dirty="0" smtClean="0"/>
              <a:t>Que relações podemos fazer entre as seguintes clases??</a:t>
            </a:r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dirty="0" smtClean="0"/>
              <a:t>Pessoa</a:t>
            </a:r>
          </a:p>
          <a:p>
            <a:r>
              <a:rPr lang="pt-BR" sz="2800" dirty="0" smtClean="0"/>
              <a:t>Professor</a:t>
            </a:r>
          </a:p>
          <a:p>
            <a:r>
              <a:rPr lang="pt-BR" sz="2800" dirty="0" smtClean="0"/>
              <a:t>Aluno</a:t>
            </a:r>
          </a:p>
          <a:p>
            <a:r>
              <a:rPr lang="pt-BR" sz="2800" dirty="0" smtClean="0"/>
              <a:t>Monitor</a:t>
            </a:r>
          </a:p>
          <a:p>
            <a:r>
              <a:rPr lang="pt-BR" sz="2800" dirty="0" smtClean="0"/>
              <a:t>Calouro xD</a:t>
            </a:r>
          </a:p>
          <a:p>
            <a:pPr marL="114300" indent="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68356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Modificadores de acesso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public: </a:t>
            </a:r>
            <a:r>
              <a:rPr lang="pt-BR" sz="2800" dirty="0" smtClean="0"/>
              <a:t>Acessível em qualquer lugar que possa acessar a classe.</a:t>
            </a:r>
          </a:p>
          <a:p>
            <a:r>
              <a:rPr lang="pt-BR" sz="2800" b="1" dirty="0" smtClean="0"/>
              <a:t>private: </a:t>
            </a:r>
            <a:r>
              <a:rPr lang="pt-BR" sz="2800" dirty="0" smtClean="0"/>
              <a:t>Só acessível dentro da classe.</a:t>
            </a:r>
            <a:endParaRPr lang="pt-BR" sz="2800" b="1" dirty="0" smtClean="0"/>
          </a:p>
          <a:p>
            <a:r>
              <a:rPr lang="pt-BR" sz="2800" b="1" dirty="0" smtClean="0"/>
              <a:t>protected: </a:t>
            </a:r>
            <a:r>
              <a:rPr lang="pt-BR" sz="2800" dirty="0" smtClean="0"/>
              <a:t>Acessível por classe do mesmo pacote, ou por classes filhas (subclasses) independente de onde esteja.</a:t>
            </a:r>
            <a:endParaRPr lang="pt-BR" sz="2800" b="1" dirty="0" smtClean="0"/>
          </a:p>
          <a:p>
            <a:r>
              <a:rPr lang="pt-BR" sz="2800" b="1" dirty="0" smtClean="0"/>
              <a:t>default: </a:t>
            </a:r>
            <a:r>
              <a:rPr lang="pt-BR" sz="2800" dirty="0" smtClean="0"/>
              <a:t>Acessível apenas por classes de mesmo pacote.</a:t>
            </a: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21303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Polimorfismo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3000" dirty="0" smtClean="0"/>
              <a:t>É a característica em que uma classe que herde outra pode se “comportar” como a classe herdada, a classe filha é uma classe pai.</a:t>
            </a:r>
          </a:p>
        </p:txBody>
      </p:sp>
    </p:spTree>
    <p:extLst>
      <p:ext uri="{BB962C8B-B14F-4D97-AF65-F5344CB8AC3E}">
        <p14:creationId xmlns:p14="http://schemas.microsoft.com/office/powerpoint/2010/main" val="42912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//Quais são os erros deste código?</a:t>
            </a:r>
          </a:p>
          <a:p>
            <a:pPr marL="114300" indent="0">
              <a:buNone/>
            </a:pP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public class Polimorfismo{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public static main(String []args){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Conta c1 = new Conta(“1”, 100);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Conta c2 = new Poupanca(“2”,200, 1.3);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Poupanca p1 = c1;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Poupanca p2 = new Conta(“3”, 40);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Poupanca p3 = (Poupanca) c2;</a:t>
            </a:r>
          </a:p>
          <a:p>
            <a:pPr marL="11430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c2 = (Conta) p2;</a:t>
            </a:r>
          </a:p>
          <a:p>
            <a:pPr marL="114300" indent="0"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6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xmlns:mc="http://schemas.openxmlformats.org/markup-compatibility/2006" xmlns:a14="http://schemas.microsoft.com/office/drawing/2010/main" val="2F2B2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675E47" mc:Ignorable=""/>
      </a:dk2>
      <a:lt2>
        <a:srgbClr xmlns:mc="http://schemas.openxmlformats.org/markup-compatibility/2006" xmlns:a14="http://schemas.microsoft.com/office/drawing/2010/main" val="DFDCB7" mc:Ignorable=""/>
      </a:lt2>
      <a:accent1>
        <a:srgbClr xmlns:mc="http://schemas.openxmlformats.org/markup-compatibility/2006" xmlns:a14="http://schemas.microsoft.com/office/drawing/2010/main" val="A9A57C" mc:Ignorable=""/>
      </a:accent1>
      <a:accent2>
        <a:srgbClr xmlns:mc="http://schemas.openxmlformats.org/markup-compatibility/2006" xmlns:a14="http://schemas.microsoft.com/office/drawing/2010/main" val="9CBEBD" mc:Ignorable=""/>
      </a:accent2>
      <a:accent3>
        <a:srgbClr xmlns:mc="http://schemas.openxmlformats.org/markup-compatibility/2006" xmlns:a14="http://schemas.microsoft.com/office/drawing/2010/main" val="D2CB6C" mc:Ignorable=""/>
      </a:accent3>
      <a:accent4>
        <a:srgbClr xmlns:mc="http://schemas.openxmlformats.org/markup-compatibility/2006" xmlns:a14="http://schemas.microsoft.com/office/drawing/2010/main" val="95A39D" mc:Ignorable=""/>
      </a:accent4>
      <a:accent5>
        <a:srgbClr xmlns:mc="http://schemas.openxmlformats.org/markup-compatibility/2006" xmlns:a14="http://schemas.microsoft.com/office/drawing/2010/main" val="C89F5D" mc:Ignorable=""/>
      </a:accent5>
      <a:accent6>
        <a:srgbClr xmlns:mc="http://schemas.openxmlformats.org/markup-compatibility/2006" xmlns:a14="http://schemas.microsoft.com/office/drawing/2010/main" val="B1A089" mc:Ignorable=""/>
      </a:accent6>
      <a:hlink>
        <a:srgbClr xmlns:mc="http://schemas.openxmlformats.org/markup-compatibility/2006" xmlns:a14="http://schemas.microsoft.com/office/drawing/2010/main" val="D25814" mc:Ignorable=""/>
      </a:hlink>
      <a:folHlink>
        <a:srgbClr xmlns:mc="http://schemas.openxmlformats.org/markup-compatibility/2006" xmlns:a14="http://schemas.microsoft.com/office/drawing/2010/main" val="849A0A" mc:Ignorable="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</TotalTime>
  <Words>364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Aula Prática –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Modificadores de acesso</vt:lpstr>
      <vt:lpstr>Polimorfismo</vt:lpstr>
      <vt:lpstr>PowerPoint Presentation</vt:lpstr>
      <vt:lpstr>PowerPoint Presentation</vt:lpstr>
      <vt:lpstr>PowerPoint Presentation</vt:lpstr>
      <vt:lpstr>PowerPoint Presentation</vt:lpstr>
      <vt:lpstr>Arquitetura em camadas</vt:lpstr>
      <vt:lpstr>Arquitetura em camadas</vt:lpstr>
      <vt:lpstr>Arquitetura em camadas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– 8</dc:title>
  <dc:creator>Tullio José</dc:creator>
  <cp:lastModifiedBy>Tullio José</cp:lastModifiedBy>
  <cp:revision>13</cp:revision>
  <dcterms:created xsi:type="dcterms:W3CDTF">2010-06-02T01:43:52Z</dcterms:created>
  <dcterms:modified xsi:type="dcterms:W3CDTF">2010-06-02T04:05:18Z</dcterms:modified>
</cp:coreProperties>
</file>