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2"/>
  </p:notesMasterIdLst>
  <p:sldIdLst>
    <p:sldId id="258" r:id="rId2"/>
    <p:sldId id="276" r:id="rId3"/>
    <p:sldId id="259" r:id="rId4"/>
    <p:sldId id="277" r:id="rId5"/>
    <p:sldId id="278" r:id="rId6"/>
    <p:sldId id="281" r:id="rId7"/>
    <p:sldId id="279" r:id="rId8"/>
    <p:sldId id="280" r:id="rId9"/>
    <p:sldId id="261" r:id="rId10"/>
    <p:sldId id="282" r:id="rId11"/>
    <p:sldId id="262" r:id="rId12"/>
    <p:sldId id="283" r:id="rId13"/>
    <p:sldId id="284" r:id="rId14"/>
    <p:sldId id="285" r:id="rId15"/>
    <p:sldId id="286" r:id="rId16"/>
    <p:sldId id="263" r:id="rId17"/>
    <p:sldId id="264" r:id="rId18"/>
    <p:sldId id="265" r:id="rId19"/>
    <p:sldId id="266" r:id="rId20"/>
    <p:sldId id="288" r:id="rId21"/>
    <p:sldId id="287" r:id="rId22"/>
    <p:sldId id="289" r:id="rId23"/>
    <p:sldId id="290" r:id="rId24"/>
    <p:sldId id="292" r:id="rId25"/>
    <p:sldId id="291" r:id="rId26"/>
    <p:sldId id="293" r:id="rId27"/>
    <p:sldId id="294" r:id="rId28"/>
    <p:sldId id="295" r:id="rId29"/>
    <p:sldId id="296" r:id="rId30"/>
    <p:sldId id="297" r:id="rId31"/>
    <p:sldId id="267" r:id="rId32"/>
    <p:sldId id="268" r:id="rId33"/>
    <p:sldId id="269" r:id="rId34"/>
    <p:sldId id="270" r:id="rId35"/>
    <p:sldId id="273" r:id="rId36"/>
    <p:sldId id="271" r:id="rId37"/>
    <p:sldId id="272" r:id="rId38"/>
    <p:sldId id="275" r:id="rId39"/>
    <p:sldId id="298" r:id="rId40"/>
    <p:sldId id="299" r:id="rId4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14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11F4D-09A1-4668-9963-2D875B729C5F}" type="datetimeFigureOut">
              <a:rPr lang="pt-BR" smtClean="0"/>
              <a:t>26/05/2014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E39DB-367C-4482-BEB4-57427039B1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2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5/26/2014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5/26/2014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5/26/2014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5/26/2014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5/26/2014</a:t>
            </a:fld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5/26/2014</a:t>
            </a:fld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5/26/2014</a:t>
            </a:fld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5/26/2014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5/26/2014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5/26/2014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5/26/2014</a:t>
            </a:fld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2800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5/26/2014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gbca@cin.ufpe.b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003072" y="5118930"/>
            <a:ext cx="4673600" cy="889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000" b="1" dirty="0"/>
              <a:t>P</a:t>
            </a:r>
            <a:r>
              <a:rPr lang="pt-BR" sz="2000" b="1" dirty="0" smtClean="0"/>
              <a:t>rof. Rafael Mesquita</a:t>
            </a:r>
          </a:p>
          <a:p>
            <a:pPr marL="0" indent="0" algn="ctr">
              <a:buNone/>
            </a:pPr>
            <a:r>
              <a:rPr lang="pt-BR" sz="2000" b="1" dirty="0" smtClean="0"/>
              <a:t>rgm@cin.ufpe.br</a:t>
            </a:r>
            <a:endParaRPr lang="pt-BR" sz="20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67070" y="4559697"/>
            <a:ext cx="7970212" cy="525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Aula 13 – Ajustamento</a:t>
            </a:r>
            <a:endParaRPr lang="pt-BR" sz="2400" b="1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352176" y="6007930"/>
            <a:ext cx="3975393" cy="130651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dirty="0" smtClean="0">
                <a:latin typeface="Calibri" panose="020F0502020204030204" pitchFamily="34" charset="0"/>
              </a:rPr>
              <a:t>Adaptado por Prof. Guilherme Amorim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dirty="0" smtClean="0">
                <a:latin typeface="Calibri" panose="020F0502020204030204" pitchFamily="34" charset="0"/>
                <a:hlinkClick r:id="rId2"/>
              </a:rPr>
              <a:t>gbca@cin.ufpe.br</a:t>
            </a:r>
            <a:endParaRPr lang="pt-B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164288" cy="44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87624" y="6476521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2014.1 - </a:t>
            </a:r>
            <a:r>
              <a:rPr lang="pt-BR" b="1" dirty="0" smtClean="0">
                <a:latin typeface="Calibri" panose="020F0502020204030204" pitchFamily="34" charset="0"/>
              </a:rPr>
              <a:t>27/05/2014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654879" y="-243408"/>
            <a:ext cx="4495481" cy="1296987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4800" b="1" dirty="0" smtClean="0"/>
              <a:t>Cálculo Numérico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Ajustamento de curvas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5576" y="1556792"/>
                <a:ext cx="7918450" cy="491241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pt-BR" dirty="0" smtClean="0"/>
                  <a:t>O que significa </a:t>
                </a:r>
                <a:r>
                  <a:rPr lang="pt-BR" dirty="0"/>
                  <a:t>tornar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 smtClean="0">
                    <a:solidFill>
                      <a:srgbClr val="000000"/>
                    </a:solidFill>
                  </a:rPr>
                  <a:t>os resíduos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000000"/>
                        </a:solidFill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rgbClr val="000000"/>
                    </a:solidFill>
                  </a:rPr>
                  <a:t> </a:t>
                </a:r>
                <a:r>
                  <a:rPr lang="pt-BR" dirty="0" smtClean="0">
                    <a:solidFill>
                      <a:srgbClr val="000000"/>
                    </a:solidFill>
                  </a:rPr>
                  <a:t>mínimos ?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pt-BR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pt-BR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pt-B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𝑹</m:t>
                        </m:r>
                        <m:d>
                          <m:dPr>
                            <m:ctrlPr>
                              <a:rPr lang="pt-BR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pt-B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pt-BR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?</m:t>
                        </m:r>
                      </m:e>
                    </m:nary>
                  </m:oMath>
                </a14:m>
                <a:endParaRPr lang="pt-BR" dirty="0" smtClean="0">
                  <a:solidFill>
                    <a:srgbClr val="000000"/>
                  </a:solidFill>
                </a:endParaRPr>
              </a:p>
              <a:p>
                <a:pPr lvl="1"/>
                <a:r>
                  <a:rPr lang="pt-BR" dirty="0" smtClean="0"/>
                  <a:t>Não! A curva pode ter resíduos positivos e negativos grandes em valores absolutos, mas que somados se aproximem bastante de zero. Escolha inadequada...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𝒊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pt-BR" b="1" i="1" smtClean="0">
                            <a:latin typeface="Cambria Math"/>
                          </a:rPr>
                          <m:t>|</m:t>
                        </m:r>
                        <m:r>
                          <a:rPr lang="pt-BR" b="1" i="1" smtClean="0">
                            <a:latin typeface="Cambria Math"/>
                          </a:rPr>
                          <m:t>𝑹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b="1" i="1" smtClean="0">
                            <a:latin typeface="Cambria Math"/>
                          </a:rPr>
                          <m:t>|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  <m:r>
                          <a:rPr lang="pt-BR" i="1">
                            <a:latin typeface="Cambria Math"/>
                          </a:rPr>
                          <m:t>?</m:t>
                        </m:r>
                      </m:e>
                    </m:nary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Não! </a:t>
                </a:r>
                <a:r>
                  <a:rPr lang="pt-BR" dirty="0" smtClean="0"/>
                  <a:t>Função valor absoluto não é derivável em seu mínimo...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𝒊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  <m:r>
                          <a:rPr lang="pt-BR" i="1">
                            <a:latin typeface="Cambria Math"/>
                          </a:rPr>
                          <m:t>?</m:t>
                        </m:r>
                      </m:e>
                    </m:nary>
                  </m:oMath>
                </a14:m>
                <a:endParaRPr lang="pt-BR" dirty="0"/>
              </a:p>
              <a:p>
                <a:pPr lvl="1"/>
                <a:r>
                  <a:rPr lang="pt-BR" dirty="0" smtClean="0"/>
                  <a:t>Sim! Problemas anteriores são resolvidos</a:t>
                </a:r>
              </a:p>
              <a:p>
                <a:pPr lvl="1"/>
                <a:r>
                  <a:rPr lang="pt-BR" dirty="0" smtClean="0"/>
                  <a:t>Buscaremos a função do tipo escolhido que produza a menor soma dos quadrados dos resíduos</a:t>
                </a:r>
              </a:p>
              <a:p>
                <a:pPr lvl="1"/>
                <a:r>
                  <a:rPr lang="pt-BR" dirty="0" smtClean="0"/>
                  <a:t>Método dos mínimos quadrados (MMQ)</a:t>
                </a:r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 smtClean="0"/>
              </a:p>
              <a:p>
                <a:pPr lvl="1"/>
                <a:endParaRPr lang="pt-BR" dirty="0" smtClean="0">
                  <a:solidFill>
                    <a:srgbClr val="000000"/>
                  </a:solidFill>
                </a:endParaRPr>
              </a:p>
              <a:p>
                <a:pPr lvl="1"/>
                <a:endParaRPr lang="pt-BR" dirty="0">
                  <a:solidFill>
                    <a:srgbClr val="000000"/>
                  </a:solidFill>
                </a:endParaRPr>
              </a:p>
              <a:p>
                <a:endParaRPr lang="pt-B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5576" y="1556792"/>
                <a:ext cx="7918450" cy="4912419"/>
              </a:xfrm>
              <a:blipFill rotWithShape="1">
                <a:blip r:embed="rId2"/>
                <a:stretch>
                  <a:fillRect l="-2079" t="-3474" r="-19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6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dos Mínimos Quadrados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Função</a:t>
                </a:r>
                <a:r>
                  <a:rPr lang="pt-BR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</m:oMath>
                </a14:m>
                <a:r>
                  <a:rPr lang="pt-BR" i="1" dirty="0" smtClean="0">
                    <a:latin typeface="Cambria Math"/>
                    <a:ea typeface="Cambria Math"/>
                  </a:rPr>
                  <a:t> </a:t>
                </a:r>
                <a:r>
                  <a:rPr lang="pt-BR" dirty="0"/>
                  <a:t>associa </a:t>
                </a:r>
                <a:r>
                  <a:rPr lang="pt-BR" dirty="0" smtClean="0"/>
                  <a:t>a função escolhida para representar a tabela dada à soma dos quadrados dos resíduos produzidos por ela</a:t>
                </a:r>
              </a:p>
              <a:p>
                <a:r>
                  <a:rPr lang="pt-BR" dirty="0" smtClean="0"/>
                  <a:t>Procuramos o mínimo de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  <a:ea typeface="Cambria Math"/>
                        </a:rPr>
                        <m:t>𝝋</m:t>
                      </m:r>
                      <m:d>
                        <m:dPr>
                          <m:ctrlPr>
                            <a:rPr lang="pt-BR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/>
                            </a:rPr>
                            <m:t>𝒊</m:t>
                          </m:r>
                          <m:r>
                            <a:rPr lang="pt-BR" i="1">
                              <a:latin typeface="Cambria Math"/>
                            </a:rPr>
                            <m:t>=</m:t>
                          </m:r>
                          <m:r>
                            <a:rPr lang="pt-BR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t-B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8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dos Mínimos Quadrados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Para o caso específico de uma reta, teremos: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,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b="1" i="1">
                        <a:latin typeface="Cambria Math"/>
                      </a:rPr>
                      <m:t>=</m:t>
                    </m:r>
                    <m:r>
                      <a:rPr lang="pt-BR" b="1" i="1">
                        <a:latin typeface="Cambria Math"/>
                      </a:rPr>
                      <m:t>𝟏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>
                        <a:latin typeface="Cambria Math"/>
                      </a:rPr>
                      <m:t>=</m:t>
                    </m:r>
                    <m:r>
                      <a:rPr lang="pt-BR" b="1" i="1">
                        <a:latin typeface="Cambria Math"/>
                      </a:rPr>
                      <m:t>𝒙</m:t>
                    </m:r>
                  </m:oMath>
                </a14:m>
                <a:endParaRPr lang="pt-BR" dirty="0"/>
              </a:p>
              <a:p>
                <a:r>
                  <a:rPr lang="pt-BR" dirty="0"/>
                  <a:t>Teremos para cada possível par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/>
                  <a:t> uma reta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𝒙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 smtClean="0"/>
                  <a:t>distinta</a:t>
                </a:r>
              </a:p>
              <a:p>
                <a:pPr marL="457200" lvl="1" indent="0">
                  <a:buNone/>
                </a:pPr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2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dos Mínimos Quadrados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Queremos, portanto, encontrar o par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/>
                  <a:t> que minimize a soma do quadrado dos resíduos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𝒎𝒊𝒏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  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  <a:ea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𝒊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pt-BR" dirty="0" smtClean="0"/>
              </a:p>
              <a:p>
                <a:r>
                  <a:rPr lang="pt-BR" dirty="0" smtClean="0"/>
                  <a:t>Então, temos que</a:t>
                </a:r>
                <a:endParaRPr lang="pt-BR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𝝋</m:t>
                        </m:r>
                      </m:num>
                      <m:den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pt-BR" i="1">
                        <a:latin typeface="Cambria Math"/>
                      </a:rPr>
                      <m:t>=0, </m:t>
                    </m:r>
                    <m:r>
                      <a:rPr lang="pt-BR" i="1">
                        <a:latin typeface="Cambria Math"/>
                      </a:rPr>
                      <m:t>𝑗</m:t>
                    </m:r>
                    <m:r>
                      <a:rPr lang="pt-BR" i="1">
                        <a:latin typeface="Cambria Math"/>
                      </a:rPr>
                      <m:t>=0,1,2,…</m:t>
                    </m:r>
                    <m:r>
                      <a:rPr lang="pt-BR" i="1">
                        <a:latin typeface="Cambria Math"/>
                      </a:rPr>
                      <m:t>𝑚</m:t>
                    </m:r>
                  </m:oMath>
                </a14:m>
                <a:r>
                  <a:rPr lang="pt-BR" dirty="0" smtClean="0"/>
                  <a:t>          				(1)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𝝋</m:t>
                        </m:r>
                      </m:num>
                      <m:den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pt-BR" i="1">
                        <a:latin typeface="Cambria Math"/>
                      </a:rPr>
                      <m:t>=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</m:num>
                      <m:den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𝒊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𝒊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pt-BR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2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𝒊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pt-BR" b="0" i="1" smtClean="0">
                            <a:latin typeface="Cambria Math"/>
                          </a:rPr>
                          <m:t>𝑅</m:t>
                        </m:r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  <m:f>
                          <m:f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pt-BR" dirty="0" smtClean="0"/>
                  <a:t>           				(2)</a:t>
                </a:r>
              </a:p>
              <a:p>
                <a:pPr marL="457200" lvl="1" indent="0">
                  <a:buNone/>
                </a:pPr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 r="-5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6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dos Mínimos Quadrados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613520"/>
                <a:ext cx="7918450" cy="4911824"/>
              </a:xfrm>
            </p:spPr>
            <p:txBody>
              <a:bodyPr>
                <a:normAutofit fontScale="85000" lnSpcReduction="10000"/>
              </a:bodyPr>
              <a:lstStyle/>
              <a:p>
                <a:pPr marL="0" lvl="1" indent="0">
                  <a:buClr>
                    <a:schemeClr val="hlink"/>
                  </a:buClr>
                  <a:buSzPct val="80000"/>
                  <a:buNone/>
                </a:pPr>
                <a:r>
                  <a:rPr lang="pt-BR" dirty="0" smtClean="0"/>
                  <a:t>Como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 i="1">
                        <a:latin typeface="Cambria Math"/>
                      </a:rPr>
                      <m:t>𝑓</m:t>
                    </m:r>
                    <m:r>
                      <a:rPr lang="pt-BR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 						(</a:t>
                </a:r>
                <a:r>
                  <a:rPr lang="pt-BR" dirty="0"/>
                  <a:t>3</a:t>
                </a:r>
                <a:r>
                  <a:rPr lang="pt-BR" dirty="0" smtClean="0"/>
                  <a:t>)</a:t>
                </a:r>
                <a:endParaRPr lang="pt-BR" dirty="0"/>
              </a:p>
              <a:p>
                <a:pPr marL="0" indent="0">
                  <a:buNone/>
                </a:pPr>
                <a:r>
                  <a:rPr lang="pt-BR" dirty="0" smtClean="0"/>
                  <a:t>Temos que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𝑹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𝒈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𝒋</m:t>
                        </m:r>
                      </m:sub>
                    </m:sSub>
                    <m:r>
                      <a:rPr lang="pt-BR" b="1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  <m:r>
                      <a:rPr lang="pt-BR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, logo, de</a:t>
                </a:r>
                <a:r>
                  <a:rPr lang="pt-BR" b="0" dirty="0" smtClean="0"/>
                  <a:t> (2) </a:t>
                </a:r>
                <a:r>
                  <a:rPr lang="pt-BR" dirty="0" smtClean="0"/>
                  <a:t>temos que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𝝋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𝟐</m:t>
                      </m:r>
                      <m:nary>
                        <m:naryPr>
                          <m:chr m:val="∑"/>
                          <m:ctrlPr>
                            <a:rPr lang="pt-BR" b="1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sup>
                        <m:e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  <m:d>
                            <m:d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𝒋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𝒋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…,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</m:nary>
                    </m:oMath>
                  </m:oMathPara>
                </a14:m>
                <a:endParaRPr lang="pt-BR" b="1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pt-BR" dirty="0" smtClean="0"/>
                  <a:t>Portanto, considerando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𝝋</m:t>
                        </m:r>
                      </m:num>
                      <m:den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pt-BR" dirty="0" smtClean="0"/>
                  <a:t> (ver </a:t>
                </a:r>
                <a:r>
                  <a:rPr lang="pt-BR" b="0" dirty="0" smtClean="0"/>
                  <a:t>(1)</a:t>
                </a:r>
                <a:r>
                  <a:rPr lang="pt-BR" dirty="0" smtClean="0"/>
                  <a:t>), temos o </a:t>
                </a:r>
                <a:r>
                  <a:rPr lang="pt-BR" u="sng" dirty="0" smtClean="0"/>
                  <a:t>sistema normal</a:t>
                </a:r>
                <a:r>
                  <a:rPr lang="pt-BR" dirty="0" smtClean="0"/>
                  <a:t>, dado por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b="1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1" i="1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𝒏</m:t>
                          </m:r>
                        </m:sup>
                        <m:e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𝑹</m:t>
                          </m:r>
                          <m:d>
                            <m:dPr>
                              <m:ctrlPr>
                                <a:rPr lang="pt-BR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𝒋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𝒋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…,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613520"/>
                <a:ext cx="7918450" cy="4911824"/>
              </a:xfrm>
              <a:blipFill rotWithShape="1">
                <a:blip r:embed="rId2"/>
                <a:stretch>
                  <a:fillRect l="-1232" t="-1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48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dos Mínimos Quadrados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3568" y="1700808"/>
                <a:ext cx="8135242" cy="4911824"/>
              </a:xfrm>
            </p:spPr>
            <p:txBody>
              <a:bodyPr>
                <a:normAutofit lnSpcReduction="10000"/>
              </a:bodyPr>
              <a:lstStyle/>
              <a:p>
                <a:pPr marL="0" lvl="1" indent="0">
                  <a:buClr>
                    <a:schemeClr val="hlink"/>
                  </a:buClr>
                  <a:buSzPct val="80000"/>
                  <a:buNone/>
                </a:pPr>
                <a:r>
                  <a:rPr lang="pt-BR" dirty="0" smtClean="0"/>
                  <a:t>Substituindo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 smtClean="0"/>
                  <a:t> conforme a igualdade (3), o sistema normal pode ser reescrito como</a:t>
                </a:r>
              </a:p>
              <a:p>
                <a:pPr marL="0" lvl="1" indent="0">
                  <a:buClr>
                    <a:schemeClr val="hlink"/>
                  </a:buClr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pt-BR" b="0" i="1">
                              <a:latin typeface="Cambria Math"/>
                              <a:ea typeface="Cambria Math"/>
                            </a:rPr>
                            <m:t>=0</m:t>
                          </m:r>
                        </m:sub>
                        <m:sup>
                          <m:r>
                            <a:rPr lang="pt-BR" b="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r>
                            <a:rPr lang="pt-BR" b="0" i="1">
                              <a:latin typeface="Cambria Math"/>
                              <a:ea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BR" b="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0" i="1">
                              <a:latin typeface="Cambria Math"/>
                              <a:ea typeface="Cambria Math"/>
                            </a:rPr>
                            <m:t>=0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pt-BR" b="0" i="1">
                              <a:latin typeface="Cambria Math"/>
                              <a:ea typeface="Cambria Math"/>
                            </a:rPr>
                            <m:t>=0,1…,</m:t>
                          </m:r>
                          <m:r>
                            <a:rPr lang="pt-BR" b="0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nary>
                    </m:oMath>
                  </m:oMathPara>
                </a14:m>
                <a:endParaRPr lang="pt-BR" dirty="0" smtClean="0"/>
              </a:p>
              <a:p>
                <a:pPr marL="0" lvl="1" indent="0">
                  <a:buClr>
                    <a:schemeClr val="hlink"/>
                  </a:buClr>
                  <a:buSzPct val="80000"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=0</m:t>
                        </m:r>
                      </m:sub>
                      <m:sup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))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0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pt-BR" b="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=0 </m:t>
                        </m:r>
                      </m:e>
                    </m:nary>
                  </m:oMath>
                </a14:m>
                <a:r>
                  <a:rPr lang="pt-BR" dirty="0" smtClean="0"/>
                  <a:t>,</a:t>
                </a:r>
                <a:r>
                  <a:rPr lang="pt-B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0,1…,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pt-BR" dirty="0" smtClean="0"/>
              </a:p>
              <a:p>
                <a:pPr marL="0" lvl="1" indent="0">
                  <a:buClr>
                    <a:schemeClr val="hlink"/>
                  </a:buClr>
                  <a:buSzPct val="8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𝑖</m:t>
                        </m:r>
                        <m:r>
                          <a:rPr lang="pt-BR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pt-BR" b="0" i="0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…+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𝑖</m:t>
                        </m:r>
                        <m:r>
                          <a:rPr lang="pt-BR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=0,1…,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pt-BR" dirty="0" smtClean="0"/>
              </a:p>
              <a:p>
                <a:pPr marL="0" lvl="1" indent="0">
                  <a:buClr>
                    <a:schemeClr val="hlink"/>
                  </a:buClr>
                  <a:buSzPct val="80000"/>
                  <a:buNone/>
                </a:pPr>
                <a:endParaRPr lang="pt-BR" dirty="0"/>
              </a:p>
              <a:p>
                <a:pPr marL="0" lvl="1" indent="0">
                  <a:buClr>
                    <a:schemeClr val="hlink"/>
                  </a:buClr>
                  <a:buSzPct val="80000"/>
                  <a:buNone/>
                </a:pPr>
                <a:r>
                  <a:rPr lang="pt-BR" dirty="0" smtClean="0"/>
                  <a:t>Sintetizando a equação acima, temos que:</a:t>
                </a:r>
              </a:p>
              <a:p>
                <a:pPr marL="0" lvl="1" indent="0">
                  <a:buClr>
                    <a:schemeClr val="hlink"/>
                  </a:buClr>
                  <a:buSzPct val="80000"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400" b="0" i="1" smtClean="0">
                            <a:latin typeface="Cambria Math"/>
                          </a:rPr>
                          <m:t>𝑘</m:t>
                        </m:r>
                        <m:r>
                          <a:rPr lang="pt-BR" sz="2400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pt-BR" sz="2400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pt-BR" sz="2400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2400" b="0" i="1" smtClean="0"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pt-BR" sz="24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sz="24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pt-BR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sz="24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pt-BR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nary>
                    <m:r>
                      <a:rPr lang="pt-BR" sz="2400" b="0" i="1" smtClean="0">
                        <a:latin typeface="Cambria Math"/>
                      </a:rPr>
                      <m:t>,</m:t>
                    </m:r>
                    <m:r>
                      <a:rPr lang="pt-BR" sz="2400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pt-BR" sz="2400" i="1">
                        <a:latin typeface="Cambria Math"/>
                        <a:ea typeface="Cambria Math"/>
                      </a:rPr>
                      <m:t>=0,1…,</m:t>
                    </m:r>
                    <m:r>
                      <a:rPr lang="pt-BR" sz="2400" i="1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pt-BR" sz="2400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3568" y="1700808"/>
                <a:ext cx="8135242" cy="4911824"/>
              </a:xfrm>
              <a:blipFill rotWithShape="1">
                <a:blip r:embed="rId2"/>
                <a:stretch>
                  <a:fillRect l="-5768" t="-1861" b="-168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9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dos Mínimos Quadrados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Sistema Normal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1" i="1" smtClean="0">
                            <a:latin typeface="Cambria Math"/>
                          </a:rPr>
                          <m:t>𝒌</m:t>
                        </m:r>
                        <m:r>
                          <a:rPr lang="pt-BR" b="1" i="1" smtClean="0">
                            <a:latin typeface="Cambria Math"/>
                          </a:rPr>
                          <m:t>=</m:t>
                        </m:r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b="1" i="1" smtClean="0">
                            <a:latin typeface="Cambria Math"/>
                          </a:rPr>
                          <m:t>𝒎</m:t>
                        </m:r>
                      </m:sup>
                      <m:e>
                        <m:sSub>
                          <m:sSub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pt-BR" b="1" i="1" smtClean="0">
                            <a:latin typeface="Cambria Math"/>
                          </a:rPr>
                          <m:t> </m:t>
                        </m:r>
                        <m:nary>
                          <m:naryPr>
                            <m:chr m:val="∑"/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1" i="1" smtClean="0">
                                <a:latin typeface="Cambria Math"/>
                              </a:rPr>
                              <m:t>𝒊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b="1" i="1" smtClean="0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b="1" i="1" smtClean="0"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b="1" i="1" smtClean="0"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pt-BR" b="1" i="1" smtClean="0">
                                    <a:latin typeface="Cambria Math"/>
                                  </a:rPr>
                                  <m:t>𝒏</m:t>
                                </m:r>
                              </m:sup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1" i="1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b="1" i="1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pt-B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</m:e>
                    </m:nary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𝒋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𝟎</m:t>
                    </m:r>
                    <m:r>
                      <a:rPr lang="pt-BR" i="1">
                        <a:latin typeface="Cambria Math"/>
                      </a:rPr>
                      <m:t>,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r>
                      <a:rPr lang="pt-BR" i="1">
                        <a:latin typeface="Cambria Math"/>
                      </a:rPr>
                      <m:t>,…,</m:t>
                    </m:r>
                    <m:r>
                      <a:rPr lang="pt-BR" i="1">
                        <a:latin typeface="Cambria Math"/>
                      </a:rPr>
                      <m:t>𝒎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Sistema normal possui solução única e essa é o ponto de mínimo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  <a:ea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 smtClean="0"/>
                  <a:t>  </a:t>
                </a:r>
              </a:p>
              <a:p>
                <a:endParaRPr lang="pt-B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23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4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dos Mínimos Quadrados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Exemplo: Considere as taxas de inflação no período de janeiro a setembro de um certo ano dada pela tabela abaixo. Faça uma previsão para os meses de outubro a dezembro desse mesmo ano considerando que uma reta é o tipo de curva que melhor representa esse fenômeno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609002"/>
              </p:ext>
            </p:extLst>
          </p:nvPr>
        </p:nvGraphicFramePr>
        <p:xfrm>
          <a:off x="395536" y="4581128"/>
          <a:ext cx="8424940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/>
                <a:gridCol w="676876"/>
                <a:gridCol w="842494"/>
                <a:gridCol w="842494"/>
                <a:gridCol w="842494"/>
                <a:gridCol w="842494"/>
                <a:gridCol w="842494"/>
                <a:gridCol w="842494"/>
                <a:gridCol w="842494"/>
                <a:gridCol w="84249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Mês</a:t>
                      </a:r>
                      <a:endParaRPr lang="pt-BR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Jan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Fev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Mar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Abr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Mai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Jun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Jul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Ago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Set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Inflação</a:t>
                      </a:r>
                      <a:endParaRPr lang="pt-BR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1,3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1,8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2,2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0,4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1,1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3,0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1,1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0,8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22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1560" y="1685528"/>
                <a:ext cx="8064128" cy="4983832"/>
              </a:xfrm>
            </p:spPr>
            <p:txBody>
              <a:bodyPr/>
              <a:lstStyle/>
              <a:p>
                <a:r>
                  <a:rPr lang="pt-BR" sz="2000" dirty="0" smtClean="0"/>
                  <a:t>Queremos encontrar a reta que melhor se ajuste à tabela dada. </a:t>
                </a:r>
              </a:p>
              <a:p>
                <a:r>
                  <a:rPr lang="pt-BR" sz="2000" dirty="0" smtClean="0"/>
                  <a:t>Como a equação da reta é da forma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𝒙</m:t>
                    </m:r>
                  </m:oMath>
                </a14:m>
                <a:r>
                  <a:rPr lang="pt-BR" sz="2000" dirty="0" smtClean="0"/>
                  <a:t>, utilizando a definição de sistema normal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000" i="1">
                            <a:latin typeface="Cambria Math"/>
                          </a:rPr>
                          <m:t>𝒌</m:t>
                        </m:r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sz="2000" i="1">
                            <a:latin typeface="Cambria Math"/>
                          </a:rPr>
                          <m:t>𝒎</m:t>
                        </m:r>
                      </m:sup>
                      <m:e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pt-BR" sz="2000" i="1">
                            <a:latin typeface="Cambria Math"/>
                          </a:rPr>
                          <m:t> </m:t>
                        </m:r>
                        <m:nary>
                          <m:naryPr>
                            <m:chr m:val="∑"/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i="1">
                                <a:latin typeface="Cambria Math"/>
                              </a:rPr>
                              <m:t>𝒊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2000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pt-BR" sz="20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pt-BR" sz="2000" i="1">
                                    <a:latin typeface="Cambria Math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pt-BR" sz="2000" i="1">
                                    <a:latin typeface="Cambria Math"/>
                                  </a:rPr>
                                  <m:t>𝒏</m:t>
                                </m:r>
                              </m:sup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000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z="2000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pt-BR" sz="20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z="2000" i="1"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  <m:r>
                          <a:rPr lang="pt-BR" sz="2000" i="1">
                            <a:latin typeface="Cambria Math"/>
                          </a:rPr>
                          <m:t>,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𝒋</m:t>
                        </m:r>
                        <m:r>
                          <a:rPr lang="pt-BR" sz="2000" b="1" i="1" smtClean="0">
                            <a:latin typeface="Cambria Math"/>
                          </a:rPr>
                          <m:t>=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  <m:r>
                          <a:rPr lang="pt-BR" sz="2000" b="1" i="1" smtClean="0">
                            <a:latin typeface="Cambria Math"/>
                          </a:rPr>
                          <m:t>,…,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𝒎</m:t>
                        </m:r>
                      </m:e>
                    </m:nary>
                  </m:oMath>
                </a14:m>
                <a:r>
                  <a:rPr lang="pt-BR" sz="2000" dirty="0" smtClean="0"/>
                  <a:t>), e utilizando m= 1, devido à quantidade de termos de P, chegaremos ao sistema:</a:t>
                </a:r>
              </a:p>
              <a:p>
                <a:endParaRPr lang="pt-BR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ctrlPr>
                          <a:rPr lang="pt-BR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000" i="1">
                            <a:latin typeface="Cambria Math"/>
                          </a:rPr>
                          <m:t>𝒊</m:t>
                        </m:r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sz="2000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sz="2000" b="1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t-BR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pt-BR" sz="2000" b="1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b="1" i="1" smtClean="0">
                                <a:latin typeface="Cambria Math"/>
                              </a:rPr>
                              <m:t>𝒊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2000" b="1" i="1" smtClean="0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20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pt-BR" sz="2000" b="1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000" b="1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i="1">
                                <a:latin typeface="Cambria Math"/>
                              </a:rPr>
                              <m:t>𝒊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2000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r>
                              <a:rPr lang="pt-BR" sz="2000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pt-BR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ctrlPr>
                          <a:rPr lang="pt-BR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000" i="1">
                            <a:latin typeface="Cambria Math"/>
                          </a:rPr>
                          <m:t>𝒊</m:t>
                        </m:r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sz="2000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i="1">
                                <a:latin typeface="Cambria Math"/>
                              </a:rPr>
                              <m:t>𝒊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2000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i="1">
                                <a:latin typeface="Cambria Math"/>
                              </a:rPr>
                              <m:t>𝒊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2000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r>
                              <a:rPr lang="pt-BR" sz="2000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pt-BR" sz="2000" dirty="0" smtClean="0"/>
                  <a:t>,</a:t>
                </a:r>
              </a:p>
              <a:p>
                <a:r>
                  <a:rPr lang="pt-BR" sz="2000" dirty="0" smtClean="0"/>
                  <a:t>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pt-BR" sz="2000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</a:rPr>
                      <m:t>𝒙</m:t>
                    </m:r>
                  </m:oMath>
                </a14:m>
                <a:endParaRPr lang="pt-BR" sz="2000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1560" y="1685528"/>
                <a:ext cx="8064128" cy="4983832"/>
              </a:xfrm>
              <a:blipFill rotWithShape="1">
                <a:blip r:embed="rId2"/>
                <a:stretch>
                  <a:fillRect t="-6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8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69503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7550095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7550095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7925" t="-4762" r="-114811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6923" t="-4762" r="-83615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2963" t="-4762" r="-475132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22727" t="-4762" r="-48311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0769" t="-4762" r="-4723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73333" t="-4762" r="-27212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4286" t="-4762" r="-19155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18954" t="-4762" r="-92810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82394" t="-4762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502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Quando estudamos um fenômeno de forma experimental, é comum termos um conjunto de valores tabelados </a:t>
                </a:r>
              </a:p>
              <a:p>
                <a:r>
                  <a:rPr lang="pt-BR" dirty="0" smtClean="0"/>
                  <a:t>Utilizando tais informações podemos levantar várias questões</a:t>
                </a:r>
              </a:p>
              <a:p>
                <a:pPr lvl="1"/>
                <a:r>
                  <a:rPr lang="pt-BR" dirty="0" smtClean="0"/>
                  <a:t>Qual a relação existente entre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r>
                      <a:rPr lang="pt-BR" b="0" i="1" smtClean="0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?</a:t>
                </a:r>
              </a:p>
              <a:p>
                <a:pPr lvl="1"/>
                <a:r>
                  <a:rPr lang="pt-BR" dirty="0" smtClean="0"/>
                  <a:t>Qual o valor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𝑓</m:t>
                    </m:r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para um determinado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fora do tabelamento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03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2782171"/>
                  </p:ext>
                </p:extLst>
              </p:nvPr>
            </p:nvGraphicFramePr>
            <p:xfrm>
              <a:off x="395536" y="227687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2782171"/>
                  </p:ext>
                </p:extLst>
              </p:nvPr>
            </p:nvGraphicFramePr>
            <p:xfrm>
              <a:off x="395536" y="2276872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7925" t="-4762" r="-114811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6923" t="-4762" r="-83615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2963" t="-4762" r="-475132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22727" t="-4762" r="-48311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0769" t="-4762" r="-4723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73333" t="-4762" r="-27212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4286" t="-4762" r="-19155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18954" t="-4762" r="-92810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82394" t="-4762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97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69503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6939690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6939690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7925" t="-4762" r="-114811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6923" t="-4762" r="-83615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2963" t="-4762" r="-475132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22727" t="-4762" r="-48311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0769" t="-4762" r="-4723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73333" t="-4762" r="-27212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4286" t="-4762" r="-19155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18954" t="-4762" r="-92810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82394" t="-4762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397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078525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078525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7925" t="-4762" r="-114811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6923" t="-4762" r="-83615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2963" t="-4762" r="-475132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22727" t="-4762" r="-48311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0769" t="-4762" r="-4723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73333" t="-4762" r="-27212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4286" t="-4762" r="-19155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18954" t="-4762" r="-92810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82394" t="-4762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30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69503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8582559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8582559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7925" t="-4762" r="-114811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6923" t="-4762" r="-83615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2963" t="-4762" r="-475132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22727" t="-4762" r="-48311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0769" t="-4762" r="-4723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73333" t="-4762" r="-27212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4286" t="-4762" r="-19155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18954" t="-4762" r="-92810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82394" t="-4762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956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69503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8659130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8659130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7925" t="-4762" r="-114811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6923" t="-4762" r="-83615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2963" t="-4762" r="-475132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22727" t="-4762" r="-48311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0769" t="-4762" r="-4723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73333" t="-4762" r="-27212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4286" t="-4762" r="-19155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18954" t="-4762" r="-92810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82394" t="-4762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250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69503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420532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420532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7925" t="-4762" r="-114811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6923" t="-4762" r="-83615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2963" t="-4762" r="-475132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22727" t="-4762" r="-48311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0769" t="-4762" r="-4723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73333" t="-4762" r="-27212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4286" t="-4762" r="-19155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18954" t="-4762" r="-92810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82394" t="-4762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883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69503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7485229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7485229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7925" t="-4762" r="-114811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6923" t="-4762" r="-83615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2963" t="-4762" r="-475132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22727" t="-4762" r="-48311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0769" t="-4762" r="-4723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73333" t="-4762" r="-27212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4286" t="-4762" r="-19155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18954" t="-4762" r="-92810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82394" t="-4762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557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69503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2122237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2122237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7925" t="-4762" r="-114811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6923" t="-4762" r="-83615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2963" t="-4762" r="-475132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22727" t="-4762" r="-48311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0769" t="-4762" r="-4723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73333" t="-4762" r="-27212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4286" t="-4762" r="-19155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18954" t="-4762" r="-92810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82394" t="-4762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32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69503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4979732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4979732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7925" t="-4762" r="-114811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6923" t="-4762" r="-83615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2963" t="-4762" r="-475132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22727" t="-4762" r="-48311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0769" t="-4762" r="-4723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73333" t="-4762" r="-27212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4286" t="-4762" r="-19155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18954" t="-4762" r="-92810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82394" t="-4762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555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69503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1925647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5,5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18,0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7,7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1925647"/>
                  </p:ext>
                </p:extLst>
              </p:nvPr>
            </p:nvGraphicFramePr>
            <p:xfrm>
              <a:off x="395536" y="2295480"/>
              <a:ext cx="8496944" cy="437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7925" t="-4762" r="-1148113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6923" t="-4762" r="-836154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2963" t="-4762" r="-475132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22727" t="-4762" r="-483117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0769" t="-4762" r="-47230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73333" t="-4762" r="-272121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4286" t="-4762" r="-191558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18954" t="-4762" r="-92810" b="-5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82394" t="-4762" b="-5838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5,5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18,0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7,7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087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Nessas circunstâncias, temos um tabelamento da forma</a:t>
                </a:r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r>
                  <a:rPr lang="pt-BR" dirty="0" smtClean="0"/>
                  <a:t>Como podemos usar o tabelamento para calcular o valor da função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pt-BR" dirty="0" smtClean="0"/>
                  <a:t> desconhecida em pontos não tabelados?</a:t>
                </a:r>
              </a:p>
              <a:p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𝒇</m:t>
                    </m:r>
                    <m:r>
                      <a:rPr lang="pt-BR" b="1" i="1" smtClean="0">
                        <a:latin typeface="Cambria Math"/>
                      </a:rPr>
                      <m:t>(</m:t>
                    </m:r>
                    <m:r>
                      <a:rPr lang="pt-BR" b="1" i="1" smtClean="0">
                        <a:latin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mapeia algum fenômeno com dados colhidos de forma experimental</a:t>
                </a:r>
              </a:p>
              <a:p>
                <a:pPr lvl="1"/>
                <a:r>
                  <a:rPr lang="pt-BR" dirty="0" smtClean="0"/>
                  <a:t>Não temos certeza sobre corretude dos dados colhidos</a:t>
                </a:r>
              </a:p>
              <a:p>
                <a:endParaRPr lang="pt-BR" b="1" dirty="0" smtClean="0"/>
              </a:p>
              <a:p>
                <a:pPr lvl="2"/>
                <a:endParaRPr lang="pt-BR" b="1" dirty="0" smtClean="0"/>
              </a:p>
              <a:p>
                <a:endParaRPr lang="pt-BR" i="1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 r="-1309" b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9830426"/>
                  </p:ext>
                </p:extLst>
              </p:nvPr>
            </p:nvGraphicFramePr>
            <p:xfrm>
              <a:off x="1331640" y="2420888"/>
              <a:ext cx="6096000" cy="792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aseline="0" dirty="0" smtClean="0"/>
                            <a:t> ...</a:t>
                          </a:r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pt-BR" sz="2000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z="200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...</a:t>
                          </a:r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9830426"/>
                  </p:ext>
                </p:extLst>
              </p:nvPr>
            </p:nvGraphicFramePr>
            <p:xfrm>
              <a:off x="1331640" y="2420888"/>
              <a:ext cx="6096000" cy="792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692" r="-400500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000" t="-7692" r="-300500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0000" t="-7692" r="-200500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baseline="0" dirty="0" smtClean="0"/>
                            <a:t> ...</a:t>
                          </a:r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00000" t="-7692" r="-500" b="-116923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7692" r="-400500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000" t="-107692" r="-300500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0000" t="-107692" r="-200500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...</a:t>
                          </a:r>
                          <a:endParaRPr lang="pt-B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00000" t="-107692" r="-500" b="-1692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0349405"/>
                  </p:ext>
                </p:extLst>
              </p:nvPr>
            </p:nvGraphicFramePr>
            <p:xfrm>
              <a:off x="467544" y="1916832"/>
              <a:ext cx="8496944" cy="47587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5,5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18,0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7,7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/>
                                </m:nary>
                              </m:oMath>
                            </m:oMathPara>
                          </a14:m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285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11,8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51,6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0349405"/>
                  </p:ext>
                </p:extLst>
              </p:nvPr>
            </p:nvGraphicFramePr>
            <p:xfrm>
              <a:off x="467544" y="1916832"/>
              <a:ext cx="8496944" cy="47587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648072"/>
                    <a:gridCol w="792088"/>
                    <a:gridCol w="1152128"/>
                    <a:gridCol w="936104"/>
                    <a:gridCol w="792088"/>
                    <a:gridCol w="1008112"/>
                    <a:gridCol w="936104"/>
                    <a:gridCol w="936104"/>
                    <a:gridCol w="86409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7925" t="-4762" r="-1148113" b="-6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6923" t="-4762" r="-836154" b="-6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2963" t="-4762" r="-475132" b="-6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22727" t="-4762" r="-483117" b="-6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0769" t="-4762" r="-472308" b="-6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73333" t="-4762" r="-272121" b="-6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4286" t="-4762" r="-191558" b="-6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18954" t="-4762" r="-92810" b="-64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82394" t="-4762" b="-64476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5,5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18,0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7,7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6,4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5714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322727" t="-533871" r="-483117" b="-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285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11,8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51,6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087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1560" y="1541512"/>
                <a:ext cx="8064128" cy="498383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Logo, chegaremos no seguinte sistema: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𝟗</m:t>
                            </m:r>
                            <m:sSub>
                              <m:sSub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pt-BR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𝟒𝟓</m:t>
                            </m:r>
                            <m:sSub>
                              <m:sSub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pt-BR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𝟏𝟏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𝟖</m:t>
                            </m:r>
                          </m:e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𝟒𝟓</m:t>
                            </m:r>
                            <m:sSub>
                              <m:sSub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pt-BR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𝟐𝟖𝟓</m:t>
                            </m:r>
                            <m:sSub>
                              <m:sSub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pt-BR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𝟓𝟏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endParaRPr lang="pt-BR" dirty="0" smtClean="0"/>
              </a:p>
              <a:p>
                <a:r>
                  <a:rPr lang="pt-BR" dirty="0" smtClean="0"/>
                  <a:t>Solução: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𝟗𝟐𝟖</m:t>
                    </m:r>
                    <m:r>
                      <a:rPr lang="pt-BR" b="1" i="0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0" smtClean="0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pt-BR" b="1" i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0" smtClean="0">
                        <a:latin typeface="Cambria Math"/>
                      </a:rPr>
                      <m:t>=−</m:t>
                    </m:r>
                    <m:r>
                      <a:rPr lang="pt-BR" b="1" i="0" smtClean="0">
                        <a:latin typeface="Cambria Math"/>
                      </a:rPr>
                      <m:t>𝟎</m:t>
                    </m:r>
                    <m:r>
                      <a:rPr lang="pt-BR" b="1" i="0" smtClean="0">
                        <a:latin typeface="Cambria Math"/>
                      </a:rPr>
                      <m:t>,</m:t>
                    </m:r>
                    <m:r>
                      <a:rPr lang="pt-BR" b="1" i="0" smtClean="0">
                        <a:latin typeface="Cambria Math"/>
                      </a:rPr>
                      <m:t>𝟏𝟐𝟑</m:t>
                    </m:r>
                  </m:oMath>
                </a14:m>
                <a:r>
                  <a:rPr lang="pt-BR" dirty="0" smtClean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𝟗𝟐𝟖</m:t>
                    </m:r>
                    <m:r>
                      <a:rPr lang="pt-BR" b="1" i="1" smtClean="0">
                        <a:latin typeface="Cambria Math"/>
                      </a:rPr>
                      <m:t>−</m:t>
                    </m:r>
                    <m:r>
                      <a:rPr lang="pt-BR" b="1" i="1" smtClean="0">
                        <a:latin typeface="Cambria Math"/>
                      </a:rPr>
                      <m:t>𝟎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𝟏𝟐𝟑</m:t>
                    </m:r>
                    <m:r>
                      <a:rPr lang="pt-BR" b="1" i="1" smtClean="0">
                        <a:latin typeface="Cambria Math"/>
                      </a:rPr>
                      <m:t>𝒙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Assim, temos a inflação em </a:t>
                </a:r>
              </a:p>
              <a:p>
                <a:r>
                  <a:rPr lang="pt-BR" dirty="0" smtClean="0"/>
                  <a:t>outubro -&gt;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𝟏𝟎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𝟎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𝟔𝟗𝟖</m:t>
                    </m:r>
                  </m:oMath>
                </a14:m>
                <a:r>
                  <a:rPr lang="pt-BR" dirty="0" smtClean="0"/>
                  <a:t> </a:t>
                </a:r>
              </a:p>
              <a:p>
                <a:r>
                  <a:rPr lang="pt-BR" dirty="0" smtClean="0"/>
                  <a:t>novembro </a:t>
                </a:r>
                <a:r>
                  <a:rPr lang="pt-BR" dirty="0"/>
                  <a:t>-&gt;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𝟎</m:t>
                    </m:r>
                    <m:r>
                      <a:rPr lang="pt-BR" i="1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𝟓𝟕𝟓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dezembro </a:t>
                </a:r>
                <a:r>
                  <a:rPr lang="pt-BR" dirty="0"/>
                  <a:t>-&gt;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𝟎</m:t>
                    </m:r>
                    <m:r>
                      <a:rPr lang="pt-BR" i="1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𝟒𝟓𝟐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1560" y="1541512"/>
                <a:ext cx="8064128" cy="4983832"/>
              </a:xfrm>
              <a:blipFill rotWithShape="1">
                <a:blip r:embed="rId2"/>
                <a:stretch>
                  <a:fillRect l="-378" t="-2081" b="-13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95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1560" y="1628800"/>
                <a:ext cx="8064128" cy="4983832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/>
                  <a:t>Exercício: Determine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</a:rPr>
                      <m:t>+</m:t>
                    </m:r>
                    <m:r>
                      <a:rPr lang="pt-BR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pt-BR" dirty="0" smtClean="0"/>
                  <a:t> que melhor se ajuste à tabela abaixo:</a:t>
                </a:r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R: </a:t>
                </a:r>
                <a14:m>
                  <m:oMath xmlns:m="http://schemas.openxmlformats.org/officeDocument/2006/math">
                    <m:r>
                      <a:rPr lang="pt-BR" b="1" i="0" smtClean="0">
                        <a:latin typeface="Cambria Math"/>
                      </a:rPr>
                      <m:t>𝐏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𝟎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𝟐𝟏𝟗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</a:rPr>
                      <m:t>+</m:t>
                    </m:r>
                    <m:r>
                      <a:rPr lang="pt-BR" b="1" i="1" smtClean="0">
                        <a:latin typeface="Cambria Math"/>
                      </a:rPr>
                      <m:t>𝟎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𝟔𝟗𝟏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1560" y="1628800"/>
                <a:ext cx="8064128" cy="4983832"/>
              </a:xfrm>
              <a:blipFill rotWithShape="1">
                <a:blip r:embed="rId2"/>
                <a:stretch>
                  <a:fillRect l="-378" t="-9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3061325"/>
                  </p:ext>
                </p:extLst>
              </p:nvPr>
            </p:nvGraphicFramePr>
            <p:xfrm>
              <a:off x="1331640" y="3429000"/>
              <a:ext cx="6096000" cy="792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pt-BR" sz="2000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z="200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3061325"/>
                  </p:ext>
                </p:extLst>
              </p:nvPr>
            </p:nvGraphicFramePr>
            <p:xfrm>
              <a:off x="1331640" y="3429000"/>
              <a:ext cx="6096000" cy="792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538" r="-400500" b="-1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000" t="-1538" r="-300500" b="-1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0000" t="-1538" r="-200500" b="-1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0000" t="-1538" r="-100500" b="-1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00000" t="-1538" r="-500" b="-113846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t="-101538" r="-400500" b="-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100000" t="-101538" r="-300500" b="-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200000" t="-101538" r="-200500" b="-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300000" t="-101538" r="-100500" b="-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400000" t="-101538" r="-500" b="-1384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127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não linear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Para aplicarmos o MMQ é necessário que P seja linear nos parâmetros</a:t>
            </a:r>
          </a:p>
          <a:p>
            <a:r>
              <a:rPr lang="pt-BR" dirty="0" smtClean="0"/>
              <a:t>Quando isso não ocorre devemos fazer uma mudança de variável para tentar tornar o problema em um problema de ajuste linear</a:t>
            </a:r>
          </a:p>
        </p:txBody>
      </p:sp>
    </p:spTree>
    <p:extLst>
      <p:ext uri="{BB962C8B-B14F-4D97-AF65-F5344CB8AC3E}">
        <p14:creationId xmlns:p14="http://schemas.microsoft.com/office/powerpoint/2010/main" val="18831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não linear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1541512"/>
                <a:ext cx="8208144" cy="5199856"/>
              </a:xfrm>
            </p:spPr>
            <p:txBody>
              <a:bodyPr>
                <a:normAutofit/>
              </a:bodyPr>
              <a:lstStyle/>
              <a:p>
                <a:r>
                  <a:rPr lang="pt-BR" sz="2800" dirty="0" smtClean="0"/>
                  <a:t>Ex:Encontre a curva do tipo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800" i="1">
                            <a:latin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pt-BR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800" i="1">
                            <a:latin typeface="Cambria Math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pt-BR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sz="28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t-BR" sz="2800" i="1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pt-BR" sz="2800" dirty="0" smtClean="0"/>
                  <a:t> que melhor se ajuste à tabela abaixo usando o MMQ</a:t>
                </a:r>
              </a:p>
              <a:p>
                <a:endParaRPr lang="pt-BR" sz="2800" dirty="0"/>
              </a:p>
              <a:p>
                <a:endParaRPr lang="pt-BR" sz="2800" dirty="0" smtClean="0"/>
              </a:p>
              <a:p>
                <a:endParaRPr lang="pt-BR" sz="2800" dirty="0" smtClean="0"/>
              </a:p>
              <a:p>
                <a:r>
                  <a:rPr lang="pt-BR" sz="2800" dirty="0" smtClean="0"/>
                  <a:t>Trabalharemos </a:t>
                </a:r>
                <a:r>
                  <a:rPr lang="pt-BR" sz="2800" dirty="0"/>
                  <a:t>com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sz="2400" b="1" i="1">
                        <a:latin typeface="Cambria Math"/>
                      </a:rPr>
                      <m:t>𝒍𝒏</m:t>
                    </m:r>
                    <m:d>
                      <m:dPr>
                        <m:ctrlPr>
                          <a:rPr lang="pt-BR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b="1" i="1">
                            <a:latin typeface="Cambria Math"/>
                          </a:rPr>
                          <m:t>𝑷</m:t>
                        </m:r>
                        <m:d>
                          <m:dPr>
                            <m:ctrlPr>
                              <a:rPr lang="pt-BR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pt-BR" sz="2400" b="1" i="1">
                        <a:latin typeface="Cambria Math"/>
                      </a:rPr>
                      <m:t>=</m:t>
                    </m:r>
                    <m:r>
                      <a:rPr lang="pt-BR" sz="2400" b="1" i="1">
                        <a:latin typeface="Cambria Math"/>
                      </a:rPr>
                      <m:t>𝒍𝒏</m:t>
                    </m:r>
                    <m:d>
                      <m:dPr>
                        <m:ctrlPr>
                          <a:rPr lang="pt-BR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sz="2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pt-BR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4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sSub>
                              <m:sSubPr>
                                <m:ctrlPr>
                                  <a:rPr lang="pt-BR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BR" sz="24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pt-BR" sz="2400" b="1" i="1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</m:e>
                    </m:d>
                    <m:r>
                      <a:rPr lang="pt-BR" sz="2400" b="1" i="1">
                        <a:latin typeface="Cambria Math"/>
                      </a:rPr>
                      <m:t>=</m:t>
                    </m:r>
                    <m:r>
                      <a:rPr lang="pt-BR" sz="2400" b="1" i="1">
                        <a:latin typeface="Cambria Math"/>
                      </a:rPr>
                      <m:t>𝒍𝒏</m:t>
                    </m:r>
                    <m:d>
                      <m:dPr>
                        <m:ctrlPr>
                          <a:rPr lang="pt-BR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sz="2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pt-BR" sz="24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400" b="1" i="1">
                        <a:latin typeface="Cambria Math"/>
                      </a:rPr>
                      <m:t>𝒙</m:t>
                    </m:r>
                    <m:r>
                      <a:rPr lang="pt-BR" sz="2400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pt-BR" sz="24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sz="24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400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sz="2400" b="1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pt-BR" sz="24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400" b="1" i="1">
                        <a:latin typeface="Cambria Math"/>
                      </a:rPr>
                      <m:t>𝒙</m:t>
                    </m:r>
                  </m:oMath>
                </a14:m>
                <a:endParaRPr lang="pt-BR" sz="2400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pt-BR" sz="24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pt-BR" sz="2400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sz="2400" b="0" i="1" smtClean="0">
                        <a:latin typeface="Cambria Math"/>
                      </a:rPr>
                      <m:t>=1;</m:t>
                    </m:r>
                    <m:sSub>
                      <m:sSubPr>
                        <m:ctrlPr>
                          <a:rPr lang="pt-B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B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sz="2400" i="1">
                        <a:latin typeface="Cambria Math"/>
                      </a:rPr>
                      <m:t>=</m:t>
                    </m:r>
                    <m:r>
                      <a:rPr lang="pt-BR" sz="2400" b="0" i="1" smtClean="0">
                        <a:latin typeface="Cambria Math"/>
                      </a:rPr>
                      <m:t>𝑥</m:t>
                    </m:r>
                  </m:oMath>
                </a14:m>
                <a:endParaRPr lang="pt-BR" sz="2400" dirty="0" smtClean="0"/>
              </a:p>
              <a:p>
                <a:r>
                  <a:rPr lang="pt-BR" sz="2800" dirty="0" smtClean="0"/>
                  <a:t>Reconstruindo a tabela...</a:t>
                </a:r>
                <a:endParaRPr lang="pt-BR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1541512"/>
                <a:ext cx="8208144" cy="5199856"/>
              </a:xfrm>
              <a:blipFill rotWithShape="1">
                <a:blip r:embed="rId2"/>
                <a:stretch>
                  <a:fillRect l="-371" t="-11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32707"/>
              </p:ext>
            </p:extLst>
          </p:nvPr>
        </p:nvGraphicFramePr>
        <p:xfrm>
          <a:off x="395538" y="2636912"/>
          <a:ext cx="8136900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0"/>
                <a:gridCol w="720080"/>
                <a:gridCol w="712880"/>
                <a:gridCol w="813690"/>
                <a:gridCol w="813690"/>
                <a:gridCol w="813690"/>
                <a:gridCol w="813690"/>
                <a:gridCol w="813690"/>
                <a:gridCol w="813690"/>
                <a:gridCol w="81369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Mês</a:t>
                      </a:r>
                      <a:endParaRPr lang="pt-BR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Jan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Fev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Mar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Abr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Mai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Jun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Jul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Ago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Set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Inflação</a:t>
                      </a:r>
                      <a:endParaRPr lang="pt-BR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1,3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1,8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2,2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0,4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1,1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3,0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1,1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0,8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99473"/>
              </p:ext>
            </p:extLst>
          </p:nvPr>
        </p:nvGraphicFramePr>
        <p:xfrm>
          <a:off x="251520" y="6021288"/>
          <a:ext cx="8604449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9"/>
                <a:gridCol w="864096"/>
                <a:gridCol w="853139"/>
                <a:gridCol w="860445"/>
                <a:gridCol w="860445"/>
                <a:gridCol w="860445"/>
                <a:gridCol w="860445"/>
                <a:gridCol w="860445"/>
                <a:gridCol w="860445"/>
                <a:gridCol w="860445"/>
              </a:tblGrid>
              <a:tr h="29883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Mês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Jan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Fev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Mar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Abr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Mai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Jun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Jul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Ago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Set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Ln(inf)</a:t>
                      </a:r>
                      <a:endParaRPr lang="pt-BR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Ln(1,3)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Ln(1,8)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Ln(2,2)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Ln(0,4)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Ln(1,1)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Ln(3,0)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Ln(1,1)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Ln(0,8)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Ln(0,1)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71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não linear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3568" y="1700808"/>
                <a:ext cx="7918450" cy="4983832"/>
              </a:xfrm>
            </p:spPr>
            <p:txBody>
              <a:bodyPr/>
              <a:lstStyle/>
              <a:p>
                <a:r>
                  <a:rPr lang="pt-BR" sz="2000" dirty="0" smtClean="0"/>
                  <a:t>Aplicando o sistema normal, já que m=1, teremos:</a:t>
                </a:r>
              </a:p>
              <a:p>
                <a:endParaRPr lang="pt-BR" sz="2000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sz="20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sz="2000" b="1" i="1" smtClean="0">
                            <a:latin typeface="Cambria Math"/>
                          </a:rPr>
                          <m:t>′</m:t>
                        </m:r>
                      </m:sup>
                    </m:sSubSup>
                    <m:nary>
                      <m:naryPr>
                        <m:chr m:val="∑"/>
                        <m:ctrlPr>
                          <a:rPr lang="pt-BR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000" i="1">
                            <a:latin typeface="Cambria Math"/>
                          </a:rPr>
                          <m:t>𝒊</m:t>
                        </m:r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sz="2000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i="1">
                                <a:latin typeface="Cambria Math"/>
                              </a:rPr>
                              <m:t>𝒊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2000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i="1">
                                <a:latin typeface="Cambria Math"/>
                              </a:rPr>
                              <m:t>𝒊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2000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func>
                              <m:funcPr>
                                <m:ctrlPr>
                                  <a:rPr lang="pt-BR" sz="20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2000" b="0" i="0" smtClean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(</m:t>
                                </m:r>
                              </m:e>
                            </m:func>
                            <m:r>
                              <a:rPr lang="pt-BR" sz="2000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2000" b="0" i="1" smtClean="0">
                                <a:latin typeface="Cambria Math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pt-BR" sz="20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sz="20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sz="2000" b="1" i="1" smtClean="0">
                            <a:latin typeface="Cambria Math"/>
                          </a:rPr>
                          <m:t>′</m:t>
                        </m:r>
                      </m:sup>
                    </m:sSubSup>
                    <m:nary>
                      <m:naryPr>
                        <m:chr m:val="∑"/>
                        <m:ctrlPr>
                          <a:rPr lang="pt-BR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000" i="1">
                            <a:latin typeface="Cambria Math"/>
                          </a:rPr>
                          <m:t>𝒊</m:t>
                        </m:r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sz="2000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i="1">
                                <a:latin typeface="Cambria Math"/>
                              </a:rPr>
                              <m:t>𝒊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2000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i="1">
                                <a:latin typeface="Cambria Math"/>
                              </a:rPr>
                              <m:t>𝒊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pt-BR" sz="2000" i="1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func>
                              <m:func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200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(</m:t>
                                </m:r>
                              </m:e>
                            </m:func>
                            <m:r>
                              <a:rPr lang="pt-BR" sz="2000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2000" i="1">
                                <a:latin typeface="Cambria Math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pt-BR" sz="2000" dirty="0"/>
                  <a:t>,</a:t>
                </a:r>
              </a:p>
              <a:p>
                <a:endParaRPr lang="pt-BR" sz="2000" dirty="0" smtClean="0"/>
              </a:p>
              <a:p>
                <a:r>
                  <a:rPr lang="pt-BR" sz="2000" dirty="0" smtClean="0"/>
                  <a:t>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i="1">
                        <a:latin typeface="Cambria Math"/>
                      </a:rPr>
                      <m:t>𝟏</m:t>
                    </m:r>
                  </m:oMath>
                </a14:m>
                <a:r>
                  <a:rPr lang="pt-BR" sz="2000" dirty="0"/>
                  <a:t> </a:t>
                </a:r>
                <a:r>
                  <a:rPr lang="pt-BR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i="1">
                        <a:latin typeface="Cambria Math"/>
                      </a:rPr>
                      <m:t>𝒙</m:t>
                    </m:r>
                  </m:oMath>
                </a14:m>
                <a:r>
                  <a:rPr lang="pt-BR" sz="2000" dirty="0" smtClean="0"/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sz="20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sz="2000" b="1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</a:rPr>
                      <m:t>𝒍𝒏</m:t>
                    </m:r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(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</a:rPr>
                      <m:t>)</m:t>
                    </m:r>
                  </m:oMath>
                </a14:m>
                <a:endParaRPr lang="pt-BR" sz="2000" dirty="0" smtClean="0"/>
              </a:p>
              <a:p>
                <a:endParaRPr lang="pt-BR" sz="2000" dirty="0"/>
              </a:p>
              <a:p>
                <a:endParaRPr lang="pt-BR" sz="2000" dirty="0" smtClean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3568" y="1700808"/>
                <a:ext cx="7918450" cy="4983832"/>
              </a:xfrm>
              <a:blipFill rotWithShape="1">
                <a:blip r:embed="rId2"/>
                <a:stretch>
                  <a:fillRect t="-611" r="-23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não 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8064128" cy="5199857"/>
          </a:xfrm>
        </p:spPr>
        <p:txBody>
          <a:bodyPr/>
          <a:lstStyle/>
          <a:p>
            <a:r>
              <a:rPr lang="pt-BR" sz="2000" dirty="0" smtClean="0"/>
              <a:t>Precisamos encontrar cada um dos coeficientes utilizados no sistema anterior. Para isso, construiremos a tabela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9073508"/>
                  </p:ext>
                </p:extLst>
              </p:nvPr>
            </p:nvGraphicFramePr>
            <p:xfrm>
              <a:off x="179512" y="1916832"/>
              <a:ext cx="8856983" cy="47181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0355"/>
                    <a:gridCol w="485748"/>
                    <a:gridCol w="1080120"/>
                    <a:gridCol w="936104"/>
                    <a:gridCol w="864096"/>
                    <a:gridCol w="936104"/>
                    <a:gridCol w="1008112"/>
                    <a:gridCol w="936105"/>
                    <a:gridCol w="1152127"/>
                    <a:gridCol w="1008112"/>
                  </a:tblGrid>
                  <a:tr h="629557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𝒍𝒏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𝒍𝒏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).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𝒍𝒏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mtClean="0">
                                    <a:latin typeface="Cambria Math"/>
                                  </a:rPr>
                                  <m:t>).</m:t>
                                </m:r>
                              </m:oMath>
                            </m:oMathPara>
                          </a14:m>
                          <a:endParaRPr lang="pt-BR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4743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0,262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0,262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0,0262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89726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0,588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0,588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1,176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4743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0,788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0,788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2,364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4743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-0,916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-0,916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-3,664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4743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0,095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0,095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0,475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4743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1,099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1,099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6,594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4743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0,095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0,095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0,665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4743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-0,223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-0,223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-1,784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4743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-2,303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-2,303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-20,727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43290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/>
                                </m:nary>
                              </m:oMath>
                            </m:oMathPara>
                          </a14:m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285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-0,515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-14,639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9073508"/>
                  </p:ext>
                </p:extLst>
              </p:nvPr>
            </p:nvGraphicFramePr>
            <p:xfrm>
              <a:off x="179512" y="1916832"/>
              <a:ext cx="8856983" cy="47181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0355"/>
                    <a:gridCol w="485748"/>
                    <a:gridCol w="1080120"/>
                    <a:gridCol w="936104"/>
                    <a:gridCol w="864096"/>
                    <a:gridCol w="936104"/>
                    <a:gridCol w="1008112"/>
                    <a:gridCol w="936105"/>
                    <a:gridCol w="1152127"/>
                    <a:gridCol w="1008112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i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2500" t="-4762" r="-1625000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7006" t="-4762" r="-634463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6340" t="-4762" r="-633987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0845" t="-4762" r="-583099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06494" t="-4762" r="-437662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72727" t="-4762" r="-308485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3636" t="-4762" r="-230519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81481" t="-4762" r="-87831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80606" t="-4762" r="-606" b="-638095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0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0,262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0,262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0,0262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1</a:t>
                          </a:r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0,588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0,588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1,176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2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0,788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0,788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2,364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3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-0,916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-0,916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-3,664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4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0,095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0,095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0,475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5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1,099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1,099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6,594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6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0,095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0,095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0,665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7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-0,223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-0,223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-1,784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pt-BR" sz="1800" dirty="0" smtClean="0"/>
                            <a:t>8</a:t>
                          </a:r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-2,303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81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-2,303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-20,727</a:t>
                          </a:r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5714">
                    <a:tc>
                      <a:txBody>
                        <a:bodyPr/>
                        <a:lstStyle/>
                        <a:p>
                          <a:endParaRPr lang="pt-BR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340845" t="-528226" r="-583099" b="-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9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285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-0,515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-14,639</a:t>
                          </a:r>
                          <a:endParaRPr lang="pt-BR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633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não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1560" y="1541512"/>
                <a:ext cx="8064128" cy="4983832"/>
              </a:xfrm>
            </p:spPr>
            <p:txBody>
              <a:bodyPr/>
              <a:lstStyle/>
              <a:p>
                <a:r>
                  <a:rPr lang="pt-BR" dirty="0" smtClean="0"/>
                  <a:t>Logo, chegaremos no seguinte sistema: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𝟗</m:t>
                            </m:r>
                            <m:sSubSup>
                              <m:sSubSup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pt-BR" b="1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pt-BR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𝟒𝟓</m:t>
                            </m:r>
                            <m:sSub>
                              <m:sSub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pt-BR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𝟓𝟏𝟓</m:t>
                            </m:r>
                          </m:e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𝟒𝟓</m:t>
                            </m:r>
                            <m:sSubSup>
                              <m:sSubSup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pt-BR" b="1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pt-BR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𝟐𝟖𝟓</m:t>
                            </m:r>
                            <m:sSub>
                              <m:sSub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pt-BR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𝟏𝟒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𝟔𝟑𝟗</m:t>
                            </m:r>
                          </m:e>
                        </m:eqArr>
                      </m:e>
                    </m:d>
                  </m:oMath>
                </a14:m>
                <a:endParaRPr lang="pt-BR" dirty="0" smtClean="0"/>
              </a:p>
              <a:p>
                <a:r>
                  <a:rPr lang="pt-BR" dirty="0" smtClean="0"/>
                  <a:t>Solução: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b="1" i="0" smtClean="0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pt-BR" b="1" i="0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b="1" i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0" smtClean="0">
                        <a:latin typeface="Cambria Math"/>
                      </a:rPr>
                      <m:t>𝟎</m:t>
                    </m:r>
                    <m:r>
                      <a:rPr lang="pt-BR" b="1" i="0" smtClean="0">
                        <a:latin typeface="Cambria Math"/>
                      </a:rPr>
                      <m:t>,</m:t>
                    </m:r>
                    <m:r>
                      <a:rPr lang="pt-BR" b="1" i="0" smtClean="0">
                        <a:latin typeface="Cambria Math"/>
                      </a:rPr>
                      <m:t>𝟗𝟒𝟖</m:t>
                    </m:r>
                    <m:r>
                      <a:rPr lang="pt-BR" b="1" i="0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0" smtClean="0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pt-BR" b="1" i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0" smtClean="0">
                        <a:latin typeface="Cambria Math"/>
                      </a:rPr>
                      <m:t>=−</m:t>
                    </m:r>
                    <m:r>
                      <a:rPr lang="pt-BR" b="1" i="0" smtClean="0">
                        <a:latin typeface="Cambria Math"/>
                      </a:rPr>
                      <m:t>𝟎</m:t>
                    </m:r>
                    <m:r>
                      <a:rPr lang="pt-BR" b="1" i="0" smtClean="0">
                        <a:latin typeface="Cambria Math"/>
                      </a:rPr>
                      <m:t>,</m:t>
                    </m:r>
                    <m:r>
                      <a:rPr lang="pt-BR" b="1" i="0" smtClean="0">
                        <a:latin typeface="Cambria Math"/>
                      </a:rPr>
                      <m:t>𝟐𝟎𝟏</m:t>
                    </m:r>
                  </m:oMath>
                </a14:m>
                <a:r>
                  <a:rPr lang="pt-BR" dirty="0" smtClean="0"/>
                  <a:t>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𝑎</m:t>
                        </m:r>
                        <m:r>
                          <a:rPr lang="pt-BR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pt-BR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pt-BR" b="0" i="1" smtClean="0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Sup>
                          <m:sSubSup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0,948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=2,581</m:t>
                    </m:r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pt-BR" b="1" i="1" smtClean="0">
                        <a:latin typeface="Cambria Math"/>
                      </a:rPr>
                      <m:t>⇒ </m:t>
                    </m:r>
                    <m:r>
                      <a:rPr lang="pt-BR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𝟐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𝟓𝟖𝟏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𝟐𝟎𝟏</m:t>
                        </m:r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1560" y="1541512"/>
                <a:ext cx="8064128" cy="4983832"/>
              </a:xfrm>
              <a:blipFill rotWithShape="1">
                <a:blip r:embed="rId2"/>
                <a:stretch>
                  <a:fillRect l="-378" t="-12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3568" y="1658144"/>
                <a:ext cx="7918450" cy="5199856"/>
              </a:xfrm>
            </p:spPr>
            <p:txBody>
              <a:bodyPr/>
              <a:lstStyle/>
              <a:p>
                <a:r>
                  <a:rPr lang="pt-BR" dirty="0" smtClean="0"/>
                  <a:t>Usando o MMQ encontre a curva de cada uma das formas abaixo para a seguinte tabela:</a:t>
                </a:r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𝒂𝒙</m:t>
                    </m:r>
                    <m:r>
                      <a:rPr lang="pt-BR" b="1" i="1" smtClean="0">
                        <a:latin typeface="Cambria Math"/>
                      </a:rPr>
                      <m:t>+</m:t>
                    </m:r>
                    <m:r>
                      <a:rPr lang="pt-BR" b="1" i="1" smtClean="0">
                        <a:latin typeface="Cambria Math"/>
                      </a:rPr>
                      <m:t>𝒃</m:t>
                    </m:r>
                  </m:oMath>
                </a14:m>
                <a:endParaRPr lang="pt-BR" b="1" dirty="0" smtClean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pt-BR" b="1" i="0" smtClean="0">
                        <a:latin typeface="Cambria Math"/>
                      </a:rPr>
                      <m:t>𝐏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𝒃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pt-BR" b="1" i="1" smtClean="0">
                            <a:latin typeface="Cambria Math"/>
                          </a:rPr>
                          <m:t>(</m:t>
                        </m:r>
                        <m:r>
                          <a:rPr lang="pt-BR" b="1" i="1" smtClean="0">
                            <a:latin typeface="Cambria Math"/>
                          </a:rPr>
                          <m:t>𝒂𝒙</m:t>
                        </m:r>
                        <m:r>
                          <a:rPr lang="pt-BR" b="1" i="1" smtClean="0">
                            <a:latin typeface="Cambria Math"/>
                          </a:rPr>
                          <m:t>+</m:t>
                        </m:r>
                        <m:r>
                          <a:rPr lang="pt-BR" b="1" i="1" smtClean="0">
                            <a:latin typeface="Cambria Math"/>
                          </a:rPr>
                          <m:t>𝒃</m:t>
                        </m:r>
                        <m:r>
                          <a:rPr lang="pt-BR" b="1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3568" y="1658144"/>
                <a:ext cx="7918450" cy="5199856"/>
              </a:xfrm>
              <a:blipFill rotWithShape="1">
                <a:blip r:embed="rId2"/>
                <a:stretch>
                  <a:fillRect l="-385" t="-11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3206525"/>
                  </p:ext>
                </p:extLst>
              </p:nvPr>
            </p:nvGraphicFramePr>
            <p:xfrm>
              <a:off x="1043608" y="3068960"/>
              <a:ext cx="6096000" cy="792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pt-BR" sz="2000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000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z="200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mtClean="0"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pt-BR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3206525"/>
                  </p:ext>
                </p:extLst>
              </p:nvPr>
            </p:nvGraphicFramePr>
            <p:xfrm>
              <a:off x="1043608" y="3068960"/>
              <a:ext cx="6096000" cy="792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r="-400500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000" r="-300500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0000" r="-200500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0000" r="-100500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00000" r="-500" b="-115385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t="-100000" r="-40050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100000" t="-100000" r="-30050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200000" t="-100000" r="-20050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300000" t="-100000" r="-10050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400000" t="-100000" r="-500" b="-153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27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kern="1200" dirty="0" smtClean="0">
                <a:solidFill>
                  <a:schemeClr val="tx1"/>
                </a:solidFill>
              </a:rPr>
              <a:t>[1] Silva, </a:t>
            </a:r>
            <a:r>
              <a:rPr kumimoji="0" lang="pt-BR" sz="2900" kern="1200" dirty="0" err="1" smtClean="0">
                <a:solidFill>
                  <a:schemeClr val="tx1"/>
                </a:solidFill>
              </a:rPr>
              <a:t>Zanoni</a:t>
            </a:r>
            <a:r>
              <a:rPr kumimoji="0" lang="pt-BR" sz="2900" kern="1200" dirty="0" smtClean="0">
                <a:solidFill>
                  <a:schemeClr val="tx1"/>
                </a:solidFill>
              </a:rPr>
              <a:t>; Santos, José Dias. Métodos Numéricos, 3ª Edição. Universitária, Recife, 2010.</a:t>
            </a:r>
            <a:endParaRPr lang="pt-BR" sz="29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3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</a:p>
          <a:p>
            <a:r>
              <a:rPr lang="pt-BR" dirty="0" smtClean="0"/>
              <a:t>Planejamento</a:t>
            </a:r>
          </a:p>
          <a:p>
            <a:pPr lvl="1"/>
            <a:r>
              <a:rPr lang="pt-BR" dirty="0" smtClean="0"/>
              <a:t>Previsão para o estoque de um determinado produto em função do histórico da sua demanda</a:t>
            </a:r>
          </a:p>
          <a:p>
            <a:r>
              <a:rPr lang="pt-BR" dirty="0" smtClean="0"/>
              <a:t>Previsão de inflação, consumo energético, dados populacionais, ...</a:t>
            </a:r>
          </a:p>
          <a:p>
            <a:endParaRPr lang="pt-BR" b="1" dirty="0" smtClean="0"/>
          </a:p>
          <a:p>
            <a:pPr lvl="2"/>
            <a:endParaRPr lang="pt-BR" b="1" dirty="0" smtClean="0"/>
          </a:p>
          <a:p>
            <a:endParaRPr lang="pt-BR" i="1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24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Ajustamento de curvas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1560" y="1613520"/>
                <a:ext cx="8208912" cy="5127848"/>
              </a:xfrm>
            </p:spPr>
            <p:txBody>
              <a:bodyPr/>
              <a:lstStyle/>
              <a:p>
                <a:r>
                  <a:rPr lang="pt-BR" dirty="0" smtClean="0"/>
                  <a:t>Definição:</a:t>
                </a:r>
              </a:p>
              <a:p>
                <a:r>
                  <a:rPr lang="pt-BR" dirty="0" smtClean="0"/>
                  <a:t>O problema do ajuste de curvas no caso em que temos um tabelamento de pontos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(</m:t>
                        </m:r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𝒇</m:t>
                    </m:r>
                    <m:r>
                      <a:rPr lang="pt-BR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)),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(</m:t>
                        </m:r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𝒇</m:t>
                    </m:r>
                    <m:r>
                      <a:rPr lang="pt-BR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))</m:t>
                    </m:r>
                    <m:r>
                      <a:rPr lang="pt-BR" b="1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(</m:t>
                        </m:r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𝒏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𝒇</m:t>
                    </m:r>
                    <m:r>
                      <a:rPr lang="pt-BR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))</m:t>
                    </m:r>
                  </m:oMath>
                </a14:m>
                <a:r>
                  <a:rPr lang="pt-BR" dirty="0" smtClean="0"/>
                  <a:t>,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pt-BR" b="1" i="1" smtClean="0">
                        <a:latin typeface="Cambria Math"/>
                        <a:ea typeface="Cambria Math"/>
                      </a:rPr>
                      <m:t>∈[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pt-BR" dirty="0" smtClean="0"/>
                  <a:t> consiste em:</a:t>
                </a:r>
              </a:p>
              <a:p>
                <a:r>
                  <a:rPr lang="pt-BR" dirty="0" smtClean="0"/>
                  <a:t>Escolhidas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𝒎</m:t>
                    </m:r>
                    <m:r>
                      <a:rPr lang="pt-BR" b="1" i="1" smtClean="0">
                        <a:latin typeface="Cambria Math"/>
                      </a:rPr>
                      <m:t>+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pt-BR" dirty="0" smtClean="0"/>
                  <a:t> funções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(</m:t>
                    </m:r>
                    <m:r>
                      <a:rPr lang="pt-BR" b="1" i="1" smtClean="0">
                        <a:latin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</a:rPr>
                      <m:t>)</m:t>
                    </m:r>
                    <m:r>
                      <a:rPr lang="pt-BR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),…,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, contínuas em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[</m:t>
                    </m:r>
                    <m:r>
                      <a:rPr lang="pt-BR" b="1" i="1" smtClean="0">
                        <a:latin typeface="Cambria Math"/>
                      </a:rPr>
                      <m:t>𝒂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𝒃</m:t>
                    </m:r>
                    <m:r>
                      <a:rPr lang="pt-BR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pt-BR" dirty="0" smtClean="0"/>
                  <a:t>, obter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𝒎</m:t>
                    </m:r>
                    <m:r>
                      <a:rPr lang="pt-BR" b="1" i="1" smtClean="0">
                        <a:latin typeface="Cambria Math"/>
                      </a:rPr>
                      <m:t>+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pt-BR" dirty="0" smtClean="0"/>
                  <a:t> constantes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pt-BR" dirty="0" smtClean="0"/>
                  <a:t>, tais que a função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  <a:ea typeface="Cambria Math"/>
                      </a:rPr>
                      <m:t>P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𝒈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𝒈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+…+</m:t>
                    </m:r>
                    <m:sSub>
                      <m:sSub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𝒈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sub>
                    </m:sSub>
                    <m:r>
                      <a:rPr lang="pt-BR" i="1">
                        <a:latin typeface="Cambria Math"/>
                        <a:ea typeface="Cambria Math"/>
                      </a:rPr>
                      <m:t>(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se aproxime ao máximo de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𝒇</m:t>
                    </m:r>
                    <m:r>
                      <a:rPr lang="pt-BR" b="1" i="1" smtClean="0">
                        <a:latin typeface="Cambria Math"/>
                      </a:rPr>
                      <m:t>(</m:t>
                    </m:r>
                    <m:r>
                      <a:rPr lang="pt-BR" b="1" i="1" smtClean="0">
                        <a:latin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</a:rPr>
                      <m:t>)</m:t>
                    </m:r>
                  </m:oMath>
                </a14:m>
                <a:endParaRPr lang="pt-BR" dirty="0" smtClean="0"/>
              </a:p>
              <a:p>
                <a:pPr lvl="1"/>
                <a:endParaRPr lang="pt-B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1560" y="1613520"/>
                <a:ext cx="8208912" cy="5127848"/>
              </a:xfrm>
              <a:blipFill rotWithShape="1">
                <a:blip r:embed="rId2"/>
                <a:stretch>
                  <a:fillRect l="-371" t="-1189" r="-13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6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Ajustamento de curvas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1560" y="1541512"/>
                <a:ext cx="8208912" cy="5127848"/>
              </a:xfrm>
            </p:spPr>
            <p:txBody>
              <a:bodyPr/>
              <a:lstStyle/>
              <a:p>
                <a:r>
                  <a:rPr lang="pt-BR" dirty="0"/>
                  <a:t>Temos uma combinação linear de funções elementares: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𝒋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𝒎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pt-BR" i="1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(</m:t>
                        </m:r>
                        <m:r>
                          <a:rPr lang="pt-BR" i="1">
                            <a:latin typeface="Cambria Math"/>
                          </a:rPr>
                          <m:t>𝒙</m:t>
                        </m:r>
                        <m:r>
                          <a:rPr lang="pt-BR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pt-BR" dirty="0" smtClean="0"/>
                  <a:t>: coeficientes a serem ajustados</a:t>
                </a:r>
                <a:endParaRPr lang="pt-B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pt-BR" dirty="0"/>
                  <a:t> : funções </a:t>
                </a:r>
                <a:r>
                  <a:rPr lang="pt-BR" dirty="0" smtClean="0"/>
                  <a:t>conhecidas (1,x,sen </a:t>
                </a:r>
                <a:r>
                  <a:rPr lang="pt-BR" dirty="0"/>
                  <a:t>x, ln x</a:t>
                </a:r>
                <a:r>
                  <a:rPr lang="pt-BR" dirty="0" smtClean="0"/>
                  <a:t>,...)</a:t>
                </a:r>
              </a:p>
              <a:p>
                <a:r>
                  <a:rPr lang="pt-BR" dirty="0" smtClean="0"/>
                  <a:t>Desejamos escolher a função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pt-BR" dirty="0" smtClean="0"/>
                  <a:t> que melhor represente o tabelamento utilizado</a:t>
                </a:r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1560" y="1541512"/>
                <a:ext cx="8208912" cy="5127848"/>
              </a:xfrm>
              <a:blipFill rotWithShape="1">
                <a:blip r:embed="rId2"/>
                <a:stretch>
                  <a:fillRect l="-371" t="-11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46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Ajustamento de curvas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pt-BR" dirty="0" smtClean="0"/>
                  <a:t>Dúvida: Como escolher as funções contínuas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),…,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?</a:t>
                </a:r>
              </a:p>
              <a:p>
                <a:r>
                  <a:rPr lang="pt-BR" dirty="0" smtClean="0"/>
                  <a:t>Uma maneira simples consiste em analisar os pontos conhecidos em um gráfico cartesiano</a:t>
                </a:r>
              </a:p>
              <a:p>
                <a:r>
                  <a:rPr lang="pt-BR" dirty="0" smtClean="0"/>
                  <a:t>Ex: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BR" b="0" dirty="0" smtClean="0"/>
              </a:p>
              <a:p>
                <a:pPr lvl="1"/>
                <a:r>
                  <a:rPr lang="pt-BR" dirty="0" smtClean="0"/>
                  <a:t>Procuramos o valor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pt-BR" b="0" dirty="0" smtClean="0"/>
                  <a:t> 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𝑎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BR" b="0" dirty="0" smtClean="0">
                  <a:ea typeface="Cambria Math"/>
                </a:endParaRPr>
              </a:p>
              <a:p>
                <a:pPr lvl="1"/>
                <a:r>
                  <a:rPr lang="pt-BR" b="0" dirty="0" smtClean="0"/>
                  <a:t>Ou seja,</a:t>
                </a:r>
                <a:r>
                  <a:rPr lang="pt-BR" dirty="0" smtClean="0"/>
                  <a:t>Qual parábola com </a:t>
                </a:r>
              </a:p>
              <a:p>
                <a:pPr marL="457200" lvl="1" indent="0">
                  <a:buNone/>
                </a:pPr>
                <a:r>
                  <a:rPr lang="pt-BR" dirty="0"/>
                  <a:t>e</a:t>
                </a:r>
                <a:r>
                  <a:rPr lang="pt-BR" dirty="0" smtClean="0"/>
                  <a:t>quação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𝑎</m:t>
                    </m:r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b="0" dirty="0" smtClean="0"/>
                  <a:t> melhor se ajusta</a:t>
                </a:r>
              </a:p>
              <a:p>
                <a:pPr marL="457200" lvl="1" indent="0">
                  <a:buNone/>
                </a:pPr>
                <a:r>
                  <a:rPr lang="pt-BR" b="0" dirty="0" smtClean="0"/>
                  <a:t>aos dados?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74" t="-28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28392"/>
            <a:ext cx="3821114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69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Ajustamento de curvas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Dúvida: Como escolher as funções contínuas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),…,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?</a:t>
                </a:r>
              </a:p>
              <a:p>
                <a:r>
                  <a:rPr lang="pt-BR" dirty="0" smtClean="0"/>
                  <a:t>Uma maneira simples consiste em analisar os pontos conhecidos em um gráfico cartesiano</a:t>
                </a:r>
              </a:p>
              <a:p>
                <a:pPr lvl="1"/>
                <a:r>
                  <a:rPr lang="pt-BR" dirty="0" smtClean="0"/>
                  <a:t>No entanto, essa escolha nem sempre é simples, e não será objeto de estudo nesse curso...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20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1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Ajustamento de curvas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9552" y="1412777"/>
                <a:ext cx="7848872" cy="2664295"/>
              </a:xfrm>
            </p:spPr>
            <p:txBody>
              <a:bodyPr/>
              <a:lstStyle/>
              <a:p>
                <a:r>
                  <a:rPr lang="pt-BR" dirty="0"/>
                  <a:t>O que significa obter uma curva que melhor se ajuste, ou que mais se aproxime de uma função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𝒇</m:t>
                    </m:r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/>
                  <a:t> desconhecida </a:t>
                </a:r>
                <a:r>
                  <a:rPr lang="pt-BR" dirty="0" smtClean="0"/>
                  <a:t>?</a:t>
                </a:r>
              </a:p>
              <a:p>
                <a:r>
                  <a:rPr lang="pt-BR" dirty="0" smtClean="0"/>
                  <a:t>Idéia geométrica: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12777"/>
                <a:ext cx="7848872" cy="2664295"/>
              </a:xfrm>
              <a:blipFill rotWithShape="1">
                <a:blip r:embed="rId2"/>
                <a:stretch>
                  <a:fillRect l="-699" t="-18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932858" y="6337748"/>
            <a:ext cx="57606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32858" y="3169396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012978" y="446554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val 10"/>
          <p:cNvSpPr/>
          <p:nvPr/>
        </p:nvSpPr>
        <p:spPr>
          <a:xfrm>
            <a:off x="3309122" y="496959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Oval 11"/>
          <p:cNvSpPr/>
          <p:nvPr/>
        </p:nvSpPr>
        <p:spPr>
          <a:xfrm>
            <a:off x="4461250" y="460955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/>
          <p:cNvSpPr/>
          <p:nvPr/>
        </p:nvSpPr>
        <p:spPr>
          <a:xfrm>
            <a:off x="5685386" y="525762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6117435" y="63720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x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7" name="Freeform 16"/>
          <p:cNvSpPr/>
          <p:nvPr/>
        </p:nvSpPr>
        <p:spPr>
          <a:xfrm>
            <a:off x="1739889" y="4753572"/>
            <a:ext cx="4847771" cy="694184"/>
          </a:xfrm>
          <a:custGeom>
            <a:avLst/>
            <a:gdLst>
              <a:gd name="connsiteX0" fmla="*/ 0 w 4847771"/>
              <a:gd name="connsiteY0" fmla="*/ 79553 h 747210"/>
              <a:gd name="connsiteX1" fmla="*/ 1901371 w 4847771"/>
              <a:gd name="connsiteY1" fmla="*/ 21496 h 747210"/>
              <a:gd name="connsiteX2" fmla="*/ 3643086 w 4847771"/>
              <a:gd name="connsiteY2" fmla="*/ 398867 h 747210"/>
              <a:gd name="connsiteX3" fmla="*/ 4847771 w 4847771"/>
              <a:gd name="connsiteY3" fmla="*/ 747210 h 74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7771" h="747210">
                <a:moveTo>
                  <a:pt x="0" y="79553"/>
                </a:moveTo>
                <a:cubicBezTo>
                  <a:pt x="647095" y="23915"/>
                  <a:pt x="1294190" y="-31723"/>
                  <a:pt x="1901371" y="21496"/>
                </a:cubicBezTo>
                <a:cubicBezTo>
                  <a:pt x="2508552" y="74715"/>
                  <a:pt x="3152019" y="277915"/>
                  <a:pt x="3643086" y="398867"/>
                </a:cubicBezTo>
                <a:cubicBezTo>
                  <a:pt x="4134153" y="519819"/>
                  <a:pt x="4490962" y="633514"/>
                  <a:pt x="4847771" y="7472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80930" y="4753572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𝑷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𝒙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930" y="4753572"/>
                <a:ext cx="504056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3734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>
            <a:off x="4749282" y="4600264"/>
            <a:ext cx="216024" cy="3379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65306" y="4609556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𝑹</m:t>
                      </m:r>
                      <m:d>
                        <m:d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306" y="4609556"/>
                <a:ext cx="259228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48064" y="2852936"/>
                <a:ext cx="38164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solidFill>
                      <a:srgbClr val="FF0000"/>
                    </a:solidFill>
                  </a:rPr>
                  <a:t>Objetivo: tornar os resíduos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mínimos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852936"/>
                <a:ext cx="3816424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276" t="-33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0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7" grpId="0" animBg="1"/>
      <p:bldP spid="18" grpId="0"/>
      <p:bldP spid="19" grpId="0" animBg="1"/>
      <p:bldP spid="20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3523</TotalTime>
  <Words>4864</Words>
  <Application>Microsoft Office PowerPoint</Application>
  <PresentationFormat>Apresentação na tela (4:3)</PresentationFormat>
  <Paragraphs>1162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Mediano</vt:lpstr>
      <vt:lpstr>Apresentação do PowerPoint</vt:lpstr>
      <vt:lpstr>Introdução</vt:lpstr>
      <vt:lpstr>Introdução</vt:lpstr>
      <vt:lpstr>Introdução</vt:lpstr>
      <vt:lpstr>Ajustamento de curvas</vt:lpstr>
      <vt:lpstr>Ajustamento de curvas</vt:lpstr>
      <vt:lpstr>Ajustamento de curvas</vt:lpstr>
      <vt:lpstr>Ajustamento de curvas</vt:lpstr>
      <vt:lpstr>Ajustamento de curvas</vt:lpstr>
      <vt:lpstr>Ajustamento de curvas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Método dos Mínimos Quadrados</vt:lpstr>
      <vt:lpstr>Caso não linear</vt:lpstr>
      <vt:lpstr>Caso não linear</vt:lpstr>
      <vt:lpstr>Caso não linear</vt:lpstr>
      <vt:lpstr>Caso não linear</vt:lpstr>
      <vt:lpstr>Caso não linear</vt:lpstr>
      <vt:lpstr>Exercícios</vt:lpstr>
      <vt:lpstr>Bibliografia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Matos</dc:creator>
  <cp:lastModifiedBy>Guilherme</cp:lastModifiedBy>
  <cp:revision>98</cp:revision>
  <cp:lastPrinted>2014-05-26T15:30:09Z</cp:lastPrinted>
  <dcterms:created xsi:type="dcterms:W3CDTF">2011-05-19T13:32:59Z</dcterms:created>
  <dcterms:modified xsi:type="dcterms:W3CDTF">2014-05-27T03:12:21Z</dcterms:modified>
</cp:coreProperties>
</file>