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0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8" r:id="rId13"/>
    <p:sldId id="257" r:id="rId14"/>
    <p:sldId id="258" r:id="rId15"/>
    <p:sldId id="262" r:id="rId16"/>
    <p:sldId id="263" r:id="rId17"/>
    <p:sldId id="264" r:id="rId18"/>
    <p:sldId id="265" r:id="rId19"/>
    <p:sldId id="266" r:id="rId20"/>
    <p:sldId id="267" r:id="rId21"/>
    <p:sldId id="269" r:id="rId22"/>
    <p:sldId id="259" r:id="rId23"/>
    <p:sldId id="261" r:id="rId24"/>
    <p:sldId id="270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77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12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67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67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0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99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94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15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28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09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2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6318F-00C0-4139-AE21-2DC3A870282F}" type="datetimeFigureOut">
              <a:rPr lang="pt-BR" smtClean="0"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45A4-F30D-49B8-A856-8DA341BA99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23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> </a:t>
            </a:r>
            <a:r>
              <a:rPr lang="pt-BR" b="1" dirty="0"/>
              <a:t>Calculando a maior soma consecutiva de elementos de um caminho de uma árvore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Israel B. F. Silva</a:t>
            </a:r>
            <a:r>
              <a:rPr lang="pt-BR" b="1" dirty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7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47" name="Retângulo 146"/>
          <p:cNvSpPr/>
          <p:nvPr/>
        </p:nvSpPr>
        <p:spPr>
          <a:xfrm>
            <a:off x="48139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8" name="Retângulo 147"/>
          <p:cNvSpPr/>
          <p:nvPr/>
        </p:nvSpPr>
        <p:spPr>
          <a:xfrm>
            <a:off x="120147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149" name="Retângulo 148"/>
          <p:cNvSpPr/>
          <p:nvPr/>
        </p:nvSpPr>
        <p:spPr>
          <a:xfrm>
            <a:off x="1907704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1" name="Retângulo 150"/>
          <p:cNvSpPr/>
          <p:nvPr/>
        </p:nvSpPr>
        <p:spPr>
          <a:xfrm>
            <a:off x="261392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2" name="Retângulo 151"/>
          <p:cNvSpPr/>
          <p:nvPr/>
        </p:nvSpPr>
        <p:spPr>
          <a:xfrm>
            <a:off x="331742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3" name="Retângulo 152"/>
          <p:cNvSpPr/>
          <p:nvPr/>
        </p:nvSpPr>
        <p:spPr>
          <a:xfrm>
            <a:off x="403750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</a:p>
        </p:txBody>
      </p:sp>
      <p:sp>
        <p:nvSpPr>
          <p:cNvPr id="154" name="Retângulo 153"/>
          <p:cNvSpPr/>
          <p:nvPr/>
        </p:nvSpPr>
        <p:spPr>
          <a:xfrm>
            <a:off x="474372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5" name="Retângulo 154"/>
          <p:cNvSpPr/>
          <p:nvPr/>
        </p:nvSpPr>
        <p:spPr>
          <a:xfrm>
            <a:off x="544995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6" name="Retângulo 155"/>
          <p:cNvSpPr/>
          <p:nvPr/>
        </p:nvSpPr>
        <p:spPr>
          <a:xfrm>
            <a:off x="615617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7" name="Retângulo 156"/>
          <p:cNvSpPr/>
          <p:nvPr/>
        </p:nvSpPr>
        <p:spPr>
          <a:xfrm>
            <a:off x="6962119" y="522920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0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(-, -)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8" name="CaixaDeTexto 157"/>
          <p:cNvSpPr txBox="1"/>
          <p:nvPr/>
        </p:nvSpPr>
        <p:spPr>
          <a:xfrm>
            <a:off x="68356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59" name="CaixaDeTexto 158"/>
          <p:cNvSpPr txBox="1"/>
          <p:nvPr/>
        </p:nvSpPr>
        <p:spPr>
          <a:xfrm>
            <a:off x="140364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60" name="CaixaDeTexto 159"/>
          <p:cNvSpPr txBox="1"/>
          <p:nvPr/>
        </p:nvSpPr>
        <p:spPr>
          <a:xfrm>
            <a:off x="2123728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61" name="CaixaDeTexto 160"/>
          <p:cNvSpPr txBox="1"/>
          <p:nvPr/>
        </p:nvSpPr>
        <p:spPr>
          <a:xfrm>
            <a:off x="2785454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62" name="CaixaDeTexto 161"/>
          <p:cNvSpPr txBox="1"/>
          <p:nvPr/>
        </p:nvSpPr>
        <p:spPr>
          <a:xfrm>
            <a:off x="349188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3" name="CaixaDeTexto 162"/>
          <p:cNvSpPr txBox="1"/>
          <p:nvPr/>
        </p:nvSpPr>
        <p:spPr>
          <a:xfrm>
            <a:off x="421196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64" name="CaixaDeTexto 163"/>
          <p:cNvSpPr txBox="1"/>
          <p:nvPr/>
        </p:nvSpPr>
        <p:spPr>
          <a:xfrm>
            <a:off x="493204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65" name="CaixaDeTexto 164"/>
          <p:cNvSpPr txBox="1"/>
          <p:nvPr/>
        </p:nvSpPr>
        <p:spPr>
          <a:xfrm>
            <a:off x="5593766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66" name="CaixaDeTexto 165"/>
          <p:cNvSpPr txBox="1"/>
          <p:nvPr/>
        </p:nvSpPr>
        <p:spPr>
          <a:xfrm>
            <a:off x="6300192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79" name="Retângulo 78"/>
          <p:cNvSpPr/>
          <p:nvPr/>
        </p:nvSpPr>
        <p:spPr>
          <a:xfrm>
            <a:off x="467544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Retângulo 80"/>
          <p:cNvSpPr/>
          <p:nvPr/>
        </p:nvSpPr>
        <p:spPr>
          <a:xfrm>
            <a:off x="1187624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83" name="Retângulo 82"/>
          <p:cNvSpPr/>
          <p:nvPr/>
        </p:nvSpPr>
        <p:spPr>
          <a:xfrm>
            <a:off x="1893849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5" name="Retângulo 84"/>
          <p:cNvSpPr/>
          <p:nvPr/>
        </p:nvSpPr>
        <p:spPr>
          <a:xfrm>
            <a:off x="2600074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7" name="Retângulo 86"/>
          <p:cNvSpPr/>
          <p:nvPr/>
        </p:nvSpPr>
        <p:spPr>
          <a:xfrm>
            <a:off x="3303566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9" name="Retângulo 88"/>
          <p:cNvSpPr/>
          <p:nvPr/>
        </p:nvSpPr>
        <p:spPr>
          <a:xfrm>
            <a:off x="4023646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</a:p>
        </p:txBody>
      </p:sp>
      <p:sp>
        <p:nvSpPr>
          <p:cNvPr id="91" name="Retângulo 90"/>
          <p:cNvSpPr/>
          <p:nvPr/>
        </p:nvSpPr>
        <p:spPr>
          <a:xfrm>
            <a:off x="4729871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3" name="Retângulo 92"/>
          <p:cNvSpPr/>
          <p:nvPr/>
        </p:nvSpPr>
        <p:spPr>
          <a:xfrm>
            <a:off x="5436096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5" name="Retângulo 94"/>
          <p:cNvSpPr/>
          <p:nvPr/>
        </p:nvSpPr>
        <p:spPr>
          <a:xfrm>
            <a:off x="6142321" y="623731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8" name="CaixaDeTexto 97"/>
          <p:cNvSpPr txBox="1"/>
          <p:nvPr/>
        </p:nvSpPr>
        <p:spPr>
          <a:xfrm>
            <a:off x="669713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00" name="CaixaDeTexto 99"/>
          <p:cNvSpPr txBox="1"/>
          <p:nvPr/>
        </p:nvSpPr>
        <p:spPr>
          <a:xfrm>
            <a:off x="1389793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05" name="CaixaDeTexto 104"/>
          <p:cNvSpPr txBox="1"/>
          <p:nvPr/>
        </p:nvSpPr>
        <p:spPr>
          <a:xfrm>
            <a:off x="2109873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11" name="CaixaDeTexto 110"/>
          <p:cNvSpPr txBox="1"/>
          <p:nvPr/>
        </p:nvSpPr>
        <p:spPr>
          <a:xfrm>
            <a:off x="2771599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12" name="CaixaDeTexto 111"/>
          <p:cNvSpPr txBox="1"/>
          <p:nvPr/>
        </p:nvSpPr>
        <p:spPr>
          <a:xfrm>
            <a:off x="347802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14" name="CaixaDeTexto 113"/>
          <p:cNvSpPr txBox="1"/>
          <p:nvPr/>
        </p:nvSpPr>
        <p:spPr>
          <a:xfrm>
            <a:off x="419810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16" name="CaixaDeTexto 115"/>
          <p:cNvSpPr txBox="1"/>
          <p:nvPr/>
        </p:nvSpPr>
        <p:spPr>
          <a:xfrm>
            <a:off x="491818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17" name="CaixaDeTexto 116"/>
          <p:cNvSpPr txBox="1"/>
          <p:nvPr/>
        </p:nvSpPr>
        <p:spPr>
          <a:xfrm>
            <a:off x="5579911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18" name="CaixaDeTexto 117"/>
          <p:cNvSpPr txBox="1"/>
          <p:nvPr/>
        </p:nvSpPr>
        <p:spPr>
          <a:xfrm>
            <a:off x="6286337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78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47" name="Retângulo 146"/>
          <p:cNvSpPr/>
          <p:nvPr/>
        </p:nvSpPr>
        <p:spPr>
          <a:xfrm>
            <a:off x="48139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8" name="Retângulo 147"/>
          <p:cNvSpPr/>
          <p:nvPr/>
        </p:nvSpPr>
        <p:spPr>
          <a:xfrm>
            <a:off x="120147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149" name="Retângulo 148"/>
          <p:cNvSpPr/>
          <p:nvPr/>
        </p:nvSpPr>
        <p:spPr>
          <a:xfrm>
            <a:off x="1907704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1" name="Retângulo 150"/>
          <p:cNvSpPr/>
          <p:nvPr/>
        </p:nvSpPr>
        <p:spPr>
          <a:xfrm>
            <a:off x="261392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2" name="Retângulo 151"/>
          <p:cNvSpPr/>
          <p:nvPr/>
        </p:nvSpPr>
        <p:spPr>
          <a:xfrm>
            <a:off x="331742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3" name="Retângulo 152"/>
          <p:cNvSpPr/>
          <p:nvPr/>
        </p:nvSpPr>
        <p:spPr>
          <a:xfrm>
            <a:off x="403750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</a:p>
        </p:txBody>
      </p:sp>
      <p:sp>
        <p:nvSpPr>
          <p:cNvPr id="154" name="Retângulo 153"/>
          <p:cNvSpPr/>
          <p:nvPr/>
        </p:nvSpPr>
        <p:spPr>
          <a:xfrm>
            <a:off x="474372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5" name="Retângulo 154"/>
          <p:cNvSpPr/>
          <p:nvPr/>
        </p:nvSpPr>
        <p:spPr>
          <a:xfrm>
            <a:off x="544995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6" name="Retângulo 155"/>
          <p:cNvSpPr/>
          <p:nvPr/>
        </p:nvSpPr>
        <p:spPr>
          <a:xfrm>
            <a:off x="615617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7" name="Retângulo 156"/>
          <p:cNvSpPr/>
          <p:nvPr/>
        </p:nvSpPr>
        <p:spPr>
          <a:xfrm>
            <a:off x="6962119" y="522920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0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(-, -)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8" name="CaixaDeTexto 157"/>
          <p:cNvSpPr txBox="1"/>
          <p:nvPr/>
        </p:nvSpPr>
        <p:spPr>
          <a:xfrm>
            <a:off x="68356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59" name="CaixaDeTexto 158"/>
          <p:cNvSpPr txBox="1"/>
          <p:nvPr/>
        </p:nvSpPr>
        <p:spPr>
          <a:xfrm>
            <a:off x="140364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60" name="CaixaDeTexto 159"/>
          <p:cNvSpPr txBox="1"/>
          <p:nvPr/>
        </p:nvSpPr>
        <p:spPr>
          <a:xfrm>
            <a:off x="2123728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61" name="CaixaDeTexto 160"/>
          <p:cNvSpPr txBox="1"/>
          <p:nvPr/>
        </p:nvSpPr>
        <p:spPr>
          <a:xfrm>
            <a:off x="2785454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62" name="CaixaDeTexto 161"/>
          <p:cNvSpPr txBox="1"/>
          <p:nvPr/>
        </p:nvSpPr>
        <p:spPr>
          <a:xfrm>
            <a:off x="349188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3" name="CaixaDeTexto 162"/>
          <p:cNvSpPr txBox="1"/>
          <p:nvPr/>
        </p:nvSpPr>
        <p:spPr>
          <a:xfrm>
            <a:off x="421196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64" name="CaixaDeTexto 163"/>
          <p:cNvSpPr txBox="1"/>
          <p:nvPr/>
        </p:nvSpPr>
        <p:spPr>
          <a:xfrm>
            <a:off x="493204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65" name="CaixaDeTexto 164"/>
          <p:cNvSpPr txBox="1"/>
          <p:nvPr/>
        </p:nvSpPr>
        <p:spPr>
          <a:xfrm>
            <a:off x="5593766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66" name="CaixaDeTexto 165"/>
          <p:cNvSpPr txBox="1"/>
          <p:nvPr/>
        </p:nvSpPr>
        <p:spPr>
          <a:xfrm>
            <a:off x="6300192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79" name="Retângulo 78"/>
          <p:cNvSpPr/>
          <p:nvPr/>
        </p:nvSpPr>
        <p:spPr>
          <a:xfrm>
            <a:off x="467544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Retângulo 80"/>
          <p:cNvSpPr/>
          <p:nvPr/>
        </p:nvSpPr>
        <p:spPr>
          <a:xfrm>
            <a:off x="1187624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83" name="Retângulo 82"/>
          <p:cNvSpPr/>
          <p:nvPr/>
        </p:nvSpPr>
        <p:spPr>
          <a:xfrm>
            <a:off x="1893849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5" name="Retângulo 84"/>
          <p:cNvSpPr/>
          <p:nvPr/>
        </p:nvSpPr>
        <p:spPr>
          <a:xfrm>
            <a:off x="2600074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7" name="Retângulo 86"/>
          <p:cNvSpPr/>
          <p:nvPr/>
        </p:nvSpPr>
        <p:spPr>
          <a:xfrm>
            <a:off x="3303566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9" name="Retângulo 88"/>
          <p:cNvSpPr/>
          <p:nvPr/>
        </p:nvSpPr>
        <p:spPr>
          <a:xfrm>
            <a:off x="4023646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</a:p>
        </p:txBody>
      </p:sp>
      <p:sp>
        <p:nvSpPr>
          <p:cNvPr id="91" name="Retângulo 90"/>
          <p:cNvSpPr/>
          <p:nvPr/>
        </p:nvSpPr>
        <p:spPr>
          <a:xfrm>
            <a:off x="4729871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3" name="Retângulo 92"/>
          <p:cNvSpPr/>
          <p:nvPr/>
        </p:nvSpPr>
        <p:spPr>
          <a:xfrm>
            <a:off x="5436096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5" name="Retângulo 94"/>
          <p:cNvSpPr/>
          <p:nvPr/>
        </p:nvSpPr>
        <p:spPr>
          <a:xfrm>
            <a:off x="6142321" y="623731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6" name="Retângulo 95"/>
          <p:cNvSpPr/>
          <p:nvPr/>
        </p:nvSpPr>
        <p:spPr>
          <a:xfrm>
            <a:off x="6948264" y="623731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35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(0, 8)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8" name="CaixaDeTexto 97"/>
          <p:cNvSpPr txBox="1"/>
          <p:nvPr/>
        </p:nvSpPr>
        <p:spPr>
          <a:xfrm>
            <a:off x="669713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00" name="CaixaDeTexto 99"/>
          <p:cNvSpPr txBox="1"/>
          <p:nvPr/>
        </p:nvSpPr>
        <p:spPr>
          <a:xfrm>
            <a:off x="1389793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05" name="CaixaDeTexto 104"/>
          <p:cNvSpPr txBox="1"/>
          <p:nvPr/>
        </p:nvSpPr>
        <p:spPr>
          <a:xfrm>
            <a:off x="2109873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11" name="CaixaDeTexto 110"/>
          <p:cNvSpPr txBox="1"/>
          <p:nvPr/>
        </p:nvSpPr>
        <p:spPr>
          <a:xfrm>
            <a:off x="2771599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12" name="CaixaDeTexto 111"/>
          <p:cNvSpPr txBox="1"/>
          <p:nvPr/>
        </p:nvSpPr>
        <p:spPr>
          <a:xfrm>
            <a:off x="347802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14" name="CaixaDeTexto 113"/>
          <p:cNvSpPr txBox="1"/>
          <p:nvPr/>
        </p:nvSpPr>
        <p:spPr>
          <a:xfrm>
            <a:off x="419810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16" name="CaixaDeTexto 115"/>
          <p:cNvSpPr txBox="1"/>
          <p:nvPr/>
        </p:nvSpPr>
        <p:spPr>
          <a:xfrm>
            <a:off x="4918185" y="5858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17" name="CaixaDeTexto 116"/>
          <p:cNvSpPr txBox="1"/>
          <p:nvPr/>
        </p:nvSpPr>
        <p:spPr>
          <a:xfrm>
            <a:off x="5579911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18" name="CaixaDeTexto 117"/>
          <p:cNvSpPr txBox="1"/>
          <p:nvPr/>
        </p:nvSpPr>
        <p:spPr>
          <a:xfrm>
            <a:off x="6286337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01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26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259632" y="571287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pc="700" dirty="0" smtClean="0"/>
              <a:t>[0] [1] [2] [3] [4] [5] [6] [7] [8] [9]</a:t>
            </a:r>
            <a:endParaRPr lang="pt-BR" spc="700" dirty="0"/>
          </a:p>
        </p:txBody>
      </p:sp>
    </p:spTree>
    <p:extLst>
      <p:ext uri="{BB962C8B-B14F-4D97-AF65-F5344CB8AC3E}">
        <p14:creationId xmlns:p14="http://schemas.microsoft.com/office/powerpoint/2010/main" val="10035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901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4499992" y="134076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2987824" y="206084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6084168" y="206084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3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2287871" y="289922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5292080" y="2924944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3851920" y="2924944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baixo 7"/>
          <p:cNvSpPr/>
          <p:nvPr/>
        </p:nvSpPr>
        <p:spPr>
          <a:xfrm>
            <a:off x="6876256" y="2924944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29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2287871" y="289922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529208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385192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baixo 8"/>
          <p:cNvSpPr/>
          <p:nvPr/>
        </p:nvSpPr>
        <p:spPr>
          <a:xfrm>
            <a:off x="6876256" y="2924944"/>
            <a:ext cx="216024" cy="2880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1907704" y="3744742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529208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385192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baixo 8"/>
          <p:cNvSpPr/>
          <p:nvPr/>
        </p:nvSpPr>
        <p:spPr>
          <a:xfrm>
            <a:off x="6876256" y="2924944"/>
            <a:ext cx="216024" cy="2880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2713647" y="3747475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65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76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pic>
        <p:nvPicPr>
          <p:cNvPr id="4" name="Picture 2" descr="http://community.topcoder.com/i/education/lca/RMQ_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336704" cy="37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483768" y="59492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Consultar intervalo [2, 7]</a:t>
            </a:r>
            <a:endParaRPr lang="pt-BR" sz="2800" dirty="0"/>
          </a:p>
        </p:txBody>
      </p:sp>
      <p:sp>
        <p:nvSpPr>
          <p:cNvPr id="3" name="Seta para baixo 2"/>
          <p:cNvSpPr/>
          <p:nvPr/>
        </p:nvSpPr>
        <p:spPr>
          <a:xfrm>
            <a:off x="1907704" y="3744742"/>
            <a:ext cx="216024" cy="2880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529208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3851920" y="2924944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baixo 8"/>
          <p:cNvSpPr/>
          <p:nvPr/>
        </p:nvSpPr>
        <p:spPr>
          <a:xfrm>
            <a:off x="6876256" y="2924944"/>
            <a:ext cx="216024" cy="2880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2713647" y="3747475"/>
            <a:ext cx="216024" cy="288032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1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 de Segmentos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dirty="0" smtClean="0"/>
              <a:t>Maior </a:t>
            </a:r>
            <a:r>
              <a:rPr lang="pt-BR" sz="2800" dirty="0"/>
              <a:t>soma consecutiva de uma </a:t>
            </a:r>
            <a:r>
              <a:rPr lang="pt-BR" sz="2800" dirty="0" smtClean="0"/>
              <a:t>lista</a:t>
            </a:r>
            <a:endParaRPr lang="pt-BR" sz="2800" dirty="0"/>
          </a:p>
          <a:p>
            <a:endParaRPr lang="pt-BR" dirty="0" smtClean="0"/>
          </a:p>
          <a:p>
            <a:r>
              <a:rPr lang="pt-BR" dirty="0" smtClean="0"/>
              <a:t>Informações:</a:t>
            </a:r>
          </a:p>
          <a:p>
            <a:pPr lvl="1"/>
            <a:r>
              <a:rPr lang="pt-BR" dirty="0" smtClean="0"/>
              <a:t>Prefixo</a:t>
            </a:r>
          </a:p>
          <a:p>
            <a:pPr lvl="1"/>
            <a:r>
              <a:rPr lang="pt-BR" dirty="0" smtClean="0"/>
              <a:t>Sufixo</a:t>
            </a:r>
          </a:p>
          <a:p>
            <a:pPr lvl="1"/>
            <a:r>
              <a:rPr lang="pt-BR" dirty="0" smtClean="0"/>
              <a:t>Soma</a:t>
            </a:r>
          </a:p>
          <a:p>
            <a:pPr lvl="1"/>
            <a:r>
              <a:rPr lang="pt-BR" dirty="0" smtClean="0"/>
              <a:t>Melhor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08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en-US" b="1" dirty="0" err="1"/>
              <a:t>Menor</a:t>
            </a:r>
            <a:r>
              <a:rPr lang="en-US" b="1" dirty="0"/>
              <a:t> ancestral </a:t>
            </a:r>
            <a:r>
              <a:rPr lang="en-US" b="1" dirty="0" err="1" smtClean="0"/>
              <a:t>comum</a:t>
            </a:r>
            <a:r>
              <a:rPr lang="en-US" dirty="0"/>
              <a:t/>
            </a:r>
            <a:br>
              <a:rPr lang="en-US" dirty="0"/>
            </a:br>
            <a:endParaRPr lang="pt-BR" dirty="0"/>
          </a:p>
        </p:txBody>
      </p:sp>
      <p:pic>
        <p:nvPicPr>
          <p:cNvPr id="2050" name="Picture 2" descr="http://community.topcoder.com/i/education/lca/LCA_00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2"/>
          <a:stretch/>
        </p:blipFill>
        <p:spPr bwMode="auto">
          <a:xfrm>
            <a:off x="2987824" y="1340768"/>
            <a:ext cx="2690249" cy="517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8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4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5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2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4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4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6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5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47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7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9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9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9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4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83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7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Decomposição Heavy-Light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938610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10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059560" y="1521590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2504015" y="2219106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91880" y="2231147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3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938975" y="227255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4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1169546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Elipse 51"/>
          <p:cNvSpPr/>
          <p:nvPr/>
        </p:nvSpPr>
        <p:spPr>
          <a:xfrm>
            <a:off x="320804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7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165544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4" name="Elipse 53"/>
          <p:cNvSpPr/>
          <p:nvPr/>
        </p:nvSpPr>
        <p:spPr>
          <a:xfrm>
            <a:off x="5134252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9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268408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8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2223120" y="3088703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57" name="Conector reto 56"/>
          <p:cNvCxnSpPr>
            <a:stCxn id="47" idx="3"/>
            <a:endCxn id="49" idx="0"/>
          </p:cNvCxnSpPr>
          <p:nvPr/>
        </p:nvCxnSpPr>
        <p:spPr>
          <a:xfrm flipH="1">
            <a:off x="3775720" y="2006135"/>
            <a:ext cx="366975" cy="2250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2715924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61" name="Elipse 60"/>
          <p:cNvSpPr/>
          <p:nvPr/>
        </p:nvSpPr>
        <p:spPr>
          <a:xfrm>
            <a:off x="3691600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2" name="Elipse 61"/>
          <p:cNvSpPr/>
          <p:nvPr/>
        </p:nvSpPr>
        <p:spPr>
          <a:xfrm>
            <a:off x="4938975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63" name="Elipse 62"/>
          <p:cNvSpPr/>
          <p:nvPr/>
        </p:nvSpPr>
        <p:spPr>
          <a:xfrm>
            <a:off x="5822985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4" name="Elipse 63"/>
          <p:cNvSpPr/>
          <p:nvPr/>
        </p:nvSpPr>
        <p:spPr>
          <a:xfrm>
            <a:off x="572323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5" name="Elipse 64"/>
          <p:cNvSpPr/>
          <p:nvPr/>
        </p:nvSpPr>
        <p:spPr>
          <a:xfrm>
            <a:off x="3208040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6" name="Elipse 65"/>
          <p:cNvSpPr/>
          <p:nvPr/>
        </p:nvSpPr>
        <p:spPr>
          <a:xfrm>
            <a:off x="3208040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Elipse 69"/>
          <p:cNvSpPr/>
          <p:nvPr/>
        </p:nvSpPr>
        <p:spPr>
          <a:xfrm>
            <a:off x="2229513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71" name="Conector reto 70"/>
          <p:cNvCxnSpPr>
            <a:stCxn id="47" idx="6"/>
            <a:endCxn id="50" idx="0"/>
          </p:cNvCxnSpPr>
          <p:nvPr/>
        </p:nvCxnSpPr>
        <p:spPr>
          <a:xfrm>
            <a:off x="4627240" y="1805430"/>
            <a:ext cx="595575" cy="4671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7" idx="2"/>
            <a:endCxn id="48" idx="0"/>
          </p:cNvCxnSpPr>
          <p:nvPr/>
        </p:nvCxnSpPr>
        <p:spPr>
          <a:xfrm flipH="1">
            <a:off x="2787855" y="1805430"/>
            <a:ext cx="1271705" cy="41367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48" idx="2"/>
            <a:endCxn id="51" idx="0"/>
          </p:cNvCxnSpPr>
          <p:nvPr/>
        </p:nvCxnSpPr>
        <p:spPr>
          <a:xfrm flipH="1">
            <a:off x="1453386" y="2502946"/>
            <a:ext cx="1050629" cy="5857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stCxn id="48" idx="4"/>
            <a:endCxn id="56" idx="0"/>
          </p:cNvCxnSpPr>
          <p:nvPr/>
        </p:nvCxnSpPr>
        <p:spPr>
          <a:xfrm flipH="1">
            <a:off x="2506960" y="2786786"/>
            <a:ext cx="280895" cy="3019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49" idx="4"/>
            <a:endCxn id="52" idx="0"/>
          </p:cNvCxnSpPr>
          <p:nvPr/>
        </p:nvCxnSpPr>
        <p:spPr>
          <a:xfrm flipH="1">
            <a:off x="3491880" y="2798827"/>
            <a:ext cx="283840" cy="2898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50" idx="3"/>
            <a:endCxn id="55" idx="0"/>
          </p:cNvCxnSpPr>
          <p:nvPr/>
        </p:nvCxnSpPr>
        <p:spPr>
          <a:xfrm flipH="1">
            <a:off x="4552248" y="2757104"/>
            <a:ext cx="469862" cy="3374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50" idx="4"/>
            <a:endCxn id="54" idx="0"/>
          </p:cNvCxnSpPr>
          <p:nvPr/>
        </p:nvCxnSpPr>
        <p:spPr>
          <a:xfrm>
            <a:off x="5222815" y="2840239"/>
            <a:ext cx="195277" cy="248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50" idx="5"/>
            <a:endCxn id="4" idx="0"/>
          </p:cNvCxnSpPr>
          <p:nvPr/>
        </p:nvCxnSpPr>
        <p:spPr>
          <a:xfrm>
            <a:off x="5423520" y="2757104"/>
            <a:ext cx="798930" cy="3374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>
            <a:stCxn id="56" idx="3"/>
            <a:endCxn id="53" idx="0"/>
          </p:cNvCxnSpPr>
          <p:nvPr/>
        </p:nvCxnSpPr>
        <p:spPr>
          <a:xfrm flipH="1">
            <a:off x="1939280" y="3573248"/>
            <a:ext cx="366975" cy="508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52" idx="5"/>
            <a:endCxn id="61" idx="0"/>
          </p:cNvCxnSpPr>
          <p:nvPr/>
        </p:nvCxnSpPr>
        <p:spPr>
          <a:xfrm>
            <a:off x="3692585" y="3573248"/>
            <a:ext cx="282855" cy="50801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>
            <a:stCxn id="52" idx="3"/>
            <a:endCxn id="60" idx="0"/>
          </p:cNvCxnSpPr>
          <p:nvPr/>
        </p:nvCxnSpPr>
        <p:spPr>
          <a:xfrm flipH="1">
            <a:off x="2999764" y="3573248"/>
            <a:ext cx="291411" cy="5289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>
            <a:stCxn id="60" idx="5"/>
            <a:endCxn id="65" idx="0"/>
          </p:cNvCxnSpPr>
          <p:nvPr/>
        </p:nvCxnSpPr>
        <p:spPr>
          <a:xfrm>
            <a:off x="3200469" y="4586769"/>
            <a:ext cx="291411" cy="4581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>
            <a:stCxn id="65" idx="4"/>
            <a:endCxn id="66" idx="0"/>
          </p:cNvCxnSpPr>
          <p:nvPr/>
        </p:nvCxnSpPr>
        <p:spPr>
          <a:xfrm>
            <a:off x="3491880" y="5612579"/>
            <a:ext cx="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ector reto 1024"/>
          <p:cNvCxnSpPr>
            <a:stCxn id="60" idx="3"/>
            <a:endCxn id="70" idx="0"/>
          </p:cNvCxnSpPr>
          <p:nvPr/>
        </p:nvCxnSpPr>
        <p:spPr>
          <a:xfrm flipH="1">
            <a:off x="2513353" y="4586769"/>
            <a:ext cx="285706" cy="4581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>
            <a:stCxn id="4" idx="4"/>
            <a:endCxn id="63" idx="0"/>
          </p:cNvCxnSpPr>
          <p:nvPr/>
        </p:nvCxnSpPr>
        <p:spPr>
          <a:xfrm flipH="1">
            <a:off x="6106825" y="3662271"/>
            <a:ext cx="115625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>
            <a:stCxn id="54" idx="4"/>
            <a:endCxn id="62" idx="0"/>
          </p:cNvCxnSpPr>
          <p:nvPr/>
        </p:nvCxnSpPr>
        <p:spPr>
          <a:xfrm flipH="1">
            <a:off x="5222815" y="3656383"/>
            <a:ext cx="195277" cy="4248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reto 1031"/>
          <p:cNvCxnSpPr>
            <a:stCxn id="63" idx="4"/>
            <a:endCxn id="64" idx="0"/>
          </p:cNvCxnSpPr>
          <p:nvPr/>
        </p:nvCxnSpPr>
        <p:spPr>
          <a:xfrm flipH="1">
            <a:off x="6007073" y="4669904"/>
            <a:ext cx="99752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ipse 104"/>
          <p:cNvSpPr/>
          <p:nvPr/>
        </p:nvSpPr>
        <p:spPr>
          <a:xfrm>
            <a:off x="6687113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11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7504509" y="3094591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12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6672881" y="410222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18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7" name="Elipse 116"/>
          <p:cNvSpPr/>
          <p:nvPr/>
        </p:nvSpPr>
        <p:spPr>
          <a:xfrm>
            <a:off x="7504509" y="4081264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19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31" name="Elipse 130"/>
          <p:cNvSpPr/>
          <p:nvPr/>
        </p:nvSpPr>
        <p:spPr>
          <a:xfrm>
            <a:off x="6670721" y="504489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23</a:t>
            </a:r>
          </a:p>
        </p:txBody>
      </p:sp>
      <p:cxnSp>
        <p:nvCxnSpPr>
          <p:cNvPr id="96" name="Conector reto 95"/>
          <p:cNvCxnSpPr>
            <a:stCxn id="50" idx="6"/>
            <a:endCxn id="105" idx="0"/>
          </p:cNvCxnSpPr>
          <p:nvPr/>
        </p:nvCxnSpPr>
        <p:spPr>
          <a:xfrm>
            <a:off x="5506655" y="2556399"/>
            <a:ext cx="1464298" cy="53819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>
            <a:stCxn id="50" idx="7"/>
            <a:endCxn id="112" idx="0"/>
          </p:cNvCxnSpPr>
          <p:nvPr/>
        </p:nvCxnSpPr>
        <p:spPr>
          <a:xfrm>
            <a:off x="5423520" y="2355694"/>
            <a:ext cx="2364829" cy="73889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stCxn id="112" idx="4"/>
            <a:endCxn id="117" idx="0"/>
          </p:cNvCxnSpPr>
          <p:nvPr/>
        </p:nvCxnSpPr>
        <p:spPr>
          <a:xfrm>
            <a:off x="7788349" y="3662271"/>
            <a:ext cx="0" cy="4189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>
            <a:stCxn id="105" idx="4"/>
            <a:endCxn id="116" idx="0"/>
          </p:cNvCxnSpPr>
          <p:nvPr/>
        </p:nvCxnSpPr>
        <p:spPr>
          <a:xfrm flipH="1">
            <a:off x="6956721" y="3662271"/>
            <a:ext cx="14232" cy="4399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/>
          <p:cNvCxnSpPr>
            <a:stCxn id="116" idx="4"/>
            <a:endCxn id="131" idx="0"/>
          </p:cNvCxnSpPr>
          <p:nvPr/>
        </p:nvCxnSpPr>
        <p:spPr>
          <a:xfrm flipH="1">
            <a:off x="6954561" y="4669904"/>
            <a:ext cx="2160" cy="3749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e 149"/>
          <p:cNvSpPr/>
          <p:nvPr/>
        </p:nvSpPr>
        <p:spPr>
          <a:xfrm>
            <a:off x="5724128" y="5917379"/>
            <a:ext cx="567680" cy="5676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25</a:t>
            </a:r>
          </a:p>
        </p:txBody>
      </p:sp>
      <p:cxnSp>
        <p:nvCxnSpPr>
          <p:cNvPr id="118" name="Conector reto 117"/>
          <p:cNvCxnSpPr>
            <a:stCxn id="64" idx="4"/>
            <a:endCxn id="150" idx="0"/>
          </p:cNvCxnSpPr>
          <p:nvPr/>
        </p:nvCxnSpPr>
        <p:spPr>
          <a:xfrm>
            <a:off x="6007073" y="5612579"/>
            <a:ext cx="895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5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4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7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512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63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47" name="Retângulo 146"/>
          <p:cNvSpPr/>
          <p:nvPr/>
        </p:nvSpPr>
        <p:spPr>
          <a:xfrm>
            <a:off x="48139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8" name="Retângulo 147"/>
          <p:cNvSpPr/>
          <p:nvPr/>
        </p:nvSpPr>
        <p:spPr>
          <a:xfrm>
            <a:off x="120147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149" name="Retângulo 148"/>
          <p:cNvSpPr/>
          <p:nvPr/>
        </p:nvSpPr>
        <p:spPr>
          <a:xfrm>
            <a:off x="1907704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1" name="Retângulo 150"/>
          <p:cNvSpPr/>
          <p:nvPr/>
        </p:nvSpPr>
        <p:spPr>
          <a:xfrm>
            <a:off x="261392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2" name="Retângulo 151"/>
          <p:cNvSpPr/>
          <p:nvPr/>
        </p:nvSpPr>
        <p:spPr>
          <a:xfrm>
            <a:off x="331742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3" name="Retângulo 152"/>
          <p:cNvSpPr/>
          <p:nvPr/>
        </p:nvSpPr>
        <p:spPr>
          <a:xfrm>
            <a:off x="403750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</a:p>
        </p:txBody>
      </p:sp>
      <p:sp>
        <p:nvSpPr>
          <p:cNvPr id="154" name="Retângulo 153"/>
          <p:cNvSpPr/>
          <p:nvPr/>
        </p:nvSpPr>
        <p:spPr>
          <a:xfrm>
            <a:off x="474372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5" name="Retângulo 154"/>
          <p:cNvSpPr/>
          <p:nvPr/>
        </p:nvSpPr>
        <p:spPr>
          <a:xfrm>
            <a:off x="544995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6" name="Retângulo 155"/>
          <p:cNvSpPr/>
          <p:nvPr/>
        </p:nvSpPr>
        <p:spPr>
          <a:xfrm>
            <a:off x="615617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8" name="CaixaDeTexto 157"/>
          <p:cNvSpPr txBox="1"/>
          <p:nvPr/>
        </p:nvSpPr>
        <p:spPr>
          <a:xfrm>
            <a:off x="68356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59" name="CaixaDeTexto 158"/>
          <p:cNvSpPr txBox="1"/>
          <p:nvPr/>
        </p:nvSpPr>
        <p:spPr>
          <a:xfrm>
            <a:off x="140364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60" name="CaixaDeTexto 159"/>
          <p:cNvSpPr txBox="1"/>
          <p:nvPr/>
        </p:nvSpPr>
        <p:spPr>
          <a:xfrm>
            <a:off x="2123728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61" name="CaixaDeTexto 160"/>
          <p:cNvSpPr txBox="1"/>
          <p:nvPr/>
        </p:nvSpPr>
        <p:spPr>
          <a:xfrm>
            <a:off x="2785454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62" name="CaixaDeTexto 161"/>
          <p:cNvSpPr txBox="1"/>
          <p:nvPr/>
        </p:nvSpPr>
        <p:spPr>
          <a:xfrm>
            <a:off x="349188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3" name="CaixaDeTexto 162"/>
          <p:cNvSpPr txBox="1"/>
          <p:nvPr/>
        </p:nvSpPr>
        <p:spPr>
          <a:xfrm>
            <a:off x="421196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64" name="CaixaDeTexto 163"/>
          <p:cNvSpPr txBox="1"/>
          <p:nvPr/>
        </p:nvSpPr>
        <p:spPr>
          <a:xfrm>
            <a:off x="493204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65" name="CaixaDeTexto 164"/>
          <p:cNvSpPr txBox="1"/>
          <p:nvPr/>
        </p:nvSpPr>
        <p:spPr>
          <a:xfrm>
            <a:off x="5593766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66" name="CaixaDeTexto 165"/>
          <p:cNvSpPr txBox="1"/>
          <p:nvPr/>
        </p:nvSpPr>
        <p:spPr>
          <a:xfrm>
            <a:off x="6300192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27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Introdução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118762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893849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2600074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3303566" y="1998132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402364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472987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5436096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0" name="Retângulo 79"/>
          <p:cNvSpPr/>
          <p:nvPr/>
        </p:nvSpPr>
        <p:spPr>
          <a:xfrm>
            <a:off x="6142321" y="1998132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2" name="Retângulo 81"/>
          <p:cNvSpPr/>
          <p:nvPr/>
        </p:nvSpPr>
        <p:spPr>
          <a:xfrm>
            <a:off x="6948264" y="1998132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13 = (5, 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991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389994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110074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771800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347822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19830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4918386" y="16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5580112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6286538" y="1638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01" name="Retângulo 100"/>
          <p:cNvSpPr/>
          <p:nvPr/>
        </p:nvSpPr>
        <p:spPr>
          <a:xfrm>
            <a:off x="467544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2" name="Retângulo 101"/>
          <p:cNvSpPr/>
          <p:nvPr/>
        </p:nvSpPr>
        <p:spPr>
          <a:xfrm>
            <a:off x="118762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1893849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4" name="Retângulo 103"/>
          <p:cNvSpPr/>
          <p:nvPr/>
        </p:nvSpPr>
        <p:spPr>
          <a:xfrm>
            <a:off x="2600074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3303566" y="3140968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7" name="Retângulo 106"/>
          <p:cNvSpPr/>
          <p:nvPr/>
        </p:nvSpPr>
        <p:spPr>
          <a:xfrm>
            <a:off x="402364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08" name="Retângulo 107"/>
          <p:cNvSpPr/>
          <p:nvPr/>
        </p:nvSpPr>
        <p:spPr>
          <a:xfrm>
            <a:off x="472987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9" name="Retângulo 108"/>
          <p:cNvSpPr/>
          <p:nvPr/>
        </p:nvSpPr>
        <p:spPr>
          <a:xfrm>
            <a:off x="5436096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0" name="Retângulo 109"/>
          <p:cNvSpPr/>
          <p:nvPr/>
        </p:nvSpPr>
        <p:spPr>
          <a:xfrm>
            <a:off x="6142321" y="3140968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3" name="Retângulo 112"/>
          <p:cNvSpPr/>
          <p:nvPr/>
        </p:nvSpPr>
        <p:spPr>
          <a:xfrm>
            <a:off x="6948264" y="3140968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11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(1, 4)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66991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138999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20" name="CaixaDeTexto 119"/>
          <p:cNvSpPr txBox="1"/>
          <p:nvPr/>
        </p:nvSpPr>
        <p:spPr>
          <a:xfrm>
            <a:off x="2110074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21" name="CaixaDeTexto 120"/>
          <p:cNvSpPr txBox="1"/>
          <p:nvPr/>
        </p:nvSpPr>
        <p:spPr>
          <a:xfrm>
            <a:off x="277180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22" name="CaixaDeTexto 121"/>
          <p:cNvSpPr txBox="1"/>
          <p:nvPr/>
        </p:nvSpPr>
        <p:spPr>
          <a:xfrm>
            <a:off x="347822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3" name="CaixaDeTexto 122"/>
          <p:cNvSpPr txBox="1"/>
          <p:nvPr/>
        </p:nvSpPr>
        <p:spPr>
          <a:xfrm>
            <a:off x="419830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24" name="CaixaDeTexto 123"/>
          <p:cNvSpPr txBox="1"/>
          <p:nvPr/>
        </p:nvSpPr>
        <p:spPr>
          <a:xfrm>
            <a:off x="4918386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25" name="CaixaDeTexto 124"/>
          <p:cNvSpPr txBox="1"/>
          <p:nvPr/>
        </p:nvSpPr>
        <p:spPr>
          <a:xfrm>
            <a:off x="5580112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26" name="CaixaDeTexto 125"/>
          <p:cNvSpPr txBox="1"/>
          <p:nvPr/>
        </p:nvSpPr>
        <p:spPr>
          <a:xfrm>
            <a:off x="6286538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27" name="Retângulo 126"/>
          <p:cNvSpPr/>
          <p:nvPr/>
        </p:nvSpPr>
        <p:spPr>
          <a:xfrm>
            <a:off x="46754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8" name="Retângulo 127"/>
          <p:cNvSpPr/>
          <p:nvPr/>
        </p:nvSpPr>
        <p:spPr>
          <a:xfrm>
            <a:off x="118762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129" name="Retângulo 128"/>
          <p:cNvSpPr/>
          <p:nvPr/>
        </p:nvSpPr>
        <p:spPr>
          <a:xfrm>
            <a:off x="1893849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0" name="Retângulo 129"/>
          <p:cNvSpPr/>
          <p:nvPr/>
        </p:nvSpPr>
        <p:spPr>
          <a:xfrm>
            <a:off x="2600074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2" name="Retângulo 131"/>
          <p:cNvSpPr/>
          <p:nvPr/>
        </p:nvSpPr>
        <p:spPr>
          <a:xfrm>
            <a:off x="330356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3" name="Retângulo 132"/>
          <p:cNvSpPr/>
          <p:nvPr/>
        </p:nvSpPr>
        <p:spPr>
          <a:xfrm>
            <a:off x="4023646" y="4149080"/>
            <a:ext cx="64807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4" name="Retângulo 133"/>
          <p:cNvSpPr/>
          <p:nvPr/>
        </p:nvSpPr>
        <p:spPr>
          <a:xfrm>
            <a:off x="472987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5" name="Retângulo 134"/>
          <p:cNvSpPr/>
          <p:nvPr/>
        </p:nvSpPr>
        <p:spPr>
          <a:xfrm>
            <a:off x="5436096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6" name="Retângulo 135"/>
          <p:cNvSpPr/>
          <p:nvPr/>
        </p:nvSpPr>
        <p:spPr>
          <a:xfrm>
            <a:off x="6142321" y="414908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7" name="Retângulo 136"/>
          <p:cNvSpPr/>
          <p:nvPr/>
        </p:nvSpPr>
        <p:spPr>
          <a:xfrm>
            <a:off x="6948264" y="414908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12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(5, 5)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8" name="CaixaDeTexto 137"/>
          <p:cNvSpPr txBox="1"/>
          <p:nvPr/>
        </p:nvSpPr>
        <p:spPr>
          <a:xfrm>
            <a:off x="66991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389994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40" name="CaixaDeTexto 139"/>
          <p:cNvSpPr txBox="1"/>
          <p:nvPr/>
        </p:nvSpPr>
        <p:spPr>
          <a:xfrm>
            <a:off x="2110074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41" name="CaixaDeTexto 140"/>
          <p:cNvSpPr txBox="1"/>
          <p:nvPr/>
        </p:nvSpPr>
        <p:spPr>
          <a:xfrm>
            <a:off x="2771800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42" name="CaixaDeTexto 141"/>
          <p:cNvSpPr txBox="1"/>
          <p:nvPr/>
        </p:nvSpPr>
        <p:spPr>
          <a:xfrm>
            <a:off x="347822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3" name="CaixaDeTexto 142"/>
          <p:cNvSpPr txBox="1"/>
          <p:nvPr/>
        </p:nvSpPr>
        <p:spPr>
          <a:xfrm>
            <a:off x="419830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44" name="CaixaDeTexto 143"/>
          <p:cNvSpPr txBox="1"/>
          <p:nvPr/>
        </p:nvSpPr>
        <p:spPr>
          <a:xfrm>
            <a:off x="4918386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558011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28653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147" name="Retângulo 146"/>
          <p:cNvSpPr/>
          <p:nvPr/>
        </p:nvSpPr>
        <p:spPr>
          <a:xfrm>
            <a:off x="48139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8" name="Retângulo 147"/>
          <p:cNvSpPr/>
          <p:nvPr/>
        </p:nvSpPr>
        <p:spPr>
          <a:xfrm>
            <a:off x="120147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149" name="Retângulo 148"/>
          <p:cNvSpPr/>
          <p:nvPr/>
        </p:nvSpPr>
        <p:spPr>
          <a:xfrm>
            <a:off x="1907704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1" name="Retângulo 150"/>
          <p:cNvSpPr/>
          <p:nvPr/>
        </p:nvSpPr>
        <p:spPr>
          <a:xfrm>
            <a:off x="2613929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2" name="Retângulo 151"/>
          <p:cNvSpPr/>
          <p:nvPr/>
        </p:nvSpPr>
        <p:spPr>
          <a:xfrm>
            <a:off x="331742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3" name="Retângulo 152"/>
          <p:cNvSpPr/>
          <p:nvPr/>
        </p:nvSpPr>
        <p:spPr>
          <a:xfrm>
            <a:off x="403750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-4</a:t>
            </a:r>
          </a:p>
        </p:txBody>
      </p:sp>
      <p:sp>
        <p:nvSpPr>
          <p:cNvPr id="154" name="Retângulo 153"/>
          <p:cNvSpPr/>
          <p:nvPr/>
        </p:nvSpPr>
        <p:spPr>
          <a:xfrm>
            <a:off x="474372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5" name="Retângulo 154"/>
          <p:cNvSpPr/>
          <p:nvPr/>
        </p:nvSpPr>
        <p:spPr>
          <a:xfrm>
            <a:off x="5449951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6" name="Retângulo 155"/>
          <p:cNvSpPr/>
          <p:nvPr/>
        </p:nvSpPr>
        <p:spPr>
          <a:xfrm>
            <a:off x="6156176" y="5229200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-1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7" name="Retângulo 156"/>
          <p:cNvSpPr/>
          <p:nvPr/>
        </p:nvSpPr>
        <p:spPr>
          <a:xfrm>
            <a:off x="6962119" y="5229200"/>
            <a:ext cx="136815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0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dirty="0" smtClean="0">
                <a:solidFill>
                  <a:schemeClr val="tx1"/>
                </a:solidFill>
              </a:rPr>
              <a:t>(-, -)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8" name="CaixaDeTexto 157"/>
          <p:cNvSpPr txBox="1"/>
          <p:nvPr/>
        </p:nvSpPr>
        <p:spPr>
          <a:xfrm>
            <a:off x="68356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59" name="CaixaDeTexto 158"/>
          <p:cNvSpPr txBox="1"/>
          <p:nvPr/>
        </p:nvSpPr>
        <p:spPr>
          <a:xfrm>
            <a:off x="1403648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endParaRPr lang="pt-BR" dirty="0"/>
          </a:p>
        </p:txBody>
      </p:sp>
      <p:sp>
        <p:nvSpPr>
          <p:cNvPr id="160" name="CaixaDeTexto 159"/>
          <p:cNvSpPr txBox="1"/>
          <p:nvPr/>
        </p:nvSpPr>
        <p:spPr>
          <a:xfrm>
            <a:off x="2123728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61" name="CaixaDeTexto 160"/>
          <p:cNvSpPr txBox="1"/>
          <p:nvPr/>
        </p:nvSpPr>
        <p:spPr>
          <a:xfrm>
            <a:off x="2785454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62" name="CaixaDeTexto 161"/>
          <p:cNvSpPr txBox="1"/>
          <p:nvPr/>
        </p:nvSpPr>
        <p:spPr>
          <a:xfrm>
            <a:off x="349188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3" name="CaixaDeTexto 162"/>
          <p:cNvSpPr txBox="1"/>
          <p:nvPr/>
        </p:nvSpPr>
        <p:spPr>
          <a:xfrm>
            <a:off x="421196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64" name="CaixaDeTexto 163"/>
          <p:cNvSpPr txBox="1"/>
          <p:nvPr/>
        </p:nvSpPr>
        <p:spPr>
          <a:xfrm>
            <a:off x="4932040" y="4850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165" name="CaixaDeTexto 164"/>
          <p:cNvSpPr txBox="1"/>
          <p:nvPr/>
        </p:nvSpPr>
        <p:spPr>
          <a:xfrm>
            <a:off x="5593766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166" name="CaixaDeTexto 165"/>
          <p:cNvSpPr txBox="1"/>
          <p:nvPr/>
        </p:nvSpPr>
        <p:spPr>
          <a:xfrm>
            <a:off x="6300192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7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1417</Words>
  <Application>Microsoft Office PowerPoint</Application>
  <PresentationFormat>Apresentação na tela (4:3)</PresentationFormat>
  <Paragraphs>1046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Tema do Office</vt:lpstr>
      <vt:lpstr>  Calculando a maior soma consecutiva de elementos de um caminho de uma árvore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 Introdução </vt:lpstr>
      <vt:lpstr>Árvore de Segmentos</vt:lpstr>
      <vt:lpstr>Árvore de Segmentos</vt:lpstr>
      <vt:lpstr>Árvore de Segmentos</vt:lpstr>
      <vt:lpstr>Árvore de Segmentos</vt:lpstr>
      <vt:lpstr>Árvore de Segmentos</vt:lpstr>
      <vt:lpstr>Árvore de Segmentos</vt:lpstr>
      <vt:lpstr>Árvore de Segmentos</vt:lpstr>
      <vt:lpstr>Árvore de Segmentos</vt:lpstr>
      <vt:lpstr>Árvore de Segmentos</vt:lpstr>
      <vt:lpstr> Menor ancestral comum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  <vt:lpstr> Decomposição Heavy-Light  </vt:lpstr>
    </vt:vector>
  </TitlesOfParts>
  <Company>Uso Doméstico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Israel Batista</dc:creator>
  <cp:lastModifiedBy>Israel Batista</cp:lastModifiedBy>
  <cp:revision>20</cp:revision>
  <dcterms:created xsi:type="dcterms:W3CDTF">2013-03-25T03:11:01Z</dcterms:created>
  <dcterms:modified xsi:type="dcterms:W3CDTF">2013-04-15T12:05:31Z</dcterms:modified>
</cp:coreProperties>
</file>