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ms-office.legacyDiagramTex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6" r:id="rId4"/>
    <p:sldId id="267" r:id="rId5"/>
    <p:sldId id="284" r:id="rId6"/>
    <p:sldId id="275" r:id="rId7"/>
    <p:sldId id="273" r:id="rId8"/>
    <p:sldId id="276" r:id="rId9"/>
    <p:sldId id="277" r:id="rId10"/>
    <p:sldId id="278" r:id="rId11"/>
    <p:sldId id="279" r:id="rId12"/>
    <p:sldId id="280" r:id="rId13"/>
    <p:sldId id="281" r:id="rId14"/>
    <p:sldId id="283" r:id="rId15"/>
    <p:sldId id="282" r:id="rId16"/>
    <p:sldId id="285" r:id="rId1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B2B2B2"/>
    <a:srgbClr val="0099CC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FC9DC6-1ED8-458C-AB1F-3ED27C751047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F9A05B-E1A3-413F-A811-E30D6DDC529A}" type="slidenum">
              <a:rPr lang="pt-BR"/>
              <a:pPr/>
              <a:t>1</a:t>
            </a:fld>
            <a:endParaRPr lang="pt-BR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F7E913-5CB3-494C-AD75-EFD31E783664}" type="slidenum">
              <a:rPr lang="pt-BR"/>
              <a:pPr/>
              <a:t>2</a:t>
            </a:fld>
            <a:endParaRPr lang="pt-BR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6657B-731C-4951-BF43-21DA5496BD49}" type="slidenum">
              <a:rPr lang="pt-BR"/>
              <a:pPr/>
              <a:t>3</a:t>
            </a:fld>
            <a:endParaRPr lang="pt-BR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BB0476-D97F-4E47-ABC8-6B5815C3D63E}" type="slidenum">
              <a:rPr lang="pt-BR"/>
              <a:pPr/>
              <a:t>4</a:t>
            </a:fld>
            <a:endParaRPr lang="pt-BR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9665CA-2CE5-4BB3-A2BC-E999B962F0A4}" type="slidenum">
              <a:rPr lang="pt-BR"/>
              <a:pPr/>
              <a:t>6</a:t>
            </a:fld>
            <a:endParaRPr lang="pt-BR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9665CA-2CE5-4BB3-A2BC-E999B962F0A4}" type="slidenum">
              <a:rPr lang="pt-BR"/>
              <a:pPr/>
              <a:t>8</a:t>
            </a:fld>
            <a:endParaRPr lang="pt-BR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79D10-252B-4DD7-A0C7-C2562FEED33B}" type="slidenum">
              <a:rPr lang="en-US"/>
              <a:pPr/>
              <a:t>13</a:t>
            </a:fld>
            <a:endParaRPr lang="en-US"/>
          </a:p>
        </p:txBody>
      </p:sp>
      <p:sp>
        <p:nvSpPr>
          <p:cNvPr id="100354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00355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  <a:ln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F9A05B-E1A3-413F-A811-E30D6DDC529A}" type="slidenum">
              <a:rPr lang="pt-BR"/>
              <a:pPr/>
              <a:t>16</a:t>
            </a:fld>
            <a:endParaRPr lang="pt-BR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FDB31-B93A-4E6F-ADFC-4572E143A58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661B7-35F0-41A9-914B-21075DF8D8E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72711-12AD-4A9B-B493-2CCAB8E5DBE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EB3BF-554F-4DD2-BF5A-6EB9CB6764A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B7495-9DFB-42BD-87F6-C116178AB0F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E0A16-834C-48A5-B47C-DFA72CBDAB3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280E4-1C02-414B-AE54-99CF8AB8999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69D74-0749-40AB-9B15-FCE76F7F0F4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C0714-B3FD-488C-9440-F9E7B56BDAA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33EF5-0319-4AF5-B3F7-E79CF64B1CB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3DA68-5891-4539-96FC-4C86B93369F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53E6D15-DF75-4D89-ACDB-CC96C2317387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339752" y="6553200"/>
            <a:ext cx="5111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dirty="0" smtClean="0">
                <a:solidFill>
                  <a:schemeClr val="bg2"/>
                </a:solidFill>
                <a:latin typeface="Square721 BdEx BT" pitchFamily="34" charset="0"/>
              </a:rPr>
              <a:t>ivan.patriota@meantime.com.br</a:t>
            </a:r>
            <a:endParaRPr lang="pt-BR" sz="1400" dirty="0">
              <a:solidFill>
                <a:schemeClr val="bg2"/>
              </a:solidFill>
              <a:latin typeface="Square721 BdEx BT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124075" y="2852738"/>
            <a:ext cx="51117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dirty="0" smtClean="0">
                <a:solidFill>
                  <a:schemeClr val="accent2"/>
                </a:solidFill>
                <a:latin typeface="Square721 BdEx BT" pitchFamily="34" charset="0"/>
              </a:rPr>
              <a:t>gerência de projetos de jogos</a:t>
            </a:r>
          </a:p>
          <a:p>
            <a:pPr algn="ctr">
              <a:spcBef>
                <a:spcPct val="50000"/>
              </a:spcBef>
            </a:pPr>
            <a:r>
              <a:rPr lang="pt-BR" dirty="0" smtClean="0">
                <a:solidFill>
                  <a:schemeClr val="accent2"/>
                </a:solidFill>
                <a:latin typeface="Square721 BdEx BT" pitchFamily="34" charset="0"/>
              </a:rPr>
              <a:t>mercado, </a:t>
            </a:r>
            <a:r>
              <a:rPr lang="pt-BR" dirty="0" smtClean="0">
                <a:solidFill>
                  <a:schemeClr val="accent2"/>
                </a:solidFill>
                <a:latin typeface="Square721 BdEx BT" pitchFamily="34" charset="0"/>
              </a:rPr>
              <a:t>processos, pessoas, dificuldades e prazeres</a:t>
            </a:r>
          </a:p>
          <a:p>
            <a:pPr algn="ctr">
              <a:spcBef>
                <a:spcPct val="50000"/>
              </a:spcBef>
            </a:pPr>
            <a:endParaRPr lang="pt-BR" dirty="0" smtClean="0">
              <a:solidFill>
                <a:schemeClr val="accent2"/>
              </a:solidFill>
              <a:latin typeface="Square721 BdEx BT" pitchFamily="34" charset="0"/>
            </a:endParaRPr>
          </a:p>
          <a:p>
            <a:pPr algn="ctr">
              <a:spcBef>
                <a:spcPct val="50000"/>
              </a:spcBef>
            </a:pPr>
            <a:endParaRPr lang="pt-BR" dirty="0" smtClean="0">
              <a:solidFill>
                <a:schemeClr val="accent2"/>
              </a:solidFill>
              <a:latin typeface="Square721 BdEx BT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pt-BR" dirty="0" smtClean="0">
                <a:solidFill>
                  <a:schemeClr val="accent2"/>
                </a:solidFill>
                <a:latin typeface="Square721 BdEx BT" pitchFamily="34" charset="0"/>
              </a:rPr>
              <a:t>um </a:t>
            </a:r>
            <a:r>
              <a:rPr lang="pt-BR" dirty="0" err="1" smtClean="0">
                <a:solidFill>
                  <a:schemeClr val="accent2"/>
                </a:solidFill>
                <a:latin typeface="Square721 BdEx BT" pitchFamily="34" charset="0"/>
              </a:rPr>
              <a:t>stand-up</a:t>
            </a:r>
            <a:r>
              <a:rPr lang="pt-BR" dirty="0" smtClean="0">
                <a:solidFill>
                  <a:schemeClr val="accent2"/>
                </a:solidFill>
                <a:latin typeface="Square721 BdEx BT" pitchFamily="34" charset="0"/>
              </a:rPr>
              <a:t> </a:t>
            </a:r>
            <a:r>
              <a:rPr lang="pt-BR" dirty="0" err="1" smtClean="0">
                <a:solidFill>
                  <a:schemeClr val="accent2"/>
                </a:solidFill>
                <a:latin typeface="Square721 BdEx BT" pitchFamily="34" charset="0"/>
              </a:rPr>
              <a:t>talk</a:t>
            </a:r>
            <a:endParaRPr lang="pt-BR" dirty="0">
              <a:solidFill>
                <a:schemeClr val="accent2"/>
              </a:solidFill>
              <a:latin typeface="Square721 BdEx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851275" y="476250"/>
            <a:ext cx="5111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1400" dirty="0" smtClean="0">
                <a:latin typeface="Square721 BdEx BT" pitchFamily="34" charset="0"/>
              </a:rPr>
              <a:t>processos  sem suporte à inspiração</a:t>
            </a:r>
            <a:endParaRPr lang="pt-BR" sz="1400" dirty="0">
              <a:latin typeface="Square721 BdEx BT" pitchFamily="34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3452614" y="2278459"/>
            <a:ext cx="644525" cy="922338"/>
          </a:xfrm>
          <a:prstGeom prst="flowChartProcess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" b="1" u="none">
                <a:latin typeface="Arial" charset="0"/>
              </a:rPr>
              <a:t>A</a:t>
            </a:r>
            <a:r>
              <a:rPr lang="en-GB" sz="1000" u="none">
                <a:latin typeface="Arial" charset="0"/>
              </a:rPr>
              <a:t>LPHA</a:t>
            </a:r>
            <a:r>
              <a:rPr lang="en-GB" sz="1200" u="none">
                <a:latin typeface="Arial" charset="0"/>
              </a:rPr>
              <a:t> 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4341614" y="2276872"/>
            <a:ext cx="698500" cy="920750"/>
          </a:xfrm>
          <a:prstGeom prst="flowChartProcess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000" b="1" u="none">
                <a:latin typeface="Arial" charset="0"/>
              </a:rPr>
              <a:t>B</a:t>
            </a:r>
            <a:r>
              <a:rPr lang="en-GB" sz="1000" u="none">
                <a:latin typeface="Arial" charset="0"/>
              </a:rPr>
              <a:t>ETA</a:t>
            </a:r>
            <a:endParaRPr lang="en-US" sz="1000" u="none">
              <a:latin typeface="Arial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5148064" y="2276872"/>
            <a:ext cx="612775" cy="920750"/>
          </a:xfrm>
          <a:prstGeom prst="flowChartProcess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900" b="1" u="none">
                <a:latin typeface="Arial" charset="0"/>
              </a:rPr>
              <a:t>Release </a:t>
            </a:r>
            <a:br>
              <a:rPr lang="en-GB" sz="900" b="1" u="none">
                <a:latin typeface="Arial" charset="0"/>
              </a:rPr>
            </a:br>
            <a:r>
              <a:rPr lang="en-GB" sz="900" b="1" u="none">
                <a:latin typeface="Arial" charset="0"/>
              </a:rPr>
              <a:t>Candidate</a:t>
            </a:r>
            <a:endParaRPr lang="en-GB" sz="1200" u="none">
              <a:latin typeface="Arial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6738739" y="2264172"/>
            <a:ext cx="1123950" cy="922337"/>
          </a:xfrm>
          <a:prstGeom prst="flowChartProcess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900" b="1" u="none">
                <a:latin typeface="Arial" charset="0"/>
              </a:rPr>
              <a:t>Porting</a:t>
            </a:r>
            <a:r>
              <a:rPr lang="en-GB" sz="1200" u="none">
                <a:latin typeface="Arial" charset="0"/>
              </a:rPr>
              <a:t> </a:t>
            </a:r>
            <a:br>
              <a:rPr lang="en-GB" sz="1200" u="none">
                <a:latin typeface="Arial" charset="0"/>
              </a:rPr>
            </a:br>
            <a:r>
              <a:rPr lang="en-GB" sz="700" u="none">
                <a:latin typeface="Arial" charset="0"/>
              </a:rPr>
              <a:t>(streaming)</a:t>
            </a: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3414514" y="2167334"/>
            <a:ext cx="3038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1731764" y="2173684"/>
            <a:ext cx="157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6737152" y="2159397"/>
            <a:ext cx="1125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" name="Title 1"/>
          <p:cNvSpPr>
            <a:spLocks/>
          </p:cNvSpPr>
          <p:nvPr/>
        </p:nvSpPr>
        <p:spPr bwMode="auto">
          <a:xfrm>
            <a:off x="2004814" y="1983184"/>
            <a:ext cx="11795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700" u="none">
                <a:solidFill>
                  <a:srgbClr val="5F5F5F"/>
                </a:solidFill>
                <a:latin typeface="Verdana" pitchFamily="34" charset="0"/>
              </a:rPr>
              <a:t>Pre-Production</a:t>
            </a:r>
            <a:br>
              <a:rPr lang="en-GB" sz="700" u="none">
                <a:solidFill>
                  <a:srgbClr val="5F5F5F"/>
                </a:solidFill>
                <a:latin typeface="Verdana" pitchFamily="34" charset="0"/>
              </a:rPr>
            </a:br>
            <a:endParaRPr lang="en-US" sz="700" u="none">
              <a:solidFill>
                <a:srgbClr val="5F5F5F"/>
              </a:solidFill>
              <a:latin typeface="Verdana" pitchFamily="34" charset="0"/>
            </a:endParaRPr>
          </a:p>
        </p:txBody>
      </p:sp>
      <p:sp>
        <p:nvSpPr>
          <p:cNvPr id="17" name="Title 1"/>
          <p:cNvSpPr>
            <a:spLocks/>
          </p:cNvSpPr>
          <p:nvPr/>
        </p:nvSpPr>
        <p:spPr bwMode="auto">
          <a:xfrm>
            <a:off x="4119364" y="1970484"/>
            <a:ext cx="112871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700" u="none">
                <a:solidFill>
                  <a:srgbClr val="5F5F5F"/>
                </a:solidFill>
                <a:latin typeface="Verdana" pitchFamily="34" charset="0"/>
              </a:rPr>
              <a:t>Production</a:t>
            </a: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4332089" y="3353197"/>
            <a:ext cx="353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9" name="Title 1"/>
          <p:cNvSpPr>
            <a:spLocks/>
          </p:cNvSpPr>
          <p:nvPr/>
        </p:nvSpPr>
        <p:spPr bwMode="auto">
          <a:xfrm>
            <a:off x="5195689" y="3380184"/>
            <a:ext cx="766763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700" u="none">
                <a:solidFill>
                  <a:srgbClr val="5F5F5F"/>
                </a:solidFill>
                <a:latin typeface="Verdana" pitchFamily="34" charset="0"/>
              </a:rPr>
              <a:t>QA</a:t>
            </a: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1820664" y="2278459"/>
            <a:ext cx="1498600" cy="922338"/>
          </a:xfrm>
          <a:prstGeom prst="flowChartProcess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900" b="1" u="none">
                <a:latin typeface="Arial" charset="0"/>
              </a:rPr>
              <a:t>Elaboration</a:t>
            </a:r>
            <a:endParaRPr lang="en-GB" sz="900" u="none">
              <a:latin typeface="Arial" charset="0"/>
            </a:endParaRPr>
          </a:p>
        </p:txBody>
      </p:sp>
      <p:sp>
        <p:nvSpPr>
          <p:cNvPr id="21" name="AutoShape 19"/>
          <p:cNvSpPr>
            <a:spLocks noChangeArrowheads="1"/>
          </p:cNvSpPr>
          <p:nvPr/>
        </p:nvSpPr>
        <p:spPr bwMode="auto">
          <a:xfrm>
            <a:off x="944364" y="2278459"/>
            <a:ext cx="717550" cy="922338"/>
          </a:xfrm>
          <a:prstGeom prst="flowChartProcess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900" b="1" u="none">
                <a:latin typeface="Arial" charset="0"/>
              </a:rPr>
              <a:t>Concept</a:t>
            </a:r>
            <a:r>
              <a:rPr lang="en-GB" sz="900" u="none">
                <a:latin typeface="Arial" charset="0"/>
              </a:rPr>
              <a:t> </a:t>
            </a: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7862689" y="3203972"/>
            <a:ext cx="0" cy="261937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5935464" y="2276872"/>
            <a:ext cx="663575" cy="920750"/>
          </a:xfrm>
          <a:prstGeom prst="flowChartProcess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000" b="1" u="none">
                <a:latin typeface="Arial" charset="0"/>
              </a:rPr>
              <a:t>Gold</a:t>
            </a:r>
            <a:endParaRPr lang="en-US" sz="1000" u="none">
              <a:latin typeface="Arial" charset="0"/>
            </a:endParaRPr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>
            <a:off x="6703814" y="4113609"/>
            <a:ext cx="193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5" name="Title 1"/>
          <p:cNvSpPr>
            <a:spLocks/>
          </p:cNvSpPr>
          <p:nvPr/>
        </p:nvSpPr>
        <p:spPr bwMode="auto">
          <a:xfrm>
            <a:off x="6811764" y="4113609"/>
            <a:ext cx="931863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700" b="1" u="none">
                <a:solidFill>
                  <a:schemeClr val="accent2"/>
                </a:solidFill>
                <a:latin typeface="Verdana" pitchFamily="34" charset="0"/>
              </a:rPr>
              <a:t>Distribution</a:t>
            </a:r>
            <a:r>
              <a:rPr lang="en-GB" sz="700" b="1" u="none">
                <a:solidFill>
                  <a:srgbClr val="5F5F5F"/>
                </a:solidFill>
                <a:latin typeface="Verdana" pitchFamily="34" charset="0"/>
              </a:rPr>
              <a:t>…</a:t>
            </a:r>
          </a:p>
        </p:txBody>
      </p:sp>
      <p:sp>
        <p:nvSpPr>
          <p:cNvPr id="26" name="AutoShape 68"/>
          <p:cNvSpPr>
            <a:spLocks noChangeArrowheads="1"/>
          </p:cNvSpPr>
          <p:nvPr/>
        </p:nvSpPr>
        <p:spPr bwMode="auto">
          <a:xfrm>
            <a:off x="6022777" y="3465909"/>
            <a:ext cx="533400" cy="565150"/>
          </a:xfrm>
          <a:prstGeom prst="foldedCorner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900" b="1" u="none">
                <a:latin typeface="Arial" charset="0"/>
              </a:rPr>
              <a:t>First 6-8 </a:t>
            </a:r>
          </a:p>
          <a:p>
            <a:pPr algn="ctr"/>
            <a:r>
              <a:rPr lang="en-GB" sz="900" b="1" u="none">
                <a:latin typeface="Arial" charset="0"/>
              </a:rPr>
              <a:t>gold </a:t>
            </a:r>
            <a:br>
              <a:rPr lang="en-GB" sz="900" b="1" u="none">
                <a:latin typeface="Arial" charset="0"/>
              </a:rPr>
            </a:br>
            <a:r>
              <a:rPr lang="en-GB" sz="900" b="1" u="none">
                <a:latin typeface="Arial" charset="0"/>
              </a:rPr>
              <a:t>versions</a:t>
            </a:r>
            <a:endParaRPr lang="en-US" sz="900" b="1" u="none">
              <a:latin typeface="Arial" charset="0"/>
            </a:endParaRPr>
          </a:p>
        </p:txBody>
      </p:sp>
      <p:sp>
        <p:nvSpPr>
          <p:cNvPr id="27" name="AutoShape 69"/>
          <p:cNvSpPr>
            <a:spLocks noChangeArrowheads="1"/>
          </p:cNvSpPr>
          <p:nvPr/>
        </p:nvSpPr>
        <p:spPr bwMode="auto">
          <a:xfrm>
            <a:off x="7337227" y="3465909"/>
            <a:ext cx="531812" cy="565150"/>
          </a:xfrm>
          <a:prstGeom prst="foldedCorner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900" b="1" u="none"/>
              <a:t>All gold </a:t>
            </a:r>
          </a:p>
          <a:p>
            <a:pPr algn="ctr"/>
            <a:r>
              <a:rPr lang="en-GB" sz="900" b="1" u="none"/>
              <a:t>Versions </a:t>
            </a:r>
            <a:endParaRPr lang="en-US" sz="900" b="1" u="none">
              <a:latin typeface="Arial" charset="0"/>
            </a:endParaRPr>
          </a:p>
        </p:txBody>
      </p:sp>
      <p:sp>
        <p:nvSpPr>
          <p:cNvPr id="28" name="Line 70"/>
          <p:cNvSpPr>
            <a:spLocks noChangeShapeType="1"/>
          </p:cNvSpPr>
          <p:nvPr/>
        </p:nvSpPr>
        <p:spPr bwMode="auto">
          <a:xfrm>
            <a:off x="6548239" y="3203972"/>
            <a:ext cx="0" cy="261937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9" name="CaixaDeTexto 28"/>
          <p:cNvSpPr txBox="1"/>
          <p:nvPr/>
        </p:nvSpPr>
        <p:spPr>
          <a:xfrm>
            <a:off x="0" y="5373216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criação de um jogo é uma atividade artística, não é técnica. processos devem prever isto.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851275" y="476250"/>
            <a:ext cx="5111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1400" dirty="0" smtClean="0">
                <a:latin typeface="Square721 BdEx BT" pitchFamily="34" charset="0"/>
              </a:rPr>
              <a:t>adequação à adversidade</a:t>
            </a:r>
            <a:endParaRPr lang="pt-BR" sz="1400" dirty="0">
              <a:latin typeface="Square721 BdEx BT" pitchFamily="34" charset="0"/>
            </a:endParaRPr>
          </a:p>
        </p:txBody>
      </p:sp>
      <p:pic>
        <p:nvPicPr>
          <p:cNvPr id="30" name="Picture 4" descr="AdequacaoAdversidadeAvaliacaoDesempen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3644" y="4222750"/>
            <a:ext cx="3071813" cy="1992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1" name="Picture 5" descr="AdequacaoAdversidadeValorizarDiferenc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782" y="1268413"/>
            <a:ext cx="2379662" cy="2006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2" name="Picture 6" descr="AdequacaoAdversidadeEnfaseAprendiza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0932" y="1268413"/>
            <a:ext cx="1962150" cy="2016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3" name="Picture 8" descr="AdequacaoAdversidadeEexmplodeSucess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494" y="4243388"/>
            <a:ext cx="2952750" cy="1903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4" name="Picture 7" descr="AdequacaoAdversidadeDesafiosAdequado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0257" y="1268413"/>
            <a:ext cx="2660650" cy="1997075"/>
          </a:xfrm>
          <a:prstGeom prst="rect">
            <a:avLst/>
          </a:prstGeom>
          <a:noFill/>
        </p:spPr>
      </p:pic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1429219" y="3289300"/>
            <a:ext cx="1547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pt-BR" sz="1000">
                <a:latin typeface="Tahoma" charset="0"/>
              </a:rPr>
              <a:t>Dar Desafios Adequados</a:t>
            </a: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3877144" y="3309938"/>
            <a:ext cx="2012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pt-BR" sz="1000">
                <a:latin typeface="Tahoma" charset="0"/>
              </a:rPr>
              <a:t>Valorizar Diferentes Perspectivas</a:t>
            </a: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1241894" y="6219825"/>
            <a:ext cx="1912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pt-BR" sz="1000">
                <a:latin typeface="Tahoma" charset="0"/>
              </a:rPr>
              <a:t>Destacar Exemplos de Sucesso</a:t>
            </a:r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6383807" y="3355975"/>
            <a:ext cx="17002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pt-BR" sz="1000">
                <a:latin typeface="Tahoma" charset="0"/>
              </a:rPr>
              <a:t>Dar Ênfase ao Aprendizado</a:t>
            </a: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5669432" y="6194425"/>
            <a:ext cx="2125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pt-BR" sz="1000">
                <a:latin typeface="Tahoma" charset="0"/>
              </a:rPr>
              <a:t>Aplicar Avaliações de Desempenho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elacionamentoStakeHolderCustomizarComunicaca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4325" y="1433513"/>
            <a:ext cx="2303463" cy="1354137"/>
          </a:xfrm>
          <a:prstGeom prst="rect">
            <a:avLst/>
          </a:prstGeom>
          <a:noFill/>
        </p:spPr>
      </p:pic>
      <p:pic>
        <p:nvPicPr>
          <p:cNvPr id="6" name="Picture 7" descr="RelacionamentoStakeHolderBuscareAnalisarInformaca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1150" y="1293813"/>
            <a:ext cx="1819275" cy="2436812"/>
          </a:xfrm>
          <a:prstGeom prst="rect">
            <a:avLst/>
          </a:prstGeom>
          <a:noFill/>
        </p:spPr>
      </p:pic>
      <p:pic>
        <p:nvPicPr>
          <p:cNvPr id="7" name="Picture 8" descr="RelacionamentoStakeHolderIdentificarCategoirzarPart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2275" y="1341438"/>
            <a:ext cx="1747838" cy="1747837"/>
          </a:xfrm>
          <a:prstGeom prst="rect">
            <a:avLst/>
          </a:prstGeom>
          <a:noFill/>
        </p:spPr>
      </p:pic>
      <p:pic>
        <p:nvPicPr>
          <p:cNvPr id="8" name="Picture 9" descr="RelacionamentoStakeHolderReunirIndividualmenteeDepoisConjuntamentePart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4756" y="4148882"/>
            <a:ext cx="1835150" cy="1517650"/>
          </a:xfrm>
          <a:prstGeom prst="rect">
            <a:avLst/>
          </a:prstGeom>
          <a:noFill/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458394" y="6033244"/>
            <a:ext cx="3157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pt-BR" sz="1000" dirty="0">
                <a:latin typeface="Tahoma" charset="0"/>
              </a:rPr>
              <a:t>Reunir-se Individualmente Antes que Conjuntamente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337050" y="3048000"/>
            <a:ext cx="1531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pt-BR" sz="1000">
                <a:latin typeface="Tahoma" charset="0"/>
              </a:rPr>
              <a:t>Identificar e Categorizar</a:t>
            </a:r>
          </a:p>
          <a:p>
            <a:r>
              <a:rPr kumimoji="1" lang="pt-BR" sz="1000">
                <a:latin typeface="Tahoma" charset="0"/>
              </a:rPr>
              <a:t> os </a:t>
            </a:r>
            <a:r>
              <a:rPr kumimoji="1" lang="pt-BR" sz="1000" i="1">
                <a:latin typeface="Tahoma" charset="0"/>
              </a:rPr>
              <a:t>Stakeholders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606550" y="3683000"/>
            <a:ext cx="1882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pt-BR" sz="1000">
                <a:latin typeface="Tahoma" charset="0"/>
              </a:rPr>
              <a:t>Buscar e Analisar Informações</a:t>
            </a:r>
          </a:p>
          <a:p>
            <a:r>
              <a:rPr kumimoji="1" lang="pt-BR" sz="1000">
                <a:latin typeface="Tahoma" charset="0"/>
              </a:rPr>
              <a:t> Sobre os </a:t>
            </a:r>
            <a:r>
              <a:rPr kumimoji="1" lang="pt-BR" sz="1000" i="1">
                <a:latin typeface="Tahoma" charset="0"/>
              </a:rPr>
              <a:t>Stakeholders</a:t>
            </a:r>
          </a:p>
        </p:txBody>
      </p:sp>
      <p:pic>
        <p:nvPicPr>
          <p:cNvPr id="12" name="Picture 4" descr="RelacionamentoStakeHolderReunirIndividualmenteeDepoisConjuntamenteParte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725144"/>
            <a:ext cx="1285875" cy="1285875"/>
          </a:xfrm>
          <a:prstGeom prst="rect">
            <a:avLst/>
          </a:prstGeom>
          <a:noFill/>
        </p:spPr>
      </p:pic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664325" y="2873375"/>
            <a:ext cx="2208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pt-BR" sz="1000">
                <a:latin typeface="Tahoma" charset="0"/>
              </a:rPr>
              <a:t>Customiza Relacionamento e</a:t>
            </a:r>
          </a:p>
          <a:p>
            <a:r>
              <a:rPr kumimoji="1" lang="pt-BR" sz="1000">
                <a:latin typeface="Tahoma" charset="0"/>
              </a:rPr>
              <a:t>Comunicação com os</a:t>
            </a:r>
            <a:r>
              <a:rPr kumimoji="1" lang="pt-BR" sz="1000" i="1">
                <a:latin typeface="Tahoma" charset="0"/>
              </a:rPr>
              <a:t> Stakeholders</a:t>
            </a:r>
            <a:r>
              <a:rPr kumimoji="1" lang="pt-BR" sz="1000">
                <a:latin typeface="Tahoma" charset="0"/>
              </a:rPr>
              <a:t>r 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851275" y="476250"/>
            <a:ext cx="5111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1400" dirty="0" smtClean="0">
                <a:latin typeface="Square721 BdEx BT" pitchFamily="34" charset="0"/>
              </a:rPr>
              <a:t>gerenciar </a:t>
            </a:r>
            <a:r>
              <a:rPr lang="pt-BR" sz="1400" i="1" dirty="0" err="1" smtClean="0">
                <a:latin typeface="Square721 BdEx BT" pitchFamily="34" charset="0"/>
              </a:rPr>
              <a:t>stakeholders</a:t>
            </a:r>
            <a:endParaRPr lang="pt-BR" sz="1400" dirty="0">
              <a:latin typeface="Square721 BdEx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1824038" cy="227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365104"/>
            <a:ext cx="1854200" cy="185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933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6021288"/>
            <a:ext cx="1219200" cy="565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933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6165304"/>
            <a:ext cx="1371600" cy="376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933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3429000"/>
            <a:ext cx="6123718" cy="15121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851275" y="476250"/>
            <a:ext cx="5111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1400" dirty="0" smtClean="0">
                <a:latin typeface="Square721 BdEx BT" pitchFamily="34" charset="0"/>
              </a:rPr>
              <a:t>gerenciar </a:t>
            </a:r>
            <a:r>
              <a:rPr lang="pt-BR" sz="1400" i="1" dirty="0" err="1" smtClean="0">
                <a:latin typeface="Square721 BdEx BT" pitchFamily="34" charset="0"/>
              </a:rPr>
              <a:t>stakeholders</a:t>
            </a:r>
            <a:r>
              <a:rPr lang="pt-BR" sz="1400" i="1" dirty="0" smtClean="0">
                <a:latin typeface="Square721 BdEx BT" pitchFamily="34" charset="0"/>
              </a:rPr>
              <a:t> – caso meu bbb5</a:t>
            </a:r>
            <a:endParaRPr lang="pt-BR" sz="1400" dirty="0">
              <a:latin typeface="Square721 BdEx BT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851275" y="476250"/>
            <a:ext cx="5111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1400" dirty="0" smtClean="0">
                <a:latin typeface="Square721 BdEx BT" pitchFamily="34" charset="0"/>
              </a:rPr>
              <a:t>motivação em alta</a:t>
            </a:r>
            <a:endParaRPr lang="pt-BR" sz="1400" dirty="0">
              <a:latin typeface="Square721 BdEx BT" pitchFamily="34" charset="0"/>
            </a:endParaRPr>
          </a:p>
        </p:txBody>
      </p:sp>
      <p:graphicFrame>
        <p:nvGraphicFramePr>
          <p:cNvPr id="53250" name="Diagram 2"/>
          <p:cNvGraphicFramePr>
            <a:graphicFrameLocks/>
          </p:cNvGraphicFramePr>
          <p:nvPr/>
        </p:nvGraphicFramePr>
        <p:xfrm>
          <a:off x="0" y="927100"/>
          <a:ext cx="9021763" cy="5930900"/>
        </p:xfrm>
        <a:graphic>
          <a:graphicData uri="http://schemas.openxmlformats.org/drawingml/2006/compatibility">
            <com:legacyDrawing xmlns:com="http://schemas.openxmlformats.org/drawingml/2006/compatibility" spid="_x0000_s53250"/>
          </a:graphicData>
        </a:graphic>
      </p:graphicFrame>
      <p:pic>
        <p:nvPicPr>
          <p:cNvPr id="6" name="Picture 20" descr="iconehom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140968"/>
            <a:ext cx="1511300" cy="151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fotosdahora.com.br/fotos/26Motivacao/quem_tem_o_pior_emprego_do_mun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772816"/>
            <a:ext cx="4392488" cy="4392488"/>
          </a:xfrm>
          <a:prstGeom prst="rect">
            <a:avLst/>
          </a:prstGeom>
          <a:noFill/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851275" y="476250"/>
            <a:ext cx="5111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1400" dirty="0" smtClean="0">
                <a:latin typeface="Square721 BdEx BT" pitchFamily="34" charset="0"/>
              </a:rPr>
              <a:t>quem trabalha com jogos, gosta do que faz</a:t>
            </a:r>
            <a:endParaRPr lang="pt-BR" sz="1400" dirty="0">
              <a:latin typeface="Square721 BdEx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339752" y="6553200"/>
            <a:ext cx="5111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dirty="0" smtClean="0">
                <a:solidFill>
                  <a:schemeClr val="bg2"/>
                </a:solidFill>
                <a:latin typeface="Square721 BdEx BT" pitchFamily="34" charset="0"/>
              </a:rPr>
              <a:t>ivan.patriota@meantime.com.br</a:t>
            </a:r>
            <a:endParaRPr lang="pt-BR" sz="1400" dirty="0">
              <a:solidFill>
                <a:schemeClr val="bg2"/>
              </a:solidFill>
              <a:latin typeface="Square721 BdEx BT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124075" y="2852738"/>
            <a:ext cx="51117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dirty="0" smtClean="0">
                <a:solidFill>
                  <a:schemeClr val="accent2"/>
                </a:solidFill>
                <a:latin typeface="Square721 BdEx BT" pitchFamily="34" charset="0"/>
              </a:rPr>
              <a:t>gerência de projetos de jogos</a:t>
            </a:r>
          </a:p>
          <a:p>
            <a:pPr algn="ctr">
              <a:spcBef>
                <a:spcPct val="50000"/>
              </a:spcBef>
            </a:pPr>
            <a:r>
              <a:rPr lang="pt-BR" dirty="0" smtClean="0">
                <a:solidFill>
                  <a:schemeClr val="accent2"/>
                </a:solidFill>
                <a:latin typeface="Square721 BdEx BT" pitchFamily="34" charset="0"/>
              </a:rPr>
              <a:t>mercado, </a:t>
            </a:r>
            <a:r>
              <a:rPr lang="pt-BR" dirty="0" smtClean="0">
                <a:solidFill>
                  <a:schemeClr val="accent2"/>
                </a:solidFill>
                <a:latin typeface="Square721 BdEx BT" pitchFamily="34" charset="0"/>
              </a:rPr>
              <a:t>processos, pessoas, dificuldades e prazeres</a:t>
            </a:r>
          </a:p>
          <a:p>
            <a:pPr algn="ctr">
              <a:spcBef>
                <a:spcPct val="50000"/>
              </a:spcBef>
            </a:pPr>
            <a:endParaRPr lang="pt-BR" dirty="0" smtClean="0">
              <a:solidFill>
                <a:schemeClr val="accent2"/>
              </a:solidFill>
              <a:latin typeface="Square721 BdEx BT" pitchFamily="34" charset="0"/>
            </a:endParaRPr>
          </a:p>
          <a:p>
            <a:pPr algn="ctr">
              <a:spcBef>
                <a:spcPct val="50000"/>
              </a:spcBef>
            </a:pPr>
            <a:endParaRPr lang="pt-BR" dirty="0" smtClean="0">
              <a:solidFill>
                <a:schemeClr val="accent2"/>
              </a:solidFill>
              <a:latin typeface="Square721 BdEx BT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pt-BR" dirty="0" smtClean="0">
                <a:solidFill>
                  <a:schemeClr val="accent2"/>
                </a:solidFill>
                <a:latin typeface="Square721 BdEx BT" pitchFamily="34" charset="0"/>
              </a:rPr>
              <a:t>um </a:t>
            </a:r>
            <a:r>
              <a:rPr lang="pt-BR" dirty="0" err="1" smtClean="0">
                <a:solidFill>
                  <a:schemeClr val="accent2"/>
                </a:solidFill>
                <a:latin typeface="Square721 BdEx BT" pitchFamily="34" charset="0"/>
              </a:rPr>
              <a:t>stand-up</a:t>
            </a:r>
            <a:r>
              <a:rPr lang="pt-BR" dirty="0" smtClean="0">
                <a:solidFill>
                  <a:schemeClr val="accent2"/>
                </a:solidFill>
                <a:latin typeface="Square721 BdEx BT" pitchFamily="34" charset="0"/>
              </a:rPr>
              <a:t> </a:t>
            </a:r>
            <a:r>
              <a:rPr lang="pt-BR" dirty="0" err="1" smtClean="0">
                <a:solidFill>
                  <a:schemeClr val="accent2"/>
                </a:solidFill>
                <a:latin typeface="Square721 BdEx BT" pitchFamily="34" charset="0"/>
              </a:rPr>
              <a:t>talk</a:t>
            </a:r>
            <a:endParaRPr lang="pt-BR" dirty="0">
              <a:solidFill>
                <a:schemeClr val="accent2"/>
              </a:solidFill>
              <a:latin typeface="Square721 BdEx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437063" y="3290888"/>
            <a:ext cx="4606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pt-BR" sz="1600">
                <a:solidFill>
                  <a:schemeClr val="bg2"/>
                </a:solidFill>
                <a:latin typeface="Square721 BdEx BT" pitchFamily="34" charset="0"/>
              </a:rPr>
              <a:t>indústria de games na </a:t>
            </a:r>
            <a:r>
              <a:rPr lang="pt-BR" sz="1600">
                <a:solidFill>
                  <a:srgbClr val="FF3300"/>
                </a:solidFill>
                <a:latin typeface="Square721 BdEx BT" pitchFamily="34" charset="0"/>
              </a:rPr>
              <a:t>finlândia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179388" y="476250"/>
            <a:ext cx="3313112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1000" b="1">
                <a:solidFill>
                  <a:schemeClr val="bg2"/>
                </a:solidFill>
                <a:latin typeface="Square721 BdEx BT" pitchFamily="34" charset="0"/>
              </a:rPr>
              <a:t>Dados de 2009</a:t>
            </a:r>
          </a:p>
          <a:p>
            <a:r>
              <a:rPr lang="pt-BR" sz="1000" b="1">
                <a:solidFill>
                  <a:srgbClr val="FF7C80"/>
                </a:solidFill>
                <a:latin typeface="Square721 BdEx BT" pitchFamily="34" charset="0"/>
              </a:rPr>
              <a:t>Empresas de Games</a:t>
            </a:r>
          </a:p>
          <a:p>
            <a:r>
              <a:rPr lang="pt-BR" sz="1000"/>
              <a:t>       </a:t>
            </a:r>
            <a:r>
              <a:rPr lang="pt-BR" sz="1000">
                <a:solidFill>
                  <a:schemeClr val="bg2"/>
                </a:solidFill>
              </a:rPr>
              <a:t># 10Tons / Myth people</a:t>
            </a:r>
          </a:p>
          <a:p>
            <a:r>
              <a:rPr lang="pt-BR" sz="1000">
                <a:solidFill>
                  <a:schemeClr val="bg2"/>
                </a:solidFill>
              </a:rPr>
              <a:t>        # 3D Arts`N Magic Oy</a:t>
            </a:r>
          </a:p>
          <a:p>
            <a:r>
              <a:rPr lang="pt-BR" sz="1000">
                <a:solidFill>
                  <a:schemeClr val="bg2"/>
                </a:solidFill>
              </a:rPr>
              <a:t>        # Air Dice Games</a:t>
            </a:r>
          </a:p>
          <a:p>
            <a:r>
              <a:rPr lang="pt-BR" sz="1000">
                <a:solidFill>
                  <a:schemeClr val="bg2"/>
                </a:solidFill>
              </a:rPr>
              <a:t>        # Aniway</a:t>
            </a:r>
          </a:p>
          <a:p>
            <a:r>
              <a:rPr lang="pt-BR" sz="1000">
                <a:solidFill>
                  <a:schemeClr val="bg2"/>
                </a:solidFill>
              </a:rPr>
              <a:t>        # Anyfun Games</a:t>
            </a:r>
          </a:p>
          <a:p>
            <a:r>
              <a:rPr lang="pt-BR" sz="1000">
                <a:solidFill>
                  <a:schemeClr val="bg2"/>
                </a:solidFill>
              </a:rPr>
              <a:t>        # Bonebroke Games</a:t>
            </a:r>
          </a:p>
          <a:p>
            <a:r>
              <a:rPr lang="pt-BR" sz="1000">
                <a:solidFill>
                  <a:schemeClr val="bg2"/>
                </a:solidFill>
              </a:rPr>
              <a:t>        # Bugbear Entertainment</a:t>
            </a:r>
          </a:p>
          <a:p>
            <a:r>
              <a:rPr lang="pt-BR" sz="1000">
                <a:solidFill>
                  <a:schemeClr val="bg2"/>
                </a:solidFill>
              </a:rPr>
              <a:t>        # Chairman and Board</a:t>
            </a:r>
          </a:p>
          <a:p>
            <a:r>
              <a:rPr lang="pt-BR" sz="1000">
                <a:solidFill>
                  <a:schemeClr val="bg2"/>
                </a:solidFill>
              </a:rPr>
              <a:t>        # Chat Republic Studio Affiliate</a:t>
            </a:r>
          </a:p>
          <a:p>
            <a:r>
              <a:rPr lang="pt-BR" sz="1000">
                <a:solidFill>
                  <a:schemeClr val="bg2"/>
                </a:solidFill>
              </a:rPr>
              <a:t>        # CodeToys</a:t>
            </a:r>
          </a:p>
          <a:p>
            <a:r>
              <a:rPr lang="pt-BR" sz="1000">
                <a:solidFill>
                  <a:schemeClr val="bg2"/>
                </a:solidFill>
              </a:rPr>
              <a:t>        # Draconus Entertainment</a:t>
            </a:r>
          </a:p>
          <a:p>
            <a:r>
              <a:rPr lang="pt-BR" sz="1000">
                <a:solidFill>
                  <a:schemeClr val="bg2"/>
                </a:solidFill>
              </a:rPr>
              <a:t>        # Oy Elmorex Ltd</a:t>
            </a:r>
          </a:p>
          <a:p>
            <a:r>
              <a:rPr lang="pt-BR" sz="1000">
                <a:solidFill>
                  <a:schemeClr val="bg2"/>
                </a:solidFill>
              </a:rPr>
              <a:t>        # Enlightment Entertainment</a:t>
            </a:r>
          </a:p>
          <a:p>
            <a:r>
              <a:rPr lang="pt-BR" sz="1000">
                <a:solidFill>
                  <a:schemeClr val="bg2"/>
                </a:solidFill>
              </a:rPr>
              <a:t>        # Everyplay</a:t>
            </a:r>
          </a:p>
          <a:p>
            <a:r>
              <a:rPr lang="pt-BR" sz="1000">
                <a:solidFill>
                  <a:schemeClr val="bg2"/>
                </a:solidFill>
              </a:rPr>
              <a:t>        # Farmind</a:t>
            </a:r>
          </a:p>
          <a:p>
            <a:r>
              <a:rPr lang="pt-BR" sz="1000">
                <a:solidFill>
                  <a:schemeClr val="bg2"/>
                </a:solidFill>
              </a:rPr>
              <a:t>        # Frozenbyte</a:t>
            </a:r>
          </a:p>
          <a:p>
            <a:r>
              <a:rPr lang="pt-BR" sz="1000">
                <a:solidFill>
                  <a:schemeClr val="bg2"/>
                </a:solidFill>
              </a:rPr>
              <a:t>        # Futuremark Games Studio</a:t>
            </a:r>
          </a:p>
          <a:p>
            <a:r>
              <a:rPr lang="pt-BR" sz="1000">
                <a:solidFill>
                  <a:schemeClr val="bg2"/>
                </a:solidFill>
              </a:rPr>
              <a:t>        # Gamelion</a:t>
            </a:r>
          </a:p>
          <a:p>
            <a:r>
              <a:rPr lang="pt-BR" sz="1000">
                <a:solidFill>
                  <a:schemeClr val="bg2"/>
                </a:solidFill>
              </a:rPr>
              <a:t>        # HouseMarque</a:t>
            </a:r>
          </a:p>
          <a:p>
            <a:r>
              <a:rPr lang="pt-BR" sz="1000">
                <a:solidFill>
                  <a:schemeClr val="bg2"/>
                </a:solidFill>
              </a:rPr>
              <a:t>        # Iceflake Studios</a:t>
            </a:r>
          </a:p>
          <a:p>
            <a:r>
              <a:rPr lang="pt-BR" sz="1000">
                <a:solidFill>
                  <a:schemeClr val="bg2"/>
                </a:solidFill>
              </a:rPr>
              <a:t>        # Intervisio</a:t>
            </a:r>
          </a:p>
          <a:p>
            <a:r>
              <a:rPr lang="pt-BR" sz="1000">
                <a:solidFill>
                  <a:schemeClr val="bg2"/>
                </a:solidFill>
              </a:rPr>
              <a:t>        # Ironstar Helsinki Studio Affiliate</a:t>
            </a:r>
          </a:p>
          <a:p>
            <a:r>
              <a:rPr lang="pt-BR" sz="1000">
                <a:solidFill>
                  <a:schemeClr val="bg2"/>
                </a:solidFill>
              </a:rPr>
              <a:t>        # JP Productions</a:t>
            </a:r>
          </a:p>
          <a:p>
            <a:r>
              <a:rPr lang="pt-BR" sz="1000">
                <a:solidFill>
                  <a:schemeClr val="bg2"/>
                </a:solidFill>
              </a:rPr>
              <a:t>        # Kuuasema</a:t>
            </a:r>
          </a:p>
          <a:p>
            <a:r>
              <a:rPr lang="pt-BR" sz="1000">
                <a:solidFill>
                  <a:schemeClr val="bg2"/>
                </a:solidFill>
              </a:rPr>
              <a:t>        # Mirake</a:t>
            </a:r>
          </a:p>
          <a:p>
            <a:r>
              <a:rPr lang="pt-BR" sz="1000">
                <a:solidFill>
                  <a:schemeClr val="bg2"/>
                </a:solidFill>
              </a:rPr>
              <a:t>        # Mistaril</a:t>
            </a:r>
          </a:p>
          <a:p>
            <a:r>
              <a:rPr lang="pt-BR" sz="1000">
                <a:solidFill>
                  <a:schemeClr val="bg2"/>
                </a:solidFill>
              </a:rPr>
              <a:t>        # Mountain Sheep</a:t>
            </a:r>
          </a:p>
          <a:p>
            <a:r>
              <a:rPr lang="pt-BR" sz="1000">
                <a:solidFill>
                  <a:schemeClr val="bg2"/>
                </a:solidFill>
              </a:rPr>
              <a:t>        # Mr. Goodliving</a:t>
            </a:r>
          </a:p>
          <a:p>
            <a:r>
              <a:rPr lang="pt-BR" sz="1000">
                <a:solidFill>
                  <a:schemeClr val="bg2"/>
                </a:solidFill>
              </a:rPr>
              <a:t>        # Pixelgene</a:t>
            </a:r>
          </a:p>
          <a:p>
            <a:r>
              <a:rPr lang="pt-BR" sz="1000">
                <a:solidFill>
                  <a:schemeClr val="bg2"/>
                </a:solidFill>
              </a:rPr>
              <a:t>        # Pixolane</a:t>
            </a:r>
          </a:p>
          <a:p>
            <a:r>
              <a:rPr lang="pt-BR" sz="1000">
                <a:solidFill>
                  <a:schemeClr val="bg2"/>
                </a:solidFill>
              </a:rPr>
              <a:t>        # Polycountproductions</a:t>
            </a:r>
          </a:p>
          <a:p>
            <a:r>
              <a:rPr lang="pt-BR" sz="1000">
                <a:solidFill>
                  <a:schemeClr val="bg2"/>
                </a:solidFill>
              </a:rPr>
              <a:t>        # Recoil Games</a:t>
            </a:r>
          </a:p>
          <a:p>
            <a:r>
              <a:rPr lang="pt-BR" sz="1000">
                <a:solidFill>
                  <a:schemeClr val="bg2"/>
                </a:solidFill>
              </a:rPr>
              <a:t>        # RedLynx</a:t>
            </a:r>
          </a:p>
          <a:p>
            <a:r>
              <a:rPr lang="pt-BR" sz="1000">
                <a:solidFill>
                  <a:schemeClr val="bg2"/>
                </a:solidFill>
              </a:rPr>
              <a:t>        # Remedy Studio Affiliate</a:t>
            </a:r>
          </a:p>
          <a:p>
            <a:r>
              <a:rPr lang="pt-BR" sz="1000">
                <a:solidFill>
                  <a:schemeClr val="bg2"/>
                </a:solidFill>
              </a:rPr>
              <a:t>        # Rocket Science</a:t>
            </a:r>
          </a:p>
          <a:p>
            <a:r>
              <a:rPr lang="pt-BR" sz="1000">
                <a:solidFill>
                  <a:schemeClr val="bg2"/>
                </a:solidFill>
              </a:rPr>
              <a:t>        # Rouhee - Games</a:t>
            </a:r>
          </a:p>
          <a:p>
            <a:r>
              <a:rPr lang="pt-BR" sz="1000">
                <a:solidFill>
                  <a:schemeClr val="bg2"/>
                </a:solidFill>
              </a:rPr>
              <a:t>        # Rovio Mobile Ltd. Studio Affiliate</a:t>
            </a:r>
          </a:p>
          <a:p>
            <a:r>
              <a:rPr lang="pt-BR" sz="1000">
                <a:solidFill>
                  <a:schemeClr val="bg2"/>
                </a:solidFill>
              </a:rPr>
              <a:t>        # Secret Exit</a:t>
            </a:r>
          </a:p>
          <a:p>
            <a:r>
              <a:rPr lang="pt-BR" sz="1000">
                <a:solidFill>
                  <a:schemeClr val="bg2"/>
                </a:solidFill>
              </a:rPr>
              <a:t>        # Sense Games</a:t>
            </a:r>
          </a:p>
          <a:p>
            <a:r>
              <a:rPr lang="pt-BR" sz="1000">
                <a:solidFill>
                  <a:schemeClr val="bg2"/>
                </a:solidFill>
              </a:rPr>
              <a:t>        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3430588" y="5200650"/>
            <a:ext cx="2478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600">
                <a:latin typeface="Square721 BdEx BT" pitchFamily="34" charset="0"/>
              </a:rPr>
              <a:t>crescimento 50 % ao ano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3379788" y="5584825"/>
            <a:ext cx="3382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t-BR" sz="1600">
                <a:latin typeface="Square721 BdEx BT" pitchFamily="34" charset="0"/>
              </a:rPr>
              <a:t> em torno de </a:t>
            </a:r>
            <a:r>
              <a:rPr lang="pt-BR" sz="1600">
                <a:solidFill>
                  <a:srgbClr val="FF3300"/>
                </a:solidFill>
                <a:latin typeface="Square721 BdEx BT" pitchFamily="34" charset="0"/>
              </a:rPr>
              <a:t>150 milhões de euros</a:t>
            </a:r>
            <a:r>
              <a:rPr lang="pt-BR" sz="1600">
                <a:latin typeface="Square721 BdEx BT" pitchFamily="34" charset="0"/>
              </a:rPr>
              <a:t> </a:t>
            </a: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3354388" y="5907088"/>
            <a:ext cx="2376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Square721 BdEx BT" pitchFamily="34" charset="0"/>
              </a:rPr>
              <a:t> 1.100 empregos diretos</a:t>
            </a:r>
            <a:endParaRPr lang="pt-BR" sz="1600">
              <a:latin typeface="Square721 BdEx BT" pitchFamily="34" charset="0"/>
            </a:endParaRPr>
          </a:p>
        </p:txBody>
      </p:sp>
      <p:sp>
        <p:nvSpPr>
          <p:cNvPr id="7188" name="Oval 20"/>
          <p:cNvSpPr>
            <a:spLocks noChangeArrowheads="1"/>
          </p:cNvSpPr>
          <p:nvPr/>
        </p:nvSpPr>
        <p:spPr bwMode="auto">
          <a:xfrm>
            <a:off x="3090863" y="5311775"/>
            <a:ext cx="144462" cy="14287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189" name="Oval 21"/>
          <p:cNvSpPr>
            <a:spLocks noChangeArrowheads="1"/>
          </p:cNvSpPr>
          <p:nvPr/>
        </p:nvSpPr>
        <p:spPr bwMode="auto">
          <a:xfrm>
            <a:off x="3090863" y="5670550"/>
            <a:ext cx="144462" cy="14287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190" name="Oval 22"/>
          <p:cNvSpPr>
            <a:spLocks noChangeArrowheads="1"/>
          </p:cNvSpPr>
          <p:nvPr/>
        </p:nvSpPr>
        <p:spPr bwMode="auto">
          <a:xfrm>
            <a:off x="3090863" y="6030913"/>
            <a:ext cx="144462" cy="14287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3314700" y="6265863"/>
            <a:ext cx="3630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Square721 BdEx BT" pitchFamily="34" charset="0"/>
              </a:rPr>
              <a:t> média de 5 empregados por empresa</a:t>
            </a:r>
            <a:endParaRPr lang="pt-BR" sz="1600">
              <a:latin typeface="Square721 BdEx BT" pitchFamily="34" charset="0"/>
            </a:endParaRPr>
          </a:p>
        </p:txBody>
      </p:sp>
      <p:sp>
        <p:nvSpPr>
          <p:cNvPr id="7192" name="Oval 24"/>
          <p:cNvSpPr>
            <a:spLocks noChangeArrowheads="1"/>
          </p:cNvSpPr>
          <p:nvPr/>
        </p:nvSpPr>
        <p:spPr bwMode="auto">
          <a:xfrm>
            <a:off x="3089275" y="6389688"/>
            <a:ext cx="144463" cy="14287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1171575" y="107950"/>
            <a:ext cx="669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chemeClr val="bg2"/>
                </a:solidFill>
                <a:latin typeface="Square721 BdEx BT" pitchFamily="34" charset="0"/>
              </a:rPr>
              <a:t>entretenimento digital </a:t>
            </a:r>
            <a:r>
              <a:rPr lang="pt-BR">
                <a:solidFill>
                  <a:schemeClr val="bg2"/>
                </a:solidFill>
              </a:rPr>
              <a:t>&gt; finlândia &gt; </a:t>
            </a:r>
            <a:r>
              <a:rPr lang="pt-BR">
                <a:solidFill>
                  <a:srgbClr val="FF7C80"/>
                </a:solidFill>
              </a:rPr>
              <a:t>um bom exemplo</a:t>
            </a:r>
            <a:r>
              <a:rPr lang="pt-BR">
                <a:solidFill>
                  <a:schemeClr val="bg2"/>
                </a:solidFill>
                <a:latin typeface="Square721 BdEx BT" pitchFamily="34" charset="0"/>
              </a:rPr>
              <a:t> </a:t>
            </a:r>
          </a:p>
        </p:txBody>
      </p:sp>
      <p:sp>
        <p:nvSpPr>
          <p:cNvPr id="7204" name="Text Box 36"/>
          <p:cNvSpPr txBox="1">
            <a:spLocks noChangeArrowheads="1"/>
          </p:cNvSpPr>
          <p:nvPr/>
        </p:nvSpPr>
        <p:spPr bwMode="auto">
          <a:xfrm>
            <a:off x="2078038" y="628650"/>
            <a:ext cx="28067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000">
                <a:solidFill>
                  <a:schemeClr val="bg2"/>
                </a:solidFill>
              </a:rPr>
              <a:t>        # Skitso Productions</a:t>
            </a:r>
          </a:p>
          <a:p>
            <a:r>
              <a:rPr lang="pt-BR" sz="1000">
                <a:solidFill>
                  <a:schemeClr val="bg2"/>
                </a:solidFill>
              </a:rPr>
              <a:t>        # Sulake Labs</a:t>
            </a:r>
          </a:p>
          <a:p>
            <a:r>
              <a:rPr lang="pt-BR" sz="1000">
                <a:solidFill>
                  <a:schemeClr val="bg2"/>
                </a:solidFill>
              </a:rPr>
              <a:t>        # Sveng.com Interactive Ltd</a:t>
            </a:r>
          </a:p>
          <a:p>
            <a:r>
              <a:rPr lang="pt-BR" sz="1000">
                <a:solidFill>
                  <a:schemeClr val="bg2"/>
                </a:solidFill>
              </a:rPr>
              <a:t>        # Sumea Studio Affiliate</a:t>
            </a:r>
          </a:p>
          <a:p>
            <a:r>
              <a:rPr lang="pt-BR" sz="1000">
                <a:solidFill>
                  <a:schemeClr val="bg2"/>
                </a:solidFill>
              </a:rPr>
              <a:t>        # SC5 Online</a:t>
            </a:r>
          </a:p>
          <a:p>
            <a:r>
              <a:rPr lang="pt-BR" sz="1000">
                <a:solidFill>
                  <a:schemeClr val="bg2"/>
                </a:solidFill>
              </a:rPr>
              <a:t>        # ttursas</a:t>
            </a:r>
          </a:p>
          <a:p>
            <a:r>
              <a:rPr lang="pt-BR" sz="1000">
                <a:solidFill>
                  <a:schemeClr val="bg2"/>
                </a:solidFill>
              </a:rPr>
              <a:t>        # Tuonela Productions</a:t>
            </a:r>
          </a:p>
          <a:p>
            <a:r>
              <a:rPr lang="pt-BR" sz="1000">
                <a:solidFill>
                  <a:schemeClr val="bg2"/>
                </a:solidFill>
              </a:rPr>
              <a:t>        # Universomo</a:t>
            </a:r>
          </a:p>
          <a:p>
            <a:r>
              <a:rPr lang="pt-BR" sz="1000">
                <a:solidFill>
                  <a:schemeClr val="bg2"/>
                </a:solidFill>
              </a:rPr>
              <a:t>        # Valve</a:t>
            </a:r>
          </a:p>
          <a:p>
            <a:r>
              <a:rPr lang="pt-BR" sz="1000">
                <a:solidFill>
                  <a:schemeClr val="bg2"/>
                </a:solidFill>
              </a:rPr>
              <a:t>        # Ville Mönkkönen</a:t>
            </a:r>
          </a:p>
          <a:p>
            <a:r>
              <a:rPr lang="pt-BR" sz="1000">
                <a:solidFill>
                  <a:schemeClr val="bg2"/>
                </a:solidFill>
              </a:rPr>
              <a:t>        # Walkthru Studio Affiliate</a:t>
            </a:r>
          </a:p>
          <a:p>
            <a:r>
              <a:rPr lang="pt-BR" sz="1000">
                <a:solidFill>
                  <a:schemeClr val="bg2"/>
                </a:solidFill>
              </a:rPr>
              <a:t>        # Widian Oy</a:t>
            </a:r>
          </a:p>
          <a:p>
            <a:r>
              <a:rPr lang="pt-BR" sz="1000">
                <a:solidFill>
                  <a:schemeClr val="bg2"/>
                </a:solidFill>
              </a:rPr>
              <a:t>        # Wireless Entertainment Services (WES)</a:t>
            </a:r>
          </a:p>
          <a:p>
            <a:endParaRPr lang="pt-BR" sz="1000"/>
          </a:p>
        </p:txBody>
      </p:sp>
      <p:sp>
        <p:nvSpPr>
          <p:cNvPr id="7206" name="Oval 38"/>
          <p:cNvSpPr>
            <a:spLocks noChangeArrowheads="1"/>
          </p:cNvSpPr>
          <p:nvPr/>
        </p:nvSpPr>
        <p:spPr bwMode="auto">
          <a:xfrm>
            <a:off x="3089275" y="4941888"/>
            <a:ext cx="144463" cy="14287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207" name="Rectangle 39"/>
          <p:cNvSpPr>
            <a:spLocks noChangeArrowheads="1"/>
          </p:cNvSpPr>
          <p:nvPr/>
        </p:nvSpPr>
        <p:spPr bwMode="auto">
          <a:xfrm>
            <a:off x="3454400" y="4786313"/>
            <a:ext cx="5049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600">
                <a:latin typeface="Square721 BdEx BT" pitchFamily="34" charset="0"/>
              </a:rPr>
              <a:t>Investimento de </a:t>
            </a:r>
            <a:r>
              <a:rPr lang="pt-BR"/>
              <a:t>€U </a:t>
            </a:r>
            <a:r>
              <a:rPr lang="pt-BR">
                <a:solidFill>
                  <a:srgbClr val="FF3300"/>
                </a:solidFill>
              </a:rPr>
              <a:t>1</a:t>
            </a:r>
            <a:r>
              <a:rPr lang="pt-BR" sz="1600">
                <a:solidFill>
                  <a:srgbClr val="FF3300"/>
                </a:solidFill>
                <a:latin typeface="Square721 BdEx BT" pitchFamily="34" charset="0"/>
              </a:rPr>
              <a:t>,</a:t>
            </a:r>
            <a:r>
              <a:rPr lang="pt-BR">
                <a:solidFill>
                  <a:srgbClr val="FF3300"/>
                </a:solidFill>
                <a:latin typeface="Square721 BdEx BT" pitchFamily="34" charset="0"/>
              </a:rPr>
              <a:t>1</a:t>
            </a:r>
            <a:r>
              <a:rPr lang="pt-BR" sz="1600">
                <a:solidFill>
                  <a:srgbClr val="FF3300"/>
                </a:solidFill>
                <a:latin typeface="Square721 BdEx BT" pitchFamily="34" charset="0"/>
              </a:rPr>
              <a:t> </a:t>
            </a:r>
            <a:r>
              <a:rPr lang="pt-BR" sz="1600">
                <a:latin typeface="Square721 BdEx BT" pitchFamily="34" charset="0"/>
              </a:rPr>
              <a:t>por habitante. Europa </a:t>
            </a:r>
            <a:r>
              <a:rPr lang="pt-BR"/>
              <a:t>€U </a:t>
            </a:r>
            <a:r>
              <a:rPr lang="pt-BR" sz="1600">
                <a:solidFill>
                  <a:srgbClr val="FF3300"/>
                </a:solidFill>
                <a:latin typeface="Square721 BdEx BT" pitchFamily="34" charset="0"/>
              </a:rPr>
              <a:t>0,4</a:t>
            </a:r>
          </a:p>
        </p:txBody>
      </p:sp>
      <p:pic>
        <p:nvPicPr>
          <p:cNvPr id="7209" name="Picture 41" descr="finlan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7075" y="523875"/>
            <a:ext cx="3244850" cy="277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284663" y="3059113"/>
            <a:ext cx="46069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pt-BR" sz="1600">
                <a:solidFill>
                  <a:schemeClr val="bg2"/>
                </a:solidFill>
                <a:latin typeface="Square721 BdEx BT" pitchFamily="34" charset="0"/>
              </a:rPr>
              <a:t>indústria de games na </a:t>
            </a:r>
            <a:r>
              <a:rPr lang="pt-BR" sz="1600">
                <a:solidFill>
                  <a:srgbClr val="FF3300"/>
                </a:solidFill>
                <a:latin typeface="Square721 BdEx BT" pitchFamily="34" charset="0"/>
              </a:rPr>
              <a:t>brasil</a:t>
            </a:r>
          </a:p>
          <a:p>
            <a:pPr algn="r"/>
            <a:r>
              <a:rPr lang="pt-BR" sz="1600" b="1">
                <a:solidFill>
                  <a:srgbClr val="FF3300"/>
                </a:solidFill>
                <a:latin typeface="Square721 BdEx BT" pitchFamily="34" charset="0"/>
              </a:rPr>
              <a:t>43% exportação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79388" y="476250"/>
            <a:ext cx="3313112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1000" b="1">
                <a:solidFill>
                  <a:schemeClr val="bg2"/>
                </a:solidFill>
                <a:latin typeface="Square721 BdEx BT" pitchFamily="34" charset="0"/>
              </a:rPr>
              <a:t>Dados de 2008</a:t>
            </a:r>
          </a:p>
          <a:p>
            <a:r>
              <a:rPr lang="pt-BR" sz="1000" b="1">
                <a:solidFill>
                  <a:srgbClr val="FF7C80"/>
                </a:solidFill>
                <a:latin typeface="Square721 BdEx BT" pitchFamily="34" charset="0"/>
              </a:rPr>
              <a:t>Empresas de Games</a:t>
            </a:r>
          </a:p>
          <a:p>
            <a:r>
              <a:rPr lang="pt-BR" sz="1000">
                <a:solidFill>
                  <a:srgbClr val="B2B2B2"/>
                </a:solidFill>
              </a:rPr>
              <a:t>Abdução</a:t>
            </a:r>
          </a:p>
          <a:p>
            <a:r>
              <a:rPr lang="pt-BR" sz="1000">
                <a:solidFill>
                  <a:srgbClr val="B2B2B2"/>
                </a:solidFill>
              </a:rPr>
              <a:t>Atlantis Studios</a:t>
            </a:r>
          </a:p>
          <a:p>
            <a:r>
              <a:rPr lang="pt-BR" sz="1000">
                <a:solidFill>
                  <a:srgbClr val="B2B2B2"/>
                </a:solidFill>
              </a:rPr>
              <a:t>Calibre</a:t>
            </a:r>
          </a:p>
          <a:p>
            <a:r>
              <a:rPr lang="pt-BR" sz="1000">
                <a:solidFill>
                  <a:srgbClr val="B2B2B2"/>
                </a:solidFill>
              </a:rPr>
              <a:t>DayDreamLab</a:t>
            </a:r>
          </a:p>
          <a:p>
            <a:r>
              <a:rPr lang="pt-BR" sz="1000">
                <a:solidFill>
                  <a:srgbClr val="B2B2B2"/>
                </a:solidFill>
              </a:rPr>
              <a:t>Decadium Studios</a:t>
            </a:r>
          </a:p>
          <a:p>
            <a:r>
              <a:rPr lang="pt-BR" sz="1000">
                <a:solidFill>
                  <a:srgbClr val="B2B2B2"/>
                </a:solidFill>
              </a:rPr>
              <a:t>Devworks Game Technology</a:t>
            </a:r>
          </a:p>
          <a:p>
            <a:r>
              <a:rPr lang="pt-BR" sz="1000">
                <a:solidFill>
                  <a:srgbClr val="B2B2B2"/>
                </a:solidFill>
              </a:rPr>
              <a:t>Gestum</a:t>
            </a:r>
          </a:p>
          <a:p>
            <a:r>
              <a:rPr lang="pt-BR" sz="1000">
                <a:solidFill>
                  <a:srgbClr val="B2B2B2"/>
                </a:solidFill>
              </a:rPr>
              <a:t>Hoplon Infotainment</a:t>
            </a:r>
          </a:p>
          <a:p>
            <a:r>
              <a:rPr lang="pt-BR" sz="1000">
                <a:solidFill>
                  <a:srgbClr val="B2B2B2"/>
                </a:solidFill>
              </a:rPr>
              <a:t>Ilusis</a:t>
            </a:r>
          </a:p>
          <a:p>
            <a:r>
              <a:rPr lang="pt-BR" sz="1000">
                <a:solidFill>
                  <a:srgbClr val="B2B2B2"/>
                </a:solidFill>
              </a:rPr>
              <a:t>Insolita Studios</a:t>
            </a:r>
          </a:p>
          <a:p>
            <a:r>
              <a:rPr lang="pt-BR" sz="1000">
                <a:solidFill>
                  <a:srgbClr val="B2B2B2"/>
                </a:solidFill>
              </a:rPr>
              <a:t>Interama</a:t>
            </a:r>
          </a:p>
          <a:p>
            <a:r>
              <a:rPr lang="pt-BR" sz="1000">
                <a:solidFill>
                  <a:srgbClr val="B2B2B2"/>
                </a:solidFill>
              </a:rPr>
              <a:t>Jynx Playware</a:t>
            </a:r>
          </a:p>
          <a:p>
            <a:r>
              <a:rPr lang="pt-BR" sz="1000">
                <a:solidFill>
                  <a:srgbClr val="B2B2B2"/>
                </a:solidFill>
              </a:rPr>
              <a:t>Ludens Artis</a:t>
            </a:r>
          </a:p>
          <a:p>
            <a:r>
              <a:rPr lang="pt-BR" sz="1000">
                <a:solidFill>
                  <a:srgbClr val="B2B2B2"/>
                </a:solidFill>
              </a:rPr>
              <a:t>Lumentech</a:t>
            </a:r>
          </a:p>
          <a:p>
            <a:r>
              <a:rPr lang="pt-BR" sz="1000">
                <a:solidFill>
                  <a:srgbClr val="B2B2B2"/>
                </a:solidFill>
              </a:rPr>
              <a:t>MDev</a:t>
            </a:r>
          </a:p>
          <a:p>
            <a:r>
              <a:rPr lang="pt-BR" sz="1000">
                <a:solidFill>
                  <a:srgbClr val="B2B2B2"/>
                </a:solidFill>
              </a:rPr>
              <a:t>Meantime Mobile Creations</a:t>
            </a:r>
          </a:p>
          <a:p>
            <a:r>
              <a:rPr lang="pt-BR" sz="1000">
                <a:solidFill>
                  <a:srgbClr val="B2B2B2"/>
                </a:solidFill>
              </a:rPr>
              <a:t>Musigames</a:t>
            </a:r>
          </a:p>
          <a:p>
            <a:r>
              <a:rPr lang="pt-BR" sz="1000">
                <a:solidFill>
                  <a:srgbClr val="B2B2B2"/>
                </a:solidFill>
              </a:rPr>
              <a:t>Nano Games</a:t>
            </a:r>
          </a:p>
          <a:p>
            <a:r>
              <a:rPr lang="pt-BR" sz="1000">
                <a:solidFill>
                  <a:srgbClr val="B2B2B2"/>
                </a:solidFill>
              </a:rPr>
              <a:t>O2 Games</a:t>
            </a:r>
          </a:p>
          <a:p>
            <a:r>
              <a:rPr lang="pt-BR" sz="1000">
                <a:solidFill>
                  <a:srgbClr val="B2B2B2"/>
                </a:solidFill>
              </a:rPr>
              <a:t>Oniria</a:t>
            </a:r>
          </a:p>
          <a:p>
            <a:r>
              <a:rPr lang="pt-BR" sz="1000">
                <a:solidFill>
                  <a:srgbClr val="B2B2B2"/>
                </a:solidFill>
              </a:rPr>
              <a:t>Outline Interactive</a:t>
            </a:r>
          </a:p>
          <a:p>
            <a:r>
              <a:rPr lang="pt-BR" sz="1000">
                <a:solidFill>
                  <a:srgbClr val="B2B2B2"/>
                </a:solidFill>
              </a:rPr>
              <a:t>Overplay</a:t>
            </a:r>
          </a:p>
          <a:p>
            <a:r>
              <a:rPr lang="pt-BR" sz="1000">
                <a:solidFill>
                  <a:srgbClr val="B2B2B2"/>
                </a:solidFill>
              </a:rPr>
              <a:t>Pixfly</a:t>
            </a:r>
          </a:p>
          <a:p>
            <a:r>
              <a:rPr lang="pt-BR" sz="1000">
                <a:solidFill>
                  <a:srgbClr val="B2B2B2"/>
                </a:solidFill>
              </a:rPr>
              <a:t>Preloud</a:t>
            </a:r>
          </a:p>
          <a:p>
            <a:r>
              <a:rPr lang="pt-BR" sz="1000">
                <a:solidFill>
                  <a:srgbClr val="B2B2B2"/>
                </a:solidFill>
              </a:rPr>
              <a:t>Redalgo</a:t>
            </a:r>
          </a:p>
          <a:p>
            <a:r>
              <a:rPr lang="pt-BR" sz="1000">
                <a:solidFill>
                  <a:srgbClr val="B2B2B2"/>
                </a:solidFill>
              </a:rPr>
              <a:t>Singular Studios</a:t>
            </a:r>
          </a:p>
          <a:p>
            <a:r>
              <a:rPr lang="pt-BR" sz="1000">
                <a:solidFill>
                  <a:srgbClr val="B2B2B2"/>
                </a:solidFill>
              </a:rPr>
              <a:t>Sioux</a:t>
            </a:r>
          </a:p>
          <a:p>
            <a:r>
              <a:rPr lang="pt-BR" sz="1000">
                <a:solidFill>
                  <a:srgbClr val="B2B2B2"/>
                </a:solidFill>
              </a:rPr>
              <a:t>Techfront</a:t>
            </a:r>
          </a:p>
          <a:p>
            <a:r>
              <a:rPr lang="pt-BR" sz="1000">
                <a:solidFill>
                  <a:srgbClr val="B2B2B2"/>
                </a:solidFill>
              </a:rPr>
              <a:t>Tectoy Digital</a:t>
            </a:r>
          </a:p>
          <a:p>
            <a:r>
              <a:rPr lang="pt-BR" sz="1000">
                <a:solidFill>
                  <a:srgbClr val="B2B2B2"/>
                </a:solidFill>
              </a:rPr>
              <a:t>Thunderworks</a:t>
            </a:r>
          </a:p>
          <a:p>
            <a:r>
              <a:rPr lang="pt-BR" sz="1000">
                <a:solidFill>
                  <a:srgbClr val="B2B2B2"/>
                </a:solidFill>
              </a:rPr>
              <a:t>Ubisoft</a:t>
            </a:r>
          </a:p>
          <a:p>
            <a:r>
              <a:rPr lang="pt-BR" sz="1000">
                <a:solidFill>
                  <a:srgbClr val="B2B2B2"/>
                </a:solidFill>
              </a:rPr>
              <a:t>Webcore Games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430588" y="5200650"/>
            <a:ext cx="2478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600">
                <a:latin typeface="Square721 BdEx BT" pitchFamily="34" charset="0"/>
              </a:rPr>
              <a:t>crescimento 28 % ao ano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379788" y="5584825"/>
            <a:ext cx="3144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t-BR" sz="1600">
                <a:latin typeface="Square721 BdEx BT" pitchFamily="34" charset="0"/>
              </a:rPr>
              <a:t> em torno de </a:t>
            </a:r>
            <a:r>
              <a:rPr lang="pt-BR" sz="1600">
                <a:solidFill>
                  <a:srgbClr val="FF3300"/>
                </a:solidFill>
                <a:latin typeface="Square721 BdEx BT" pitchFamily="34" charset="0"/>
              </a:rPr>
              <a:t>87 milhões de reais</a:t>
            </a:r>
            <a:endParaRPr lang="pt-BR" sz="1600">
              <a:latin typeface="Square721 BdEx BT" pitchFamily="34" charset="0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354388" y="5907088"/>
            <a:ext cx="2206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Square721 BdEx BT" pitchFamily="34" charset="0"/>
              </a:rPr>
              <a:t> 560 empregos diretos</a:t>
            </a:r>
            <a:endParaRPr lang="pt-BR" sz="1600">
              <a:latin typeface="Square721 BdEx BT" pitchFamily="34" charset="0"/>
            </a:endParaRPr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3090863" y="5311775"/>
            <a:ext cx="144462" cy="14287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657" name="Oval 9"/>
          <p:cNvSpPr>
            <a:spLocks noChangeArrowheads="1"/>
          </p:cNvSpPr>
          <p:nvPr/>
        </p:nvSpPr>
        <p:spPr bwMode="auto">
          <a:xfrm>
            <a:off x="3090863" y="5670550"/>
            <a:ext cx="144462" cy="14287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3090863" y="6030913"/>
            <a:ext cx="144462" cy="14287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3314700" y="6265863"/>
            <a:ext cx="3743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Square721 BdEx BT" pitchFamily="34" charset="0"/>
              </a:rPr>
              <a:t> média de 13 empregados por empresa</a:t>
            </a:r>
            <a:endParaRPr lang="pt-BR" sz="1600">
              <a:latin typeface="Square721 BdEx BT" pitchFamily="34" charset="0"/>
            </a:endParaRPr>
          </a:p>
        </p:txBody>
      </p:sp>
      <p:sp>
        <p:nvSpPr>
          <p:cNvPr id="27660" name="Oval 12"/>
          <p:cNvSpPr>
            <a:spLocks noChangeArrowheads="1"/>
          </p:cNvSpPr>
          <p:nvPr/>
        </p:nvSpPr>
        <p:spPr bwMode="auto">
          <a:xfrm>
            <a:off x="3089275" y="6389688"/>
            <a:ext cx="144463" cy="14287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1171575" y="107950"/>
            <a:ext cx="669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chemeClr val="bg2"/>
                </a:solidFill>
                <a:latin typeface="Square721 BdEx BT" pitchFamily="34" charset="0"/>
              </a:rPr>
              <a:t>entretenimento digital </a:t>
            </a:r>
            <a:r>
              <a:rPr lang="pt-BR">
                <a:solidFill>
                  <a:schemeClr val="bg2"/>
                </a:solidFill>
              </a:rPr>
              <a:t>&gt; brasil &gt; </a:t>
            </a:r>
            <a:r>
              <a:rPr lang="pt-BR">
                <a:solidFill>
                  <a:srgbClr val="FF7C80"/>
                </a:solidFill>
              </a:rPr>
              <a:t>alto potencial</a:t>
            </a:r>
            <a:r>
              <a:rPr lang="pt-BR">
                <a:solidFill>
                  <a:schemeClr val="bg2"/>
                </a:solidFill>
                <a:latin typeface="Square721 BdEx BT" pitchFamily="34" charset="0"/>
              </a:rPr>
              <a:t> </a:t>
            </a:r>
          </a:p>
        </p:txBody>
      </p:sp>
      <p:sp>
        <p:nvSpPr>
          <p:cNvPr id="27663" name="Oval 15"/>
          <p:cNvSpPr>
            <a:spLocks noChangeArrowheads="1"/>
          </p:cNvSpPr>
          <p:nvPr/>
        </p:nvSpPr>
        <p:spPr bwMode="auto">
          <a:xfrm>
            <a:off x="3089275" y="4941888"/>
            <a:ext cx="144463" cy="14287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3454400" y="4810125"/>
            <a:ext cx="3802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600">
                <a:latin typeface="Square721 BdEx BT" pitchFamily="34" charset="0"/>
              </a:rPr>
              <a:t>Investimento de R$ </a:t>
            </a:r>
            <a:r>
              <a:rPr lang="pt-BR" sz="1600">
                <a:solidFill>
                  <a:srgbClr val="FF3300"/>
                </a:solidFill>
                <a:latin typeface="Square721 BdEx BT" pitchFamily="34" charset="0"/>
              </a:rPr>
              <a:t>0,05 </a:t>
            </a:r>
            <a:r>
              <a:rPr lang="pt-BR" sz="1600">
                <a:latin typeface="Square721 BdEx BT" pitchFamily="34" charset="0"/>
              </a:rPr>
              <a:t> por habitante. </a:t>
            </a:r>
          </a:p>
        </p:txBody>
      </p:sp>
      <p:pic>
        <p:nvPicPr>
          <p:cNvPr id="27665" name="Picture 17" descr="541px-Brazil_(orthographic_projection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762000"/>
            <a:ext cx="2232025" cy="223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851275" y="476250"/>
            <a:ext cx="5111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1400" dirty="0">
                <a:latin typeface="Square721 BdEx BT" pitchFamily="34" charset="0"/>
              </a:rPr>
              <a:t>entretenimento digital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492500" y="3860800"/>
            <a:ext cx="5399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pt-BR" sz="1600">
                <a:solidFill>
                  <a:schemeClr val="bg2"/>
                </a:solidFill>
                <a:latin typeface="Square721 BdEx BT" pitchFamily="34" charset="0"/>
              </a:rPr>
              <a:t>indústria de games em </a:t>
            </a:r>
            <a:r>
              <a:rPr lang="pt-BR" sz="1600">
                <a:solidFill>
                  <a:srgbClr val="FF3300"/>
                </a:solidFill>
                <a:latin typeface="Square721 BdEx BT" pitchFamily="34" charset="0"/>
              </a:rPr>
              <a:t>pernambuco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476250"/>
            <a:ext cx="4500563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9388" indent="-179388"/>
            <a:r>
              <a:rPr lang="pt-BR" sz="1200">
                <a:solidFill>
                  <a:schemeClr val="bg2"/>
                </a:solidFill>
                <a:latin typeface="Square721 BdEx BT" pitchFamily="34" charset="0"/>
              </a:rPr>
              <a:t># Mestrado em Design</a:t>
            </a:r>
          </a:p>
          <a:p>
            <a:pPr marL="179388" indent="-179388"/>
            <a:r>
              <a:rPr lang="pt-BR" sz="1200">
                <a:solidFill>
                  <a:schemeClr val="bg2"/>
                </a:solidFill>
                <a:latin typeface="Square721 BdEx BT" pitchFamily="34" charset="0"/>
              </a:rPr>
              <a:t># Mestrado e Doutorado em Computação</a:t>
            </a:r>
          </a:p>
          <a:p>
            <a:pPr marL="179388" indent="-179388"/>
            <a:endParaRPr lang="pt-BR" sz="1200">
              <a:solidFill>
                <a:schemeClr val="bg2"/>
              </a:solidFill>
              <a:latin typeface="Square721 BdEx BT" pitchFamily="34" charset="0"/>
            </a:endParaRPr>
          </a:p>
          <a:p>
            <a:pPr marL="179388" indent="-179388"/>
            <a:endParaRPr lang="pt-BR" sz="1200">
              <a:solidFill>
                <a:schemeClr val="bg2"/>
              </a:solidFill>
              <a:latin typeface="Square721 BdEx BT" pitchFamily="34" charset="0"/>
            </a:endParaRPr>
          </a:p>
          <a:p>
            <a:pPr marL="179388" indent="-179388"/>
            <a:r>
              <a:rPr lang="pt-BR" sz="1200">
                <a:solidFill>
                  <a:schemeClr val="bg2"/>
                </a:solidFill>
                <a:latin typeface="Square721 BdEx BT" pitchFamily="34" charset="0"/>
              </a:rPr>
              <a:t># Jynx Playware</a:t>
            </a:r>
          </a:p>
          <a:p>
            <a:pPr marL="179388" indent="-179388"/>
            <a:r>
              <a:rPr lang="pt-BR" sz="1200">
                <a:solidFill>
                  <a:schemeClr val="bg2"/>
                </a:solidFill>
                <a:latin typeface="Square721 BdEx BT" pitchFamily="34" charset="0"/>
              </a:rPr>
              <a:t># Meantime Mobile Creations</a:t>
            </a:r>
          </a:p>
          <a:p>
            <a:pPr marL="179388" indent="-179388"/>
            <a:r>
              <a:rPr lang="pt-BR" sz="1200">
                <a:solidFill>
                  <a:schemeClr val="bg2"/>
                </a:solidFill>
                <a:latin typeface="Square721 BdEx BT" pitchFamily="34" charset="0"/>
              </a:rPr>
              <a:t># Manifesto</a:t>
            </a:r>
          </a:p>
          <a:p>
            <a:pPr marL="179388" indent="-179388"/>
            <a:r>
              <a:rPr lang="pt-BR" sz="1200">
                <a:solidFill>
                  <a:schemeClr val="bg2"/>
                </a:solidFill>
                <a:latin typeface="Square721 BdEx BT" pitchFamily="34" charset="0"/>
              </a:rPr>
              <a:t># Tilt Mobile</a:t>
            </a:r>
          </a:p>
          <a:p>
            <a:pPr marL="179388" indent="-179388"/>
            <a:r>
              <a:rPr lang="pt-BR" sz="1200">
                <a:solidFill>
                  <a:schemeClr val="bg2"/>
                </a:solidFill>
                <a:latin typeface="Square721 BdEx BT" pitchFamily="34" charset="0"/>
              </a:rPr>
              <a:t># Ludusware</a:t>
            </a:r>
          </a:p>
          <a:p>
            <a:pPr marL="179388" indent="-179388"/>
            <a:r>
              <a:rPr lang="pt-BR" sz="1200">
                <a:solidFill>
                  <a:schemeClr val="bg2"/>
                </a:solidFill>
                <a:latin typeface="Square721 BdEx BT" pitchFamily="34" charset="0"/>
              </a:rPr>
              <a:t># ICORP</a:t>
            </a:r>
          </a:p>
          <a:p>
            <a:pPr marL="179388" indent="-179388"/>
            <a:r>
              <a:rPr lang="pt-BR" sz="1200">
                <a:solidFill>
                  <a:schemeClr val="bg2"/>
                </a:solidFill>
                <a:latin typeface="Square721 BdEx BT" pitchFamily="34" charset="0"/>
              </a:rPr>
              <a:t># MusiGames</a:t>
            </a:r>
            <a:endParaRPr lang="pt-BR" sz="800">
              <a:solidFill>
                <a:schemeClr val="bg2"/>
              </a:solidFill>
              <a:latin typeface="Square721 BdEx BT" pitchFamily="34" charset="0"/>
            </a:endParaRPr>
          </a:p>
          <a:p>
            <a:pPr marL="179388" indent="-179388"/>
            <a:r>
              <a:rPr lang="pt-BR" sz="1200">
                <a:solidFill>
                  <a:schemeClr val="bg2"/>
                </a:solidFill>
                <a:latin typeface="Square721 BdEx BT" pitchFamily="34" charset="0"/>
              </a:rPr>
              <a:t># I2</a:t>
            </a:r>
          </a:p>
          <a:p>
            <a:pPr marL="179388" indent="-179388"/>
            <a:r>
              <a:rPr lang="pt-BR" sz="1200">
                <a:solidFill>
                  <a:schemeClr val="bg2"/>
                </a:solidFill>
              </a:rPr>
              <a:t># Preloud</a:t>
            </a:r>
            <a:endParaRPr lang="pt-BR" sz="800">
              <a:solidFill>
                <a:schemeClr val="bg2"/>
              </a:solidFill>
              <a:latin typeface="Square721 BdEx BT" pitchFamily="34" charset="0"/>
            </a:endParaRPr>
          </a:p>
          <a:p>
            <a:pPr marL="179388" indent="-179388"/>
            <a:endParaRPr lang="pt-BR" sz="1200">
              <a:solidFill>
                <a:schemeClr val="bg2"/>
              </a:solidFill>
              <a:latin typeface="Square721 BdEx BT" pitchFamily="34" charset="0"/>
            </a:endParaRPr>
          </a:p>
          <a:p>
            <a:pPr marL="179388" indent="-179388"/>
            <a:endParaRPr lang="pt-BR" sz="1200">
              <a:solidFill>
                <a:schemeClr val="bg2"/>
              </a:solidFill>
              <a:latin typeface="Square721 BdEx BT" pitchFamily="34" charset="0"/>
            </a:endParaRPr>
          </a:p>
          <a:p>
            <a:pPr marL="179388" indent="-179388"/>
            <a:r>
              <a:rPr lang="pt-BR" sz="1200">
                <a:solidFill>
                  <a:schemeClr val="bg2"/>
                </a:solidFill>
                <a:latin typeface="Square721 BdEx BT" pitchFamily="34" charset="0"/>
              </a:rPr>
              <a:t># IGDA – Brazil</a:t>
            </a:r>
          </a:p>
          <a:p>
            <a:pPr marL="179388" indent="-179388"/>
            <a:r>
              <a:rPr lang="pt-BR" sz="1200">
                <a:solidFill>
                  <a:schemeClr val="bg2"/>
                </a:solidFill>
                <a:latin typeface="Square721 BdEx BT" pitchFamily="34" charset="0"/>
              </a:rPr>
              <a:t># RBV - FINEP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498975" y="3429000"/>
            <a:ext cx="504825" cy="714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5148263" y="2276475"/>
            <a:ext cx="504825" cy="1223963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940425" y="3429000"/>
            <a:ext cx="504825" cy="714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6589713" y="1844675"/>
            <a:ext cx="504825" cy="1655763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7380288" y="3429000"/>
            <a:ext cx="504825" cy="714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8029575" y="1844675"/>
            <a:ext cx="504825" cy="1655763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4471988" y="3500438"/>
            <a:ext cx="911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200">
                <a:latin typeface="Square721 BdEx BT" pitchFamily="34" charset="0"/>
              </a:rPr>
              <a:t>Empresas </a:t>
            </a: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4572000" y="3068638"/>
            <a:ext cx="333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200">
                <a:latin typeface="Square721 BdEx BT" pitchFamily="34" charset="0"/>
              </a:rPr>
              <a:t>1</a:t>
            </a: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5219700" y="1916113"/>
            <a:ext cx="333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200">
                <a:latin typeface="Square721 BdEx BT" pitchFamily="34" charset="0"/>
              </a:rPr>
              <a:t>9</a:t>
            </a: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5940425" y="3500438"/>
            <a:ext cx="9191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200">
                <a:latin typeface="Square721 BdEx BT" pitchFamily="34" charset="0"/>
              </a:rPr>
              <a:t>Empregos </a:t>
            </a: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6011863" y="3068638"/>
            <a:ext cx="333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200">
                <a:latin typeface="Square721 BdEx BT" pitchFamily="34" charset="0"/>
              </a:rPr>
              <a:t>5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6516688" y="1484313"/>
            <a:ext cx="631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200">
                <a:latin typeface="Square721 BdEx BT" pitchFamily="34" charset="0"/>
              </a:rPr>
              <a:t>200</a:t>
            </a: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7235825" y="3500438"/>
            <a:ext cx="145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200">
                <a:latin typeface="Square721 BdEx BT" pitchFamily="34" charset="0"/>
              </a:rPr>
              <a:t>faturamento</a:t>
            </a: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7451725" y="3068638"/>
            <a:ext cx="333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200">
                <a:latin typeface="Square721 BdEx BT" pitchFamily="34" charset="0"/>
              </a:rPr>
              <a:t>0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7956550" y="1484313"/>
            <a:ext cx="679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200">
                <a:latin typeface="Square721 BdEx BT" pitchFamily="34" charset="0"/>
              </a:rPr>
              <a:t>35%</a:t>
            </a:r>
          </a:p>
        </p:txBody>
      </p:sp>
      <p:pic>
        <p:nvPicPr>
          <p:cNvPr id="29716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4868863"/>
            <a:ext cx="13414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17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4868863"/>
            <a:ext cx="9398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3779838" y="1341438"/>
            <a:ext cx="5113337" cy="287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3779838" y="3860800"/>
            <a:ext cx="5113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pic>
        <p:nvPicPr>
          <p:cNvPr id="29720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875" y="4941888"/>
            <a:ext cx="1309688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755650" y="4724400"/>
            <a:ext cx="8137525" cy="1873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>
            <a:off x="2411413" y="4724400"/>
            <a:ext cx="0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9723" name="Line 27"/>
          <p:cNvSpPr>
            <a:spLocks noChangeShapeType="1"/>
          </p:cNvSpPr>
          <p:nvPr/>
        </p:nvSpPr>
        <p:spPr bwMode="auto">
          <a:xfrm>
            <a:off x="4068763" y="4724400"/>
            <a:ext cx="0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9724" name="Line 28"/>
          <p:cNvSpPr>
            <a:spLocks noChangeShapeType="1"/>
          </p:cNvSpPr>
          <p:nvPr/>
        </p:nvSpPr>
        <p:spPr bwMode="auto">
          <a:xfrm>
            <a:off x="5508625" y="4724400"/>
            <a:ext cx="0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pic>
        <p:nvPicPr>
          <p:cNvPr id="29725" name="Picture 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5963" y="4941888"/>
            <a:ext cx="2803525" cy="1547812"/>
          </a:xfrm>
          <a:prstGeom prst="rect">
            <a:avLst/>
          </a:prstGeom>
          <a:noFill/>
        </p:spPr>
      </p:pic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851275" y="3933825"/>
            <a:ext cx="73025" cy="714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3848100" y="4076700"/>
            <a:ext cx="76200" cy="71438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3914775" y="3835400"/>
            <a:ext cx="563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1200">
                <a:latin typeface="Square721 BdEx BT" pitchFamily="34" charset="0"/>
              </a:rPr>
              <a:t>2001 </a:t>
            </a:r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3911600" y="4005263"/>
            <a:ext cx="5635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1200">
                <a:latin typeface="Square721 BdEx BT" pitchFamily="34" charset="0"/>
              </a:rPr>
              <a:t>2007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6742" name="Picture 6" descr="foto1 cred leo cald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5800" y="-6350"/>
            <a:ext cx="103632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3" name="AutoShape 7" descr="...que dor de cabeça!!!"/>
          <p:cNvSpPr>
            <a:spLocks noChangeArrowheads="1"/>
          </p:cNvSpPr>
          <p:nvPr/>
        </p:nvSpPr>
        <p:spPr bwMode="auto">
          <a:xfrm>
            <a:off x="755650" y="3141663"/>
            <a:ext cx="1728788" cy="719137"/>
          </a:xfrm>
          <a:prstGeom prst="cloudCallout">
            <a:avLst>
              <a:gd name="adj1" fmla="val -43755"/>
              <a:gd name="adj2" fmla="val 100111"/>
            </a:avLst>
          </a:prstGeom>
          <a:solidFill>
            <a:srgbClr val="FFFFFF">
              <a:alpha val="8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/>
            <a:r>
              <a:rPr lang="pt-BR" sz="1400">
                <a:latin typeface="Arial" charset="0"/>
              </a:rPr>
              <a:t>Quero ser gerente!!</a:t>
            </a:r>
          </a:p>
        </p:txBody>
      </p:sp>
      <p:sp>
        <p:nvSpPr>
          <p:cNvPr id="116744" name="AutoShape 8" descr="...que dor de cabeça!!!"/>
          <p:cNvSpPr>
            <a:spLocks noChangeArrowheads="1"/>
          </p:cNvSpPr>
          <p:nvPr/>
        </p:nvSpPr>
        <p:spPr bwMode="auto">
          <a:xfrm>
            <a:off x="3132138" y="2781300"/>
            <a:ext cx="2016125" cy="719138"/>
          </a:xfrm>
          <a:prstGeom prst="cloudCallout">
            <a:avLst>
              <a:gd name="adj1" fmla="val 45356"/>
              <a:gd name="adj2" fmla="val 125495"/>
            </a:avLst>
          </a:prstGeom>
          <a:solidFill>
            <a:srgbClr val="FFFFFF">
              <a:alpha val="8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/>
            <a:r>
              <a:rPr lang="pt-BR" sz="1400">
                <a:latin typeface="Arial" charset="0"/>
              </a:rPr>
              <a:t>Curso de pixel art</a:t>
            </a:r>
          </a:p>
        </p:txBody>
      </p:sp>
      <p:sp>
        <p:nvSpPr>
          <p:cNvPr id="116745" name="AutoShape 9" descr="...que dor de cabeça!!!"/>
          <p:cNvSpPr>
            <a:spLocks noChangeArrowheads="1"/>
          </p:cNvSpPr>
          <p:nvPr/>
        </p:nvSpPr>
        <p:spPr bwMode="auto">
          <a:xfrm>
            <a:off x="3492500" y="765175"/>
            <a:ext cx="2016125" cy="719138"/>
          </a:xfrm>
          <a:prstGeom prst="cloudCallout">
            <a:avLst>
              <a:gd name="adj1" fmla="val -47481"/>
              <a:gd name="adj2" fmla="val 73843"/>
            </a:avLst>
          </a:prstGeom>
          <a:solidFill>
            <a:srgbClr val="FFFFFF">
              <a:alpha val="8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/>
            <a:r>
              <a:rPr lang="pt-BR" sz="1400">
                <a:latin typeface="Arial" charset="0"/>
              </a:rPr>
              <a:t>Preciso trocar o monitor</a:t>
            </a:r>
          </a:p>
        </p:txBody>
      </p:sp>
      <p:sp>
        <p:nvSpPr>
          <p:cNvPr id="116746" name="AutoShape 10"/>
          <p:cNvSpPr>
            <a:spLocks noChangeArrowheads="1"/>
          </p:cNvSpPr>
          <p:nvPr/>
        </p:nvSpPr>
        <p:spPr bwMode="auto">
          <a:xfrm>
            <a:off x="0" y="836613"/>
            <a:ext cx="1368425" cy="681037"/>
          </a:xfrm>
          <a:prstGeom prst="wedgeEllipseCallout">
            <a:avLst>
              <a:gd name="adj1" fmla="val 72157"/>
              <a:gd name="adj2" fmla="val 115968"/>
            </a:avLst>
          </a:prstGeom>
          <a:solidFill>
            <a:srgbClr val="FFFFFF">
              <a:alpha val="8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pt-BR" sz="1400">
                <a:latin typeface="Arial" charset="0"/>
              </a:rPr>
              <a:t>Parabéns</a:t>
            </a:r>
          </a:p>
        </p:txBody>
      </p:sp>
      <p:sp>
        <p:nvSpPr>
          <p:cNvPr id="116747" name="AutoShape 11" descr="...que dor de cabeça!!!"/>
          <p:cNvSpPr>
            <a:spLocks noChangeArrowheads="1"/>
          </p:cNvSpPr>
          <p:nvPr/>
        </p:nvSpPr>
        <p:spPr bwMode="auto">
          <a:xfrm>
            <a:off x="1619250" y="765175"/>
            <a:ext cx="1728788" cy="719138"/>
          </a:xfrm>
          <a:prstGeom prst="cloudCallout">
            <a:avLst>
              <a:gd name="adj1" fmla="val -14370"/>
              <a:gd name="adj2" fmla="val 87968"/>
            </a:avLst>
          </a:prstGeom>
          <a:solidFill>
            <a:srgbClr val="FFFFFF">
              <a:alpha val="8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/>
            <a:r>
              <a:rPr lang="pt-BR" sz="1400">
                <a:latin typeface="Arial" charset="0"/>
              </a:rPr>
              <a:t>Serei promovido</a:t>
            </a:r>
          </a:p>
        </p:txBody>
      </p:sp>
      <p:sp>
        <p:nvSpPr>
          <p:cNvPr id="116748" name="AutoShape 12" descr="...que dor de cabeça!!!"/>
          <p:cNvSpPr>
            <a:spLocks noChangeArrowheads="1"/>
          </p:cNvSpPr>
          <p:nvPr/>
        </p:nvSpPr>
        <p:spPr bwMode="auto">
          <a:xfrm>
            <a:off x="7092950" y="908050"/>
            <a:ext cx="1728788" cy="719138"/>
          </a:xfrm>
          <a:prstGeom prst="cloudCallout">
            <a:avLst>
              <a:gd name="adj1" fmla="val -43023"/>
              <a:gd name="adj2" fmla="val 103421"/>
            </a:avLst>
          </a:prstGeom>
          <a:solidFill>
            <a:srgbClr val="FFFFFF">
              <a:alpha val="8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/>
            <a:r>
              <a:rPr lang="pt-BR" sz="1400">
                <a:latin typeface="Arial" charset="0"/>
              </a:rPr>
              <a:t>Já fiz isso mil vezes</a:t>
            </a:r>
          </a:p>
        </p:txBody>
      </p:sp>
      <p:sp>
        <p:nvSpPr>
          <p:cNvPr id="116749" name="Rectangle 13"/>
          <p:cNvSpPr>
            <a:spLocks noChangeArrowheads="1"/>
          </p:cNvSpPr>
          <p:nvPr/>
        </p:nvSpPr>
        <p:spPr bwMode="auto">
          <a:xfrm>
            <a:off x="-304800" y="0"/>
            <a:ext cx="9677400" cy="762000"/>
          </a:xfrm>
          <a:prstGeom prst="rect">
            <a:avLst/>
          </a:prstGeom>
          <a:solidFill>
            <a:schemeClr val="tx1">
              <a:alpha val="67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6751" name="Rectangle 15"/>
          <p:cNvSpPr>
            <a:spLocks noChangeArrowheads="1"/>
          </p:cNvSpPr>
          <p:nvPr/>
        </p:nvSpPr>
        <p:spPr bwMode="auto">
          <a:xfrm>
            <a:off x="0" y="-76200"/>
            <a:ext cx="7381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1" lang="pt-BR" sz="3200" dirty="0" smtClean="0">
                <a:solidFill>
                  <a:srgbClr val="F5F5F5"/>
                </a:solidFill>
                <a:latin typeface="Tahoma" charset="0"/>
              </a:rPr>
              <a:t>um estúdio de jogos e seus segredos</a:t>
            </a:r>
            <a:endParaRPr kumimoji="1" lang="pt-BR" sz="3200" dirty="0">
              <a:solidFill>
                <a:srgbClr val="F5F5F5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851275" y="476250"/>
            <a:ext cx="5111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1400" dirty="0" smtClean="0">
                <a:latin typeface="Square721 BdEx BT" pitchFamily="34" charset="0"/>
              </a:rPr>
              <a:t>gerência de processos e gerência pessoas</a:t>
            </a:r>
            <a:endParaRPr lang="pt-BR" sz="1400" dirty="0">
              <a:latin typeface="Square721 BdEx BT" pitchFamily="34" charset="0"/>
            </a:endParaRPr>
          </a:p>
        </p:txBody>
      </p:sp>
      <p:sp>
        <p:nvSpPr>
          <p:cNvPr id="13345" name="Text Box 33"/>
          <p:cNvSpPr txBox="1">
            <a:spLocks noChangeArrowheads="1"/>
          </p:cNvSpPr>
          <p:nvPr/>
        </p:nvSpPr>
        <p:spPr bwMode="auto">
          <a:xfrm>
            <a:off x="334963" y="1555750"/>
            <a:ext cx="27478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400" b="1" dirty="0">
                <a:latin typeface="Square721 BdEx BT" pitchFamily="34" charset="0"/>
              </a:rPr>
              <a:t>p</a:t>
            </a:r>
            <a:r>
              <a:rPr lang="pt-BR" sz="1400" b="1" dirty="0" smtClean="0">
                <a:latin typeface="Square721 BdEx BT" pitchFamily="34" charset="0"/>
              </a:rPr>
              <a:t>rocesso de desenvolvimento</a:t>
            </a:r>
            <a:endParaRPr lang="pt-BR" sz="1400" b="1" dirty="0">
              <a:latin typeface="Square721 BdEx BT" pitchFamily="34" charset="0"/>
            </a:endParaRPr>
          </a:p>
        </p:txBody>
      </p:sp>
      <p:sp>
        <p:nvSpPr>
          <p:cNvPr id="13348" name="Rectangle 36"/>
          <p:cNvSpPr>
            <a:spLocks noChangeArrowheads="1"/>
          </p:cNvSpPr>
          <p:nvPr/>
        </p:nvSpPr>
        <p:spPr bwMode="auto">
          <a:xfrm>
            <a:off x="179388" y="1484313"/>
            <a:ext cx="4248150" cy="287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349" name="Line 37"/>
          <p:cNvSpPr>
            <a:spLocks noChangeShapeType="1"/>
          </p:cNvSpPr>
          <p:nvPr/>
        </p:nvSpPr>
        <p:spPr bwMode="auto">
          <a:xfrm>
            <a:off x="179388" y="1989138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3350" name="Text Box 38"/>
          <p:cNvSpPr txBox="1">
            <a:spLocks noChangeArrowheads="1"/>
          </p:cNvSpPr>
          <p:nvPr/>
        </p:nvSpPr>
        <p:spPr bwMode="auto">
          <a:xfrm>
            <a:off x="755650" y="2205038"/>
            <a:ext cx="37433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1400" dirty="0" smtClean="0">
                <a:latin typeface="Square721 BdEx BT" pitchFamily="34" charset="0"/>
              </a:rPr>
              <a:t>o que fazer?</a:t>
            </a:r>
          </a:p>
          <a:p>
            <a:endParaRPr lang="pt-BR" sz="1400" dirty="0">
              <a:latin typeface="Square721 BdEx BT" pitchFamily="34" charset="0"/>
            </a:endParaRPr>
          </a:p>
          <a:p>
            <a:r>
              <a:rPr lang="pt-BR" sz="1400" dirty="0" smtClean="0">
                <a:latin typeface="Square721 BdEx BT" pitchFamily="34" charset="0"/>
              </a:rPr>
              <a:t>quando fazer?</a:t>
            </a:r>
          </a:p>
          <a:p>
            <a:endParaRPr lang="pt-BR" sz="1400" dirty="0">
              <a:latin typeface="Square721 BdEx BT" pitchFamily="34" charset="0"/>
            </a:endParaRPr>
          </a:p>
          <a:p>
            <a:r>
              <a:rPr lang="pt-BR" sz="1400" dirty="0" smtClean="0">
                <a:latin typeface="Square721 BdEx BT" pitchFamily="34" charset="0"/>
              </a:rPr>
              <a:t>como fazer?</a:t>
            </a:r>
          </a:p>
          <a:p>
            <a:endParaRPr lang="pt-BR" sz="1400" dirty="0">
              <a:latin typeface="Square721 BdEx BT" pitchFamily="34" charset="0"/>
            </a:endParaRPr>
          </a:p>
          <a:p>
            <a:r>
              <a:rPr lang="pt-BR" sz="1400" dirty="0" smtClean="0">
                <a:latin typeface="Square721 BdEx BT" pitchFamily="34" charset="0"/>
              </a:rPr>
              <a:t>o que entregar?</a:t>
            </a:r>
            <a:endParaRPr lang="pt-BR" sz="1400" dirty="0">
              <a:latin typeface="Square721 BdEx BT" pitchFamily="34" charset="0"/>
            </a:endParaRPr>
          </a:p>
          <a:p>
            <a:endParaRPr lang="pt-BR" sz="1400" dirty="0">
              <a:latin typeface="Square721 BdEx BT" pitchFamily="34" charset="0"/>
            </a:endParaRPr>
          </a:p>
        </p:txBody>
      </p:sp>
      <p:sp>
        <p:nvSpPr>
          <p:cNvPr id="13351" name="Text Box 39"/>
          <p:cNvSpPr txBox="1">
            <a:spLocks noChangeArrowheads="1"/>
          </p:cNvSpPr>
          <p:nvPr/>
        </p:nvSpPr>
        <p:spPr bwMode="auto">
          <a:xfrm>
            <a:off x="5008563" y="1555750"/>
            <a:ext cx="16241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400" b="1" dirty="0" smtClean="0">
                <a:latin typeface="Square721 BdEx BT" pitchFamily="34" charset="0"/>
              </a:rPr>
              <a:t>pessoas / equipe</a:t>
            </a:r>
            <a:endParaRPr lang="pt-BR" sz="1400" b="1" dirty="0">
              <a:latin typeface="Square721 BdEx BT" pitchFamily="34" charset="0"/>
            </a:endParaRPr>
          </a:p>
        </p:txBody>
      </p:sp>
      <p:sp>
        <p:nvSpPr>
          <p:cNvPr id="13352" name="Rectangle 40"/>
          <p:cNvSpPr>
            <a:spLocks noChangeArrowheads="1"/>
          </p:cNvSpPr>
          <p:nvPr/>
        </p:nvSpPr>
        <p:spPr bwMode="auto">
          <a:xfrm>
            <a:off x="4643438" y="1484313"/>
            <a:ext cx="4248150" cy="287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353" name="Line 41"/>
          <p:cNvSpPr>
            <a:spLocks noChangeShapeType="1"/>
          </p:cNvSpPr>
          <p:nvPr/>
        </p:nvSpPr>
        <p:spPr bwMode="auto">
          <a:xfrm>
            <a:off x="4643438" y="1989138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3354" name="Text Box 42"/>
          <p:cNvSpPr txBox="1">
            <a:spLocks noChangeArrowheads="1"/>
          </p:cNvSpPr>
          <p:nvPr/>
        </p:nvSpPr>
        <p:spPr bwMode="auto">
          <a:xfrm>
            <a:off x="5219700" y="2205038"/>
            <a:ext cx="31686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1400" dirty="0" smtClean="0">
                <a:latin typeface="Square721 BdEx BT" pitchFamily="34" charset="0"/>
              </a:rPr>
              <a:t>quem faz?</a:t>
            </a:r>
          </a:p>
          <a:p>
            <a:endParaRPr lang="pt-BR" sz="1400" dirty="0">
              <a:latin typeface="Square721 BdEx BT" pitchFamily="34" charset="0"/>
            </a:endParaRPr>
          </a:p>
          <a:p>
            <a:r>
              <a:rPr lang="pt-BR" sz="1400" dirty="0" smtClean="0">
                <a:latin typeface="Square721 BdEx BT" pitchFamily="34" charset="0"/>
              </a:rPr>
              <a:t>quantos são?</a:t>
            </a:r>
          </a:p>
          <a:p>
            <a:endParaRPr lang="pt-BR" sz="1400" dirty="0">
              <a:latin typeface="Square721 BdEx BT" pitchFamily="34" charset="0"/>
            </a:endParaRPr>
          </a:p>
          <a:p>
            <a:r>
              <a:rPr lang="pt-BR" sz="1400" dirty="0" smtClean="0">
                <a:latin typeface="Square721 BdEx BT" pitchFamily="34" charset="0"/>
              </a:rPr>
              <a:t>quais os perfis?</a:t>
            </a:r>
            <a:endParaRPr lang="pt-BR" sz="1400" dirty="0">
              <a:latin typeface="Square721 BdEx BT" pitchFamily="34" charset="0"/>
            </a:endParaRPr>
          </a:p>
          <a:p>
            <a:endParaRPr lang="pt-BR" sz="1400" dirty="0">
              <a:latin typeface="Square721 BdEx BT" pitchFamily="34" charset="0"/>
            </a:endParaRPr>
          </a:p>
          <a:p>
            <a:endParaRPr lang="pt-BR" sz="1400" dirty="0">
              <a:latin typeface="Square721 BdEx BT" pitchFamily="34" charset="0"/>
            </a:endParaRPr>
          </a:p>
          <a:p>
            <a:endParaRPr lang="pt-BR" sz="1400" dirty="0">
              <a:latin typeface="Square721 BdEx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6604000" y="4238158"/>
            <a:ext cx="10255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700" u="none">
                <a:solidFill>
                  <a:srgbClr val="5F5F5F"/>
                </a:solidFill>
                <a:latin typeface="Verdana" pitchFamily="34" charset="0"/>
              </a:rPr>
              <a:t>Post-Production</a:t>
            </a:r>
            <a:br>
              <a:rPr lang="en-GB" sz="700" u="none">
                <a:solidFill>
                  <a:srgbClr val="5F5F5F"/>
                </a:solidFill>
                <a:latin typeface="Verdana" pitchFamily="34" charset="0"/>
              </a:rPr>
            </a:br>
            <a:r>
              <a:rPr lang="en-GB" sz="700" u="none">
                <a:solidFill>
                  <a:srgbClr val="5F5F5F"/>
                </a:solidFill>
                <a:latin typeface="Verdana" pitchFamily="34" charset="0"/>
              </a:rPr>
              <a:t>1 - 6 weeks</a:t>
            </a:r>
          </a:p>
        </p:txBody>
      </p:sp>
      <p:sp>
        <p:nvSpPr>
          <p:cNvPr id="5" name="Line 67"/>
          <p:cNvSpPr>
            <a:spLocks noChangeShapeType="1"/>
          </p:cNvSpPr>
          <p:nvPr/>
        </p:nvSpPr>
        <p:spPr bwMode="auto">
          <a:xfrm>
            <a:off x="4154488" y="2285533"/>
            <a:ext cx="0" cy="3529013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422650" y="4714408"/>
            <a:ext cx="644525" cy="922338"/>
          </a:xfrm>
          <a:prstGeom prst="flowChartProcess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" b="1" u="none">
                <a:latin typeface="Arial" charset="0"/>
              </a:rPr>
              <a:t>A</a:t>
            </a:r>
            <a:r>
              <a:rPr lang="en-GB" sz="1000" u="none">
                <a:latin typeface="Arial" charset="0"/>
              </a:rPr>
              <a:t>LPHA</a:t>
            </a:r>
            <a:r>
              <a:rPr lang="en-GB" sz="1200" u="none">
                <a:latin typeface="Arial" charset="0"/>
              </a:rPr>
              <a:t> 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311650" y="4712821"/>
            <a:ext cx="698500" cy="920750"/>
          </a:xfrm>
          <a:prstGeom prst="flowChartProcess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000" b="1" u="none">
                <a:latin typeface="Arial" charset="0"/>
              </a:rPr>
              <a:t>B</a:t>
            </a:r>
            <a:r>
              <a:rPr lang="en-GB" sz="1000" u="none">
                <a:latin typeface="Arial" charset="0"/>
              </a:rPr>
              <a:t>ETA</a:t>
            </a:r>
            <a:endParaRPr lang="en-US" sz="1000" u="none">
              <a:latin typeface="Arial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5118100" y="4712821"/>
            <a:ext cx="612775" cy="920750"/>
          </a:xfrm>
          <a:prstGeom prst="flowChartProcess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900" b="1" u="none">
                <a:latin typeface="Arial" charset="0"/>
              </a:rPr>
              <a:t>Release </a:t>
            </a:r>
            <a:br>
              <a:rPr lang="en-GB" sz="900" b="1" u="none">
                <a:latin typeface="Arial" charset="0"/>
              </a:rPr>
            </a:br>
            <a:r>
              <a:rPr lang="en-GB" sz="900" b="1" u="none">
                <a:latin typeface="Arial" charset="0"/>
              </a:rPr>
              <a:t>Candidate</a:t>
            </a:r>
            <a:endParaRPr lang="en-GB" sz="1200" u="none">
              <a:latin typeface="Arial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6708775" y="4700121"/>
            <a:ext cx="1123950" cy="922337"/>
          </a:xfrm>
          <a:prstGeom prst="flowChartProcess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900" b="1" u="none">
                <a:latin typeface="Arial" charset="0"/>
              </a:rPr>
              <a:t>Porting</a:t>
            </a:r>
            <a:r>
              <a:rPr lang="en-GB" sz="1200" u="none">
                <a:latin typeface="Arial" charset="0"/>
              </a:rPr>
              <a:t> </a:t>
            </a:r>
            <a:br>
              <a:rPr lang="en-GB" sz="1200" u="none">
                <a:latin typeface="Arial" charset="0"/>
              </a:rPr>
            </a:br>
            <a:r>
              <a:rPr lang="en-GB" sz="700" u="none">
                <a:latin typeface="Arial" charset="0"/>
              </a:rPr>
              <a:t>(streaming)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3384550" y="4603283"/>
            <a:ext cx="3038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1701800" y="4609633"/>
            <a:ext cx="157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6707188" y="4595346"/>
            <a:ext cx="1125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3" name="Title 1"/>
          <p:cNvSpPr>
            <a:spLocks/>
          </p:cNvSpPr>
          <p:nvPr/>
        </p:nvSpPr>
        <p:spPr bwMode="auto">
          <a:xfrm>
            <a:off x="1974850" y="4419133"/>
            <a:ext cx="11795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700" u="none">
                <a:solidFill>
                  <a:srgbClr val="5F5F5F"/>
                </a:solidFill>
                <a:latin typeface="Verdana" pitchFamily="34" charset="0"/>
              </a:rPr>
              <a:t>Pre-Production</a:t>
            </a:r>
            <a:br>
              <a:rPr lang="en-GB" sz="700" u="none">
                <a:solidFill>
                  <a:srgbClr val="5F5F5F"/>
                </a:solidFill>
                <a:latin typeface="Verdana" pitchFamily="34" charset="0"/>
              </a:rPr>
            </a:br>
            <a:endParaRPr lang="en-US" sz="700" u="none">
              <a:solidFill>
                <a:srgbClr val="5F5F5F"/>
              </a:solidFill>
              <a:latin typeface="Verdana" pitchFamily="34" charset="0"/>
            </a:endParaRPr>
          </a:p>
        </p:txBody>
      </p:sp>
      <p:sp>
        <p:nvSpPr>
          <p:cNvPr id="14" name="Title 1"/>
          <p:cNvSpPr>
            <a:spLocks/>
          </p:cNvSpPr>
          <p:nvPr/>
        </p:nvSpPr>
        <p:spPr bwMode="auto">
          <a:xfrm>
            <a:off x="4089400" y="4406433"/>
            <a:ext cx="112871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700" u="none">
                <a:solidFill>
                  <a:srgbClr val="5F5F5F"/>
                </a:solidFill>
                <a:latin typeface="Verdana" pitchFamily="34" charset="0"/>
              </a:rPr>
              <a:t>Production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4302125" y="5789146"/>
            <a:ext cx="353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" name="Title 1"/>
          <p:cNvSpPr>
            <a:spLocks/>
          </p:cNvSpPr>
          <p:nvPr/>
        </p:nvSpPr>
        <p:spPr bwMode="auto">
          <a:xfrm>
            <a:off x="5165725" y="5816133"/>
            <a:ext cx="766763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700" u="none">
                <a:solidFill>
                  <a:srgbClr val="5F5F5F"/>
                </a:solidFill>
                <a:latin typeface="Verdana" pitchFamily="34" charset="0"/>
              </a:rPr>
              <a:t>QA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1790700" y="4714408"/>
            <a:ext cx="1498600" cy="922338"/>
          </a:xfrm>
          <a:prstGeom prst="flowChartProcess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900" b="1" u="none">
                <a:latin typeface="Arial" charset="0"/>
              </a:rPr>
              <a:t>Elaboration</a:t>
            </a:r>
            <a:endParaRPr lang="en-GB" sz="900" u="none">
              <a:latin typeface="Arial" charset="0"/>
            </a:endParaRPr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>
            <a:off x="914400" y="4714408"/>
            <a:ext cx="717550" cy="922338"/>
          </a:xfrm>
          <a:prstGeom prst="flowChartProcess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900" b="1" u="none">
                <a:latin typeface="Arial" charset="0"/>
              </a:rPr>
              <a:t>Concept</a:t>
            </a:r>
            <a:r>
              <a:rPr lang="en-GB" sz="900" u="none">
                <a:latin typeface="Arial" charset="0"/>
              </a:rPr>
              <a:t> </a:t>
            </a: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7832725" y="5639921"/>
            <a:ext cx="0" cy="261937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auto">
          <a:xfrm>
            <a:off x="5905500" y="4712821"/>
            <a:ext cx="663575" cy="920750"/>
          </a:xfrm>
          <a:prstGeom prst="flowChartProcess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000" b="1" u="none">
                <a:latin typeface="Arial" charset="0"/>
              </a:rPr>
              <a:t>Gold</a:t>
            </a:r>
            <a:endParaRPr lang="en-US" sz="1000" u="none">
              <a:latin typeface="Arial" charset="0"/>
            </a:endParaRPr>
          </a:p>
        </p:txBody>
      </p:sp>
      <p:sp>
        <p:nvSpPr>
          <p:cNvPr id="21" name="Line 36"/>
          <p:cNvSpPr>
            <a:spLocks noChangeShapeType="1"/>
          </p:cNvSpPr>
          <p:nvPr/>
        </p:nvSpPr>
        <p:spPr bwMode="auto">
          <a:xfrm>
            <a:off x="6673850" y="6549558"/>
            <a:ext cx="193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2" name="Title 1"/>
          <p:cNvSpPr>
            <a:spLocks/>
          </p:cNvSpPr>
          <p:nvPr/>
        </p:nvSpPr>
        <p:spPr bwMode="auto">
          <a:xfrm>
            <a:off x="6781800" y="6549558"/>
            <a:ext cx="931863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700" b="1" u="none">
                <a:solidFill>
                  <a:schemeClr val="accent2"/>
                </a:solidFill>
                <a:latin typeface="Verdana" pitchFamily="34" charset="0"/>
              </a:rPr>
              <a:t>Distribution</a:t>
            </a:r>
            <a:r>
              <a:rPr lang="en-GB" sz="700" b="1" u="none">
                <a:solidFill>
                  <a:srgbClr val="5F5F5F"/>
                </a:solidFill>
                <a:latin typeface="Verdana" pitchFamily="34" charset="0"/>
              </a:rPr>
              <a:t>…</a:t>
            </a:r>
          </a:p>
        </p:txBody>
      </p:sp>
      <p:sp>
        <p:nvSpPr>
          <p:cNvPr id="23" name="Title 1"/>
          <p:cNvSpPr>
            <a:spLocks/>
          </p:cNvSpPr>
          <p:nvPr/>
        </p:nvSpPr>
        <p:spPr bwMode="auto">
          <a:xfrm>
            <a:off x="6215063" y="1671171"/>
            <a:ext cx="9445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700" u="none">
                <a:solidFill>
                  <a:srgbClr val="5F5F5F"/>
                </a:solidFill>
                <a:latin typeface="Verdana" pitchFamily="34" charset="0"/>
              </a:rPr>
              <a:t>Post-Production</a:t>
            </a:r>
            <a:br>
              <a:rPr lang="en-GB" sz="700" u="none">
                <a:solidFill>
                  <a:srgbClr val="5F5F5F"/>
                </a:solidFill>
                <a:latin typeface="Verdana" pitchFamily="34" charset="0"/>
              </a:rPr>
            </a:br>
            <a:r>
              <a:rPr lang="en-GB" sz="700" u="none">
                <a:solidFill>
                  <a:srgbClr val="5F5F5F"/>
                </a:solidFill>
                <a:latin typeface="Verdana" pitchFamily="34" charset="0"/>
              </a:rPr>
              <a:t>4 - 6 weeks</a:t>
            </a:r>
          </a:p>
        </p:txBody>
      </p:sp>
      <p:sp>
        <p:nvSpPr>
          <p:cNvPr id="24" name="Line 40"/>
          <p:cNvSpPr>
            <a:spLocks noChangeShapeType="1"/>
          </p:cNvSpPr>
          <p:nvPr/>
        </p:nvSpPr>
        <p:spPr bwMode="auto">
          <a:xfrm>
            <a:off x="6605588" y="1596558"/>
            <a:ext cx="0" cy="51085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5" name="AutoShape 41"/>
          <p:cNvSpPr>
            <a:spLocks noChangeArrowheads="1"/>
          </p:cNvSpPr>
          <p:nvPr/>
        </p:nvSpPr>
        <p:spPr bwMode="auto">
          <a:xfrm>
            <a:off x="1089025" y="1956921"/>
            <a:ext cx="519113" cy="565150"/>
          </a:xfrm>
          <a:prstGeom prst="foldedCorner">
            <a:avLst>
              <a:gd name="adj" fmla="val 12500"/>
            </a:avLst>
          </a:prstGeom>
          <a:solidFill>
            <a:srgbClr val="00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 b="1" u="none">
                <a:latin typeface="Arial" charset="0"/>
              </a:rPr>
              <a:t>Concept </a:t>
            </a:r>
          </a:p>
          <a:p>
            <a:pPr algn="ctr"/>
            <a:r>
              <a:rPr lang="en-GB" sz="800" b="1" u="none">
                <a:latin typeface="Arial" charset="0"/>
              </a:rPr>
              <a:t>Document</a:t>
            </a:r>
            <a:endParaRPr lang="en-US" sz="800" b="1" u="none">
              <a:latin typeface="Arial" charset="0"/>
            </a:endParaRPr>
          </a:p>
        </p:txBody>
      </p:sp>
      <p:sp>
        <p:nvSpPr>
          <p:cNvPr id="26" name="AutoShape 42"/>
          <p:cNvSpPr>
            <a:spLocks noChangeArrowheads="1"/>
          </p:cNvSpPr>
          <p:nvPr/>
        </p:nvSpPr>
        <p:spPr bwMode="auto">
          <a:xfrm>
            <a:off x="3400425" y="2096621"/>
            <a:ext cx="660400" cy="849312"/>
          </a:xfrm>
          <a:prstGeom prst="flowChartProcess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" b="1" u="none">
                <a:latin typeface="Arial" charset="0"/>
              </a:rPr>
              <a:t>A</a:t>
            </a:r>
            <a:r>
              <a:rPr lang="en-GB" sz="1000" u="none">
                <a:latin typeface="Arial" charset="0"/>
              </a:rPr>
              <a:t>LPHA</a:t>
            </a:r>
            <a:r>
              <a:rPr lang="en-GB" sz="1200" u="none">
                <a:latin typeface="Arial" charset="0"/>
              </a:rPr>
              <a:t> </a:t>
            </a:r>
          </a:p>
        </p:txBody>
      </p:sp>
      <p:sp>
        <p:nvSpPr>
          <p:cNvPr id="27" name="AutoShape 43"/>
          <p:cNvSpPr>
            <a:spLocks noChangeArrowheads="1"/>
          </p:cNvSpPr>
          <p:nvPr/>
        </p:nvSpPr>
        <p:spPr bwMode="auto">
          <a:xfrm>
            <a:off x="1844675" y="2239496"/>
            <a:ext cx="565150" cy="754062"/>
          </a:xfrm>
          <a:prstGeom prst="foldedCorner">
            <a:avLst>
              <a:gd name="adj" fmla="val 12500"/>
            </a:avLst>
          </a:prstGeom>
          <a:solidFill>
            <a:srgbClr val="00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 b="1" u="none">
                <a:latin typeface="Arial" charset="0"/>
              </a:rPr>
              <a:t>LARGE</a:t>
            </a:r>
          </a:p>
          <a:p>
            <a:pPr algn="ctr"/>
            <a:r>
              <a:rPr lang="en-GB" sz="800" b="1" u="none">
                <a:latin typeface="Arial" charset="0"/>
              </a:rPr>
              <a:t>Game &amp;</a:t>
            </a:r>
          </a:p>
          <a:p>
            <a:pPr algn="ctr"/>
            <a:r>
              <a:rPr lang="en-GB" sz="900" b="1" u="none">
                <a:latin typeface="Arial" charset="0"/>
              </a:rPr>
              <a:t>technical</a:t>
            </a:r>
            <a:endParaRPr lang="en-GB" sz="600" b="1" u="none">
              <a:latin typeface="Arial" charset="0"/>
            </a:endParaRPr>
          </a:p>
          <a:p>
            <a:pPr algn="ctr"/>
            <a:r>
              <a:rPr lang="en-GB" sz="800" b="1" u="none">
                <a:latin typeface="Arial" charset="0"/>
              </a:rPr>
              <a:t>Design</a:t>
            </a:r>
          </a:p>
          <a:p>
            <a:pPr algn="ctr"/>
            <a:r>
              <a:rPr lang="en-GB" sz="800" b="1" u="none">
                <a:latin typeface="Arial" charset="0"/>
              </a:rPr>
              <a:t>Document</a:t>
            </a:r>
            <a:endParaRPr lang="en-US" sz="800" b="1" u="none">
              <a:latin typeface="Arial" charset="0"/>
            </a:endParaRPr>
          </a:p>
        </p:txBody>
      </p:sp>
      <p:sp>
        <p:nvSpPr>
          <p:cNvPr id="28" name="AutoShape 44"/>
          <p:cNvSpPr>
            <a:spLocks noChangeArrowheads="1"/>
          </p:cNvSpPr>
          <p:nvPr/>
        </p:nvSpPr>
        <p:spPr bwMode="auto">
          <a:xfrm>
            <a:off x="4297363" y="2096621"/>
            <a:ext cx="704850" cy="847725"/>
          </a:xfrm>
          <a:prstGeom prst="flowChartProcess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000" b="1" u="none">
                <a:latin typeface="Arial" charset="0"/>
              </a:rPr>
              <a:t>B</a:t>
            </a:r>
            <a:r>
              <a:rPr lang="en-GB" sz="1000" u="none">
                <a:latin typeface="Arial" charset="0"/>
              </a:rPr>
              <a:t>ETA</a:t>
            </a:r>
            <a:endParaRPr lang="en-US" sz="1000" u="none">
              <a:latin typeface="Arial" charset="0"/>
            </a:endParaRPr>
          </a:p>
        </p:txBody>
      </p:sp>
      <p:sp>
        <p:nvSpPr>
          <p:cNvPr id="29" name="AutoShape 45"/>
          <p:cNvSpPr>
            <a:spLocks noChangeArrowheads="1"/>
          </p:cNvSpPr>
          <p:nvPr/>
        </p:nvSpPr>
        <p:spPr bwMode="auto">
          <a:xfrm>
            <a:off x="5118100" y="2096621"/>
            <a:ext cx="1925638" cy="847725"/>
          </a:xfrm>
          <a:prstGeom prst="flowChartProcess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900" b="1" u="none">
                <a:latin typeface="Arial" charset="0"/>
              </a:rPr>
              <a:t>M</a:t>
            </a:r>
            <a:r>
              <a:rPr lang="en-GB" sz="900" u="none">
                <a:latin typeface="Arial" charset="0"/>
              </a:rPr>
              <a:t>ASTER</a:t>
            </a:r>
            <a:r>
              <a:rPr lang="en-GB" sz="1200" u="none">
                <a:latin typeface="Arial" charset="0"/>
              </a:rPr>
              <a:t> </a:t>
            </a:r>
          </a:p>
        </p:txBody>
      </p:sp>
      <p:sp>
        <p:nvSpPr>
          <p:cNvPr id="30" name="AutoShape 46"/>
          <p:cNvSpPr>
            <a:spLocks noChangeArrowheads="1"/>
          </p:cNvSpPr>
          <p:nvPr/>
        </p:nvSpPr>
        <p:spPr bwMode="auto">
          <a:xfrm>
            <a:off x="1089025" y="2615733"/>
            <a:ext cx="519113" cy="566738"/>
          </a:xfrm>
          <a:prstGeom prst="foldedCorner">
            <a:avLst>
              <a:gd name="adj" fmla="val 12500"/>
            </a:avLst>
          </a:prstGeom>
          <a:solidFill>
            <a:srgbClr val="00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 b="1" u="none">
                <a:latin typeface="Arial" charset="0"/>
              </a:rPr>
              <a:t>Request </a:t>
            </a:r>
          </a:p>
          <a:p>
            <a:pPr algn="ctr"/>
            <a:r>
              <a:rPr lang="en-GB" sz="800" b="1" u="none">
                <a:latin typeface="Arial" charset="0"/>
              </a:rPr>
              <a:t>For</a:t>
            </a:r>
          </a:p>
          <a:p>
            <a:pPr algn="ctr"/>
            <a:r>
              <a:rPr lang="en-GB" sz="800" b="1" u="none">
                <a:latin typeface="Arial" charset="0"/>
              </a:rPr>
              <a:t>Proposal </a:t>
            </a:r>
            <a:endParaRPr lang="en-US" sz="800" b="1" u="none">
              <a:latin typeface="Arial" charset="0"/>
            </a:endParaRPr>
          </a:p>
        </p:txBody>
      </p:sp>
      <p:sp>
        <p:nvSpPr>
          <p:cNvPr id="31" name="AutoShape 47"/>
          <p:cNvSpPr>
            <a:spLocks noChangeArrowheads="1"/>
          </p:cNvSpPr>
          <p:nvPr/>
        </p:nvSpPr>
        <p:spPr bwMode="auto">
          <a:xfrm>
            <a:off x="7131050" y="2096621"/>
            <a:ext cx="658813" cy="847725"/>
          </a:xfrm>
          <a:prstGeom prst="flowChartProcess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900" b="1" u="none">
                <a:latin typeface="Arial" charset="0"/>
              </a:rPr>
              <a:t>G</a:t>
            </a:r>
            <a:r>
              <a:rPr lang="en-GB" sz="900" u="none">
                <a:latin typeface="Arial" charset="0"/>
              </a:rPr>
              <a:t>old</a:t>
            </a:r>
          </a:p>
          <a:p>
            <a:pPr algn="ctr"/>
            <a:r>
              <a:rPr lang="en-GB" sz="900" b="1" u="none">
                <a:latin typeface="Arial" charset="0"/>
              </a:rPr>
              <a:t>M</a:t>
            </a:r>
            <a:r>
              <a:rPr lang="en-GB" sz="900" u="none">
                <a:latin typeface="Arial" charset="0"/>
              </a:rPr>
              <a:t>ASTER</a:t>
            </a:r>
            <a:r>
              <a:rPr lang="en-GB" sz="1200" u="none">
                <a:latin typeface="Arial" charset="0"/>
              </a:rPr>
              <a:t> </a:t>
            </a:r>
          </a:p>
        </p:txBody>
      </p:sp>
      <p:sp>
        <p:nvSpPr>
          <p:cNvPr id="32" name="AutoShape 48"/>
          <p:cNvSpPr>
            <a:spLocks noChangeArrowheads="1"/>
          </p:cNvSpPr>
          <p:nvPr/>
        </p:nvSpPr>
        <p:spPr bwMode="auto">
          <a:xfrm>
            <a:off x="2598738" y="2239496"/>
            <a:ext cx="565150" cy="754062"/>
          </a:xfrm>
          <a:prstGeom prst="foldedCorner">
            <a:avLst>
              <a:gd name="adj" fmla="val 12500"/>
            </a:avLst>
          </a:prstGeom>
          <a:solidFill>
            <a:srgbClr val="00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 b="1" u="none">
                <a:latin typeface="Arial" charset="0"/>
              </a:rPr>
              <a:t>Project &amp;</a:t>
            </a:r>
          </a:p>
          <a:p>
            <a:pPr algn="ctr"/>
            <a:r>
              <a:rPr lang="en-GB" sz="800" b="1" u="none">
                <a:latin typeface="Arial" charset="0"/>
              </a:rPr>
              <a:t>Resource</a:t>
            </a:r>
          </a:p>
          <a:p>
            <a:pPr algn="ctr"/>
            <a:r>
              <a:rPr lang="en-GB" sz="800" b="1" u="none">
                <a:latin typeface="Arial" charset="0"/>
              </a:rPr>
              <a:t> Plan</a:t>
            </a:r>
            <a:endParaRPr lang="en-US" sz="800" b="1" u="none">
              <a:latin typeface="Arial" charset="0"/>
            </a:endParaRPr>
          </a:p>
        </p:txBody>
      </p:sp>
      <p:sp>
        <p:nvSpPr>
          <p:cNvPr id="33" name="Line 49"/>
          <p:cNvSpPr>
            <a:spLocks noChangeShapeType="1"/>
          </p:cNvSpPr>
          <p:nvPr/>
        </p:nvSpPr>
        <p:spPr bwMode="auto">
          <a:xfrm>
            <a:off x="3352800" y="2001371"/>
            <a:ext cx="2378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4" name="Line 50"/>
          <p:cNvSpPr>
            <a:spLocks noChangeShapeType="1"/>
          </p:cNvSpPr>
          <p:nvPr/>
        </p:nvSpPr>
        <p:spPr bwMode="auto">
          <a:xfrm>
            <a:off x="1749425" y="2001371"/>
            <a:ext cx="1462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5" name="Line 51"/>
          <p:cNvSpPr>
            <a:spLocks noChangeShapeType="1"/>
          </p:cNvSpPr>
          <p:nvPr/>
        </p:nvSpPr>
        <p:spPr bwMode="auto">
          <a:xfrm>
            <a:off x="5905500" y="2001371"/>
            <a:ext cx="1927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6" name="Title 1"/>
          <p:cNvSpPr>
            <a:spLocks/>
          </p:cNvSpPr>
          <p:nvPr/>
        </p:nvSpPr>
        <p:spPr bwMode="auto">
          <a:xfrm>
            <a:off x="2032000" y="1718796"/>
            <a:ext cx="10858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700" u="none">
                <a:solidFill>
                  <a:srgbClr val="5F5F5F"/>
                </a:solidFill>
                <a:latin typeface="Verdana" pitchFamily="34" charset="0"/>
              </a:rPr>
              <a:t>Pre-Production</a:t>
            </a:r>
            <a:br>
              <a:rPr lang="en-GB" sz="700" u="none">
                <a:solidFill>
                  <a:srgbClr val="5F5F5F"/>
                </a:solidFill>
                <a:latin typeface="Verdana" pitchFamily="34" charset="0"/>
              </a:rPr>
            </a:br>
            <a:endParaRPr lang="en-US" sz="700" u="none">
              <a:solidFill>
                <a:srgbClr val="5F5F5F"/>
              </a:solidFill>
              <a:latin typeface="Verdana" pitchFamily="34" charset="0"/>
            </a:endParaRPr>
          </a:p>
        </p:txBody>
      </p:sp>
      <p:sp>
        <p:nvSpPr>
          <p:cNvPr id="37" name="Title 1"/>
          <p:cNvSpPr>
            <a:spLocks/>
          </p:cNvSpPr>
          <p:nvPr/>
        </p:nvSpPr>
        <p:spPr bwMode="auto">
          <a:xfrm>
            <a:off x="4013200" y="1814046"/>
            <a:ext cx="10382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700" u="none">
                <a:solidFill>
                  <a:srgbClr val="5F5F5F"/>
                </a:solidFill>
                <a:latin typeface="Verdana" pitchFamily="34" charset="0"/>
              </a:rPr>
              <a:t>Production</a:t>
            </a:r>
          </a:p>
        </p:txBody>
      </p:sp>
      <p:sp>
        <p:nvSpPr>
          <p:cNvPr id="38" name="Line 55"/>
          <p:cNvSpPr>
            <a:spLocks noChangeShapeType="1"/>
          </p:cNvSpPr>
          <p:nvPr/>
        </p:nvSpPr>
        <p:spPr bwMode="auto">
          <a:xfrm>
            <a:off x="3352800" y="1596558"/>
            <a:ext cx="0" cy="5194300"/>
          </a:xfrm>
          <a:prstGeom prst="line">
            <a:avLst/>
          </a:prstGeom>
          <a:noFill/>
          <a:ln w="9525">
            <a:solidFill>
              <a:srgbClr val="66FF33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9" name="Line 56"/>
          <p:cNvSpPr>
            <a:spLocks noChangeShapeType="1"/>
          </p:cNvSpPr>
          <p:nvPr/>
        </p:nvSpPr>
        <p:spPr bwMode="auto">
          <a:xfrm>
            <a:off x="4627563" y="3087221"/>
            <a:ext cx="3205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0" name="Title 1"/>
          <p:cNvSpPr>
            <a:spLocks/>
          </p:cNvSpPr>
          <p:nvPr/>
        </p:nvSpPr>
        <p:spPr bwMode="auto">
          <a:xfrm>
            <a:off x="4768850" y="3134846"/>
            <a:ext cx="706438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700" u="none">
                <a:solidFill>
                  <a:srgbClr val="5F5F5F"/>
                </a:solidFill>
                <a:latin typeface="Verdana" pitchFamily="34" charset="0"/>
              </a:rPr>
              <a:t>QA</a:t>
            </a:r>
          </a:p>
        </p:txBody>
      </p:sp>
      <p:sp>
        <p:nvSpPr>
          <p:cNvPr id="41" name="Line 59"/>
          <p:cNvSpPr>
            <a:spLocks noChangeShapeType="1"/>
          </p:cNvSpPr>
          <p:nvPr/>
        </p:nvSpPr>
        <p:spPr bwMode="auto">
          <a:xfrm>
            <a:off x="1701800" y="2285533"/>
            <a:ext cx="0" cy="3529013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2" name="AutoShape 61"/>
          <p:cNvSpPr>
            <a:spLocks noChangeArrowheads="1"/>
          </p:cNvSpPr>
          <p:nvPr/>
        </p:nvSpPr>
        <p:spPr bwMode="auto">
          <a:xfrm>
            <a:off x="1419225" y="3492033"/>
            <a:ext cx="612775" cy="517525"/>
          </a:xfrm>
          <a:prstGeom prst="flowChartProcess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900" b="1" u="none">
                <a:latin typeface="Arial" charset="0"/>
              </a:rPr>
              <a:t>Publishing</a:t>
            </a:r>
          </a:p>
          <a:p>
            <a:pPr algn="ctr"/>
            <a:r>
              <a:rPr lang="en-GB" sz="900" b="1" u="none">
                <a:latin typeface="Arial" charset="0"/>
              </a:rPr>
              <a:t>Feedback</a:t>
            </a:r>
            <a:r>
              <a:rPr lang="en-GB" sz="1200" u="none">
                <a:latin typeface="Arial" charset="0"/>
              </a:rPr>
              <a:t> </a:t>
            </a:r>
          </a:p>
        </p:txBody>
      </p:sp>
      <p:sp>
        <p:nvSpPr>
          <p:cNvPr id="43" name="AutoShape 62"/>
          <p:cNvSpPr>
            <a:spLocks noChangeArrowheads="1"/>
          </p:cNvSpPr>
          <p:nvPr/>
        </p:nvSpPr>
        <p:spPr bwMode="auto">
          <a:xfrm>
            <a:off x="3871913" y="3538071"/>
            <a:ext cx="614362" cy="519112"/>
          </a:xfrm>
          <a:prstGeom prst="flowChartProcess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900" b="1" u="none">
                <a:latin typeface="Arial" charset="0"/>
              </a:rPr>
              <a:t>Marketing </a:t>
            </a:r>
          </a:p>
          <a:p>
            <a:pPr algn="ctr"/>
            <a:r>
              <a:rPr lang="en-GB" sz="900" b="1" u="none">
                <a:latin typeface="Arial" charset="0"/>
              </a:rPr>
              <a:t>Feedback</a:t>
            </a:r>
            <a:r>
              <a:rPr lang="en-GB" sz="1200" u="none">
                <a:latin typeface="Arial" charset="0"/>
              </a:rPr>
              <a:t> </a:t>
            </a:r>
          </a:p>
        </p:txBody>
      </p:sp>
      <p:sp>
        <p:nvSpPr>
          <p:cNvPr id="44" name="AutoShape 68"/>
          <p:cNvSpPr>
            <a:spLocks noChangeArrowheads="1"/>
          </p:cNvSpPr>
          <p:nvPr/>
        </p:nvSpPr>
        <p:spPr bwMode="auto">
          <a:xfrm>
            <a:off x="5992813" y="5901858"/>
            <a:ext cx="533400" cy="565150"/>
          </a:xfrm>
          <a:prstGeom prst="foldedCorner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900" b="1" u="none">
                <a:latin typeface="Arial" charset="0"/>
              </a:rPr>
              <a:t>First 6-8 </a:t>
            </a:r>
          </a:p>
          <a:p>
            <a:pPr algn="ctr"/>
            <a:r>
              <a:rPr lang="en-GB" sz="900" b="1" u="none">
                <a:latin typeface="Arial" charset="0"/>
              </a:rPr>
              <a:t>gold </a:t>
            </a:r>
            <a:br>
              <a:rPr lang="en-GB" sz="900" b="1" u="none">
                <a:latin typeface="Arial" charset="0"/>
              </a:rPr>
            </a:br>
            <a:r>
              <a:rPr lang="en-GB" sz="900" b="1" u="none">
                <a:latin typeface="Arial" charset="0"/>
              </a:rPr>
              <a:t>versions</a:t>
            </a:r>
            <a:endParaRPr lang="en-US" sz="900" b="1" u="none">
              <a:latin typeface="Arial" charset="0"/>
            </a:endParaRPr>
          </a:p>
        </p:txBody>
      </p:sp>
      <p:sp>
        <p:nvSpPr>
          <p:cNvPr id="45" name="AutoShape 69"/>
          <p:cNvSpPr>
            <a:spLocks noChangeArrowheads="1"/>
          </p:cNvSpPr>
          <p:nvPr/>
        </p:nvSpPr>
        <p:spPr bwMode="auto">
          <a:xfrm>
            <a:off x="7307263" y="5901858"/>
            <a:ext cx="531812" cy="565150"/>
          </a:xfrm>
          <a:prstGeom prst="foldedCorner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900" b="1" u="none"/>
              <a:t>All gold </a:t>
            </a:r>
          </a:p>
          <a:p>
            <a:pPr algn="ctr"/>
            <a:r>
              <a:rPr lang="en-GB" sz="900" b="1" u="none"/>
              <a:t>Versions </a:t>
            </a:r>
            <a:endParaRPr lang="en-US" sz="900" b="1" u="none">
              <a:latin typeface="Arial" charset="0"/>
            </a:endParaRPr>
          </a:p>
        </p:txBody>
      </p:sp>
      <p:sp>
        <p:nvSpPr>
          <p:cNvPr id="46" name="Line 70"/>
          <p:cNvSpPr>
            <a:spLocks noChangeShapeType="1"/>
          </p:cNvSpPr>
          <p:nvPr/>
        </p:nvSpPr>
        <p:spPr bwMode="auto">
          <a:xfrm>
            <a:off x="6518275" y="5639921"/>
            <a:ext cx="0" cy="261937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7" name="Title 1"/>
          <p:cNvSpPr>
            <a:spLocks/>
          </p:cNvSpPr>
          <p:nvPr/>
        </p:nvSpPr>
        <p:spPr bwMode="auto">
          <a:xfrm>
            <a:off x="533400" y="6092358"/>
            <a:ext cx="24717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1200" u="none">
                <a:solidFill>
                  <a:srgbClr val="5F5F5F"/>
                </a:solidFill>
                <a:latin typeface="Verdana" pitchFamily="34" charset="0"/>
              </a:rPr>
              <a:t>Meantime`s current process </a:t>
            </a:r>
          </a:p>
        </p:txBody>
      </p:sp>
      <p:sp>
        <p:nvSpPr>
          <p:cNvPr id="48" name="Title 1"/>
          <p:cNvSpPr>
            <a:spLocks/>
          </p:cNvSpPr>
          <p:nvPr/>
        </p:nvSpPr>
        <p:spPr bwMode="auto">
          <a:xfrm>
            <a:off x="533400" y="6320958"/>
            <a:ext cx="2514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1200" u="none">
                <a:solidFill>
                  <a:srgbClr val="5F5F5F"/>
                </a:solidFill>
                <a:latin typeface="Verdana" pitchFamily="34" charset="0"/>
              </a:rPr>
              <a:t>Telcogames process</a:t>
            </a:r>
          </a:p>
        </p:txBody>
      </p:sp>
      <p:sp>
        <p:nvSpPr>
          <p:cNvPr id="49" name="Rectangle 74"/>
          <p:cNvSpPr>
            <a:spLocks noChangeArrowheads="1"/>
          </p:cNvSpPr>
          <p:nvPr/>
        </p:nvSpPr>
        <p:spPr bwMode="auto">
          <a:xfrm>
            <a:off x="381000" y="6168558"/>
            <a:ext cx="152400" cy="1524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" name="Rectangle 75"/>
          <p:cNvSpPr>
            <a:spLocks noChangeArrowheads="1"/>
          </p:cNvSpPr>
          <p:nvPr/>
        </p:nvSpPr>
        <p:spPr bwMode="auto">
          <a:xfrm>
            <a:off x="381000" y="6397158"/>
            <a:ext cx="152400" cy="15240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3851275" y="476250"/>
            <a:ext cx="5111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1400" dirty="0" smtClean="0">
                <a:latin typeface="Square721 BdEx BT" pitchFamily="34" charset="0"/>
              </a:rPr>
              <a:t>gerência do processo de desenvolvimento</a:t>
            </a:r>
            <a:endParaRPr lang="pt-BR" sz="1400" dirty="0">
              <a:latin typeface="Square721 BdEx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851275" y="476250"/>
            <a:ext cx="5111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1400" dirty="0" smtClean="0">
                <a:latin typeface="Square721 BdEx BT" pitchFamily="34" charset="0"/>
              </a:rPr>
              <a:t>gerência de pessoas</a:t>
            </a:r>
            <a:endParaRPr lang="pt-BR" sz="1400" dirty="0">
              <a:latin typeface="Square721 BdEx BT" pitchFamily="34" charset="0"/>
            </a:endParaRPr>
          </a:p>
        </p:txBody>
      </p:sp>
      <p:sp>
        <p:nvSpPr>
          <p:cNvPr id="13345" name="Text Box 33"/>
          <p:cNvSpPr txBox="1">
            <a:spLocks noChangeArrowheads="1"/>
          </p:cNvSpPr>
          <p:nvPr/>
        </p:nvSpPr>
        <p:spPr bwMode="auto">
          <a:xfrm>
            <a:off x="334963" y="1555750"/>
            <a:ext cx="14061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400" b="1" dirty="0" smtClean="0">
                <a:latin typeface="Square721 BdEx BT" pitchFamily="34" charset="0"/>
              </a:rPr>
              <a:t>equipe padrão</a:t>
            </a:r>
            <a:endParaRPr lang="pt-BR" sz="1400" b="1" dirty="0">
              <a:latin typeface="Square721 BdEx BT" pitchFamily="34" charset="0"/>
            </a:endParaRPr>
          </a:p>
        </p:txBody>
      </p:sp>
      <p:sp>
        <p:nvSpPr>
          <p:cNvPr id="13348" name="Rectangle 36"/>
          <p:cNvSpPr>
            <a:spLocks noChangeArrowheads="1"/>
          </p:cNvSpPr>
          <p:nvPr/>
        </p:nvSpPr>
        <p:spPr bwMode="auto">
          <a:xfrm>
            <a:off x="179388" y="1484313"/>
            <a:ext cx="4248150" cy="287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349" name="Line 37"/>
          <p:cNvSpPr>
            <a:spLocks noChangeShapeType="1"/>
          </p:cNvSpPr>
          <p:nvPr/>
        </p:nvSpPr>
        <p:spPr bwMode="auto">
          <a:xfrm>
            <a:off x="179388" y="1989138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3350" name="Text Box 38"/>
          <p:cNvSpPr txBox="1">
            <a:spLocks noChangeArrowheads="1"/>
          </p:cNvSpPr>
          <p:nvPr/>
        </p:nvSpPr>
        <p:spPr bwMode="auto">
          <a:xfrm>
            <a:off x="755650" y="2205038"/>
            <a:ext cx="374332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1400" dirty="0" smtClean="0">
                <a:latin typeface="Square721 BdEx BT" pitchFamily="34" charset="0"/>
              </a:rPr>
              <a:t>produtor (</a:t>
            </a:r>
            <a:r>
              <a:rPr lang="pt-BR" sz="1400" dirty="0" err="1" smtClean="0">
                <a:latin typeface="Square721 BdEx BT" pitchFamily="34" charset="0"/>
              </a:rPr>
              <a:t>part-time</a:t>
            </a:r>
            <a:r>
              <a:rPr lang="pt-BR" sz="1400" dirty="0" smtClean="0">
                <a:latin typeface="Square721 BdEx BT" pitchFamily="34" charset="0"/>
              </a:rPr>
              <a:t>)</a:t>
            </a:r>
          </a:p>
          <a:p>
            <a:endParaRPr lang="pt-BR" sz="1400" dirty="0">
              <a:latin typeface="Square721 BdEx BT" pitchFamily="34" charset="0"/>
            </a:endParaRPr>
          </a:p>
          <a:p>
            <a:r>
              <a:rPr lang="pt-BR" sz="1400" dirty="0">
                <a:latin typeface="Square721 BdEx BT" pitchFamily="34" charset="0"/>
              </a:rPr>
              <a:t>g</a:t>
            </a:r>
            <a:r>
              <a:rPr lang="pt-BR" sz="1400" dirty="0" smtClean="0">
                <a:latin typeface="Square721 BdEx BT" pitchFamily="34" charset="0"/>
              </a:rPr>
              <a:t>ame designer (</a:t>
            </a:r>
            <a:r>
              <a:rPr lang="pt-BR" sz="1400" dirty="0" err="1" smtClean="0">
                <a:latin typeface="Square721 BdEx BT" pitchFamily="34" charset="0"/>
              </a:rPr>
              <a:t>part-time</a:t>
            </a:r>
            <a:r>
              <a:rPr lang="pt-BR" sz="1400" dirty="0" smtClean="0">
                <a:latin typeface="Square721 BdEx BT" pitchFamily="34" charset="0"/>
              </a:rPr>
              <a:t>)</a:t>
            </a:r>
          </a:p>
          <a:p>
            <a:endParaRPr lang="pt-BR" sz="1400" dirty="0" smtClean="0">
              <a:latin typeface="Square721 BdEx BT" pitchFamily="34" charset="0"/>
            </a:endParaRPr>
          </a:p>
          <a:p>
            <a:r>
              <a:rPr lang="pt-BR" sz="1400" dirty="0" smtClean="0">
                <a:latin typeface="Square721 BdEx BT" pitchFamily="34" charset="0"/>
              </a:rPr>
              <a:t>artista 2D e 3D (</a:t>
            </a:r>
            <a:r>
              <a:rPr lang="pt-BR" sz="1400" dirty="0" err="1" smtClean="0">
                <a:latin typeface="Square721 BdEx BT" pitchFamily="34" charset="0"/>
              </a:rPr>
              <a:t>part-time</a:t>
            </a:r>
            <a:r>
              <a:rPr lang="pt-BR" sz="1400" dirty="0" smtClean="0">
                <a:latin typeface="Square721 BdEx BT" pitchFamily="34" charset="0"/>
              </a:rPr>
              <a:t>)*</a:t>
            </a:r>
          </a:p>
          <a:p>
            <a:endParaRPr lang="pt-BR" sz="1400" dirty="0">
              <a:latin typeface="Square721 BdEx BT" pitchFamily="34" charset="0"/>
            </a:endParaRPr>
          </a:p>
          <a:p>
            <a:r>
              <a:rPr lang="pt-BR" sz="1400" dirty="0" smtClean="0">
                <a:latin typeface="Square721 BdEx BT" pitchFamily="34" charset="0"/>
              </a:rPr>
              <a:t>engenheiro de software (</a:t>
            </a:r>
            <a:r>
              <a:rPr lang="pt-BR" sz="1400" dirty="0" err="1" smtClean="0">
                <a:latin typeface="Square721 BdEx BT" pitchFamily="34" charset="0"/>
              </a:rPr>
              <a:t>full</a:t>
            </a:r>
            <a:r>
              <a:rPr lang="pt-BR" sz="1400" dirty="0" smtClean="0">
                <a:latin typeface="Square721 BdEx BT" pitchFamily="34" charset="0"/>
              </a:rPr>
              <a:t> -time)*</a:t>
            </a:r>
          </a:p>
          <a:p>
            <a:endParaRPr lang="pt-BR" sz="1400" dirty="0">
              <a:latin typeface="Square721 BdEx BT" pitchFamily="34" charset="0"/>
            </a:endParaRPr>
          </a:p>
          <a:p>
            <a:r>
              <a:rPr lang="pt-BR" sz="1400" dirty="0" smtClean="0">
                <a:latin typeface="Square721 BdEx BT" pitchFamily="34" charset="0"/>
              </a:rPr>
              <a:t>engenheiro de teste (</a:t>
            </a:r>
            <a:r>
              <a:rPr lang="pt-BR" sz="1400" dirty="0" err="1" smtClean="0">
                <a:latin typeface="Square721 BdEx BT" pitchFamily="34" charset="0"/>
              </a:rPr>
              <a:t>part-time</a:t>
            </a:r>
            <a:r>
              <a:rPr lang="pt-BR" sz="1400" dirty="0" smtClean="0">
                <a:latin typeface="Square721 BdEx BT" pitchFamily="34" charset="0"/>
              </a:rPr>
              <a:t>)</a:t>
            </a:r>
            <a:endParaRPr lang="pt-BR" sz="1400" dirty="0">
              <a:latin typeface="Square721 BdEx BT" pitchFamily="34" charset="0"/>
            </a:endParaRPr>
          </a:p>
          <a:p>
            <a:endParaRPr lang="pt-BR" sz="1400" dirty="0">
              <a:latin typeface="Square721 BdEx BT" pitchFamily="34" charset="0"/>
            </a:endParaRPr>
          </a:p>
          <a:p>
            <a:endParaRPr lang="pt-BR" sz="1400" dirty="0">
              <a:latin typeface="Square721 BdEx BT" pitchFamily="34" charset="0"/>
            </a:endParaRPr>
          </a:p>
        </p:txBody>
      </p:sp>
      <p:sp>
        <p:nvSpPr>
          <p:cNvPr id="13351" name="Text Box 39"/>
          <p:cNvSpPr txBox="1">
            <a:spLocks noChangeArrowheads="1"/>
          </p:cNvSpPr>
          <p:nvPr/>
        </p:nvSpPr>
        <p:spPr bwMode="auto">
          <a:xfrm>
            <a:off x="5008563" y="1555750"/>
            <a:ext cx="17540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400" b="1" dirty="0" smtClean="0">
                <a:latin typeface="Square721 BdEx BT" pitchFamily="34" charset="0"/>
              </a:rPr>
              <a:t>responsabilidades</a:t>
            </a:r>
            <a:endParaRPr lang="pt-BR" sz="1400" b="1" dirty="0">
              <a:latin typeface="Square721 BdEx BT" pitchFamily="34" charset="0"/>
            </a:endParaRPr>
          </a:p>
        </p:txBody>
      </p:sp>
      <p:sp>
        <p:nvSpPr>
          <p:cNvPr id="13352" name="Rectangle 40"/>
          <p:cNvSpPr>
            <a:spLocks noChangeArrowheads="1"/>
          </p:cNvSpPr>
          <p:nvPr/>
        </p:nvSpPr>
        <p:spPr bwMode="auto">
          <a:xfrm>
            <a:off x="4643438" y="1484313"/>
            <a:ext cx="4248150" cy="287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353" name="Line 41"/>
          <p:cNvSpPr>
            <a:spLocks noChangeShapeType="1"/>
          </p:cNvSpPr>
          <p:nvPr/>
        </p:nvSpPr>
        <p:spPr bwMode="auto">
          <a:xfrm>
            <a:off x="4643438" y="1989138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3354" name="Text Box 42"/>
          <p:cNvSpPr txBox="1">
            <a:spLocks noChangeArrowheads="1"/>
          </p:cNvSpPr>
          <p:nvPr/>
        </p:nvSpPr>
        <p:spPr bwMode="auto">
          <a:xfrm>
            <a:off x="5219700" y="2205038"/>
            <a:ext cx="316865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1400" dirty="0" smtClean="0">
                <a:latin typeface="Square721 BdEx BT" pitchFamily="34" charset="0"/>
              </a:rPr>
              <a:t>gerente do projeto</a:t>
            </a:r>
          </a:p>
          <a:p>
            <a:endParaRPr lang="pt-BR" sz="1400" dirty="0">
              <a:latin typeface="Square721 BdEx BT" pitchFamily="34" charset="0"/>
            </a:endParaRPr>
          </a:p>
          <a:p>
            <a:r>
              <a:rPr lang="pt-BR" sz="1400" dirty="0" smtClean="0">
                <a:latin typeface="Square721 BdEx BT" pitchFamily="34" charset="0"/>
              </a:rPr>
              <a:t>projeta o jogo e apóia os testes</a:t>
            </a:r>
          </a:p>
          <a:p>
            <a:endParaRPr lang="pt-BR" sz="1400" dirty="0">
              <a:latin typeface="Square721 BdEx BT" pitchFamily="34" charset="0"/>
            </a:endParaRPr>
          </a:p>
          <a:p>
            <a:r>
              <a:rPr lang="pt-BR" sz="1400" dirty="0" smtClean="0">
                <a:latin typeface="Square721 BdEx BT" pitchFamily="34" charset="0"/>
              </a:rPr>
              <a:t>desenvolvem a arte do jogo</a:t>
            </a:r>
            <a:endParaRPr lang="pt-BR" sz="1400" dirty="0">
              <a:latin typeface="Square721 BdEx BT" pitchFamily="34" charset="0"/>
            </a:endParaRPr>
          </a:p>
          <a:p>
            <a:endParaRPr lang="pt-BR" sz="1400" dirty="0">
              <a:latin typeface="Square721 BdEx BT" pitchFamily="34" charset="0"/>
            </a:endParaRPr>
          </a:p>
          <a:p>
            <a:r>
              <a:rPr lang="pt-BR" sz="1400" dirty="0" smtClean="0">
                <a:latin typeface="Square721 BdEx BT" pitchFamily="34" charset="0"/>
              </a:rPr>
              <a:t>Implementam e </a:t>
            </a:r>
            <a:r>
              <a:rPr lang="pt-BR" sz="1400" dirty="0" smtClean="0">
                <a:latin typeface="Square721 BdEx BT" pitchFamily="34" charset="0"/>
              </a:rPr>
              <a:t>testam </a:t>
            </a:r>
            <a:r>
              <a:rPr lang="pt-BR" sz="1400" dirty="0" smtClean="0">
                <a:latin typeface="Square721 BdEx BT" pitchFamily="34" charset="0"/>
              </a:rPr>
              <a:t>o código</a:t>
            </a:r>
          </a:p>
          <a:p>
            <a:endParaRPr lang="pt-BR" sz="1400" dirty="0">
              <a:latin typeface="Square721 BdEx BT" pitchFamily="34" charset="0"/>
            </a:endParaRPr>
          </a:p>
          <a:p>
            <a:r>
              <a:rPr lang="pt-BR" sz="1400" dirty="0" smtClean="0">
                <a:latin typeface="Square721 BdEx BT" pitchFamily="34" charset="0"/>
              </a:rPr>
              <a:t>testam </a:t>
            </a:r>
            <a:r>
              <a:rPr lang="pt-BR" sz="1400" dirty="0" err="1" smtClean="0">
                <a:latin typeface="Square721 BdEx BT" pitchFamily="34" charset="0"/>
              </a:rPr>
              <a:t>jogabilidade</a:t>
            </a:r>
            <a:r>
              <a:rPr lang="pt-BR" sz="1400" dirty="0" smtClean="0">
                <a:latin typeface="Square721 BdEx BT" pitchFamily="34" charset="0"/>
              </a:rPr>
              <a:t>, funcionalidade e exploratório</a:t>
            </a:r>
            <a:endParaRPr lang="pt-BR" sz="1400" dirty="0">
              <a:latin typeface="Square721 BdEx BT" pitchFamily="34" charset="0"/>
            </a:endParaRPr>
          </a:p>
          <a:p>
            <a:endParaRPr lang="pt-BR" sz="1400" dirty="0">
              <a:latin typeface="Square721 BdEx BT" pitchFamily="34" charset="0"/>
            </a:endParaRPr>
          </a:p>
        </p:txBody>
      </p:sp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251520" y="6165304"/>
            <a:ext cx="3743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sz="1400" dirty="0" smtClean="0">
                <a:latin typeface="Square721 BdEx BT" pitchFamily="34" charset="0"/>
              </a:rPr>
              <a:t> *ao menos um deles</a:t>
            </a:r>
            <a:endParaRPr lang="pt-BR" sz="1400" dirty="0">
              <a:latin typeface="Square721 BdEx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851275" y="476250"/>
            <a:ext cx="5111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1400" dirty="0" smtClean="0">
                <a:latin typeface="Square721 BdEx BT" pitchFamily="34" charset="0"/>
              </a:rPr>
              <a:t>gerenciar conflitos</a:t>
            </a:r>
            <a:endParaRPr lang="pt-BR" sz="1400" dirty="0">
              <a:latin typeface="Square721 BdEx BT" pitchFamily="34" charset="0"/>
            </a:endParaRPr>
          </a:p>
        </p:txBody>
      </p:sp>
      <p:pic>
        <p:nvPicPr>
          <p:cNvPr id="1026" name="Picture 2" descr="http://sorayaromano.files.wordpress.com/2008/04/conflito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6234" y="1588630"/>
            <a:ext cx="4010025" cy="2571751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4008202" y="418091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tester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960530" y="4180918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programador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808402" y="418091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produtor</a:t>
            </a:r>
            <a:endParaRPr lang="pt-BR" dirty="0"/>
          </a:p>
        </p:txBody>
      </p:sp>
      <p:pic>
        <p:nvPicPr>
          <p:cNvPr id="1028" name="Picture 4" descr="http://t1.gstatic.com/images?q=tbn:ANd9GcSj1RbSaC1LH49RjddjGeQ1NerpqvfmBgF_uVHJt-JYnSbpvOY&amp;t=1&amp;usg=__yZokPmYWpo-WDrp0uh4k2NglMBo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20888"/>
            <a:ext cx="2657475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786</Words>
  <Application>Microsoft Office PowerPoint</Application>
  <PresentationFormat>Apresentação na tela (4:3)</PresentationFormat>
  <Paragraphs>289</Paragraphs>
  <Slides>16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Design padrão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Ivan Patriota de Siqueira Junior</cp:lastModifiedBy>
  <cp:revision>40</cp:revision>
  <dcterms:created xsi:type="dcterms:W3CDTF">2006-08-21T18:02:07Z</dcterms:created>
  <dcterms:modified xsi:type="dcterms:W3CDTF">2010-09-15T20:00:01Z</dcterms:modified>
</cp:coreProperties>
</file>