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7"/>
  </p:notesMasterIdLst>
  <p:sldIdLst>
    <p:sldId id="256" r:id="rId2"/>
    <p:sldId id="257" r:id="rId3"/>
    <p:sldId id="258" r:id="rId4"/>
    <p:sldId id="259" r:id="rId5"/>
    <p:sldId id="260" r:id="rId6"/>
    <p:sldId id="320" r:id="rId7"/>
    <p:sldId id="315" r:id="rId8"/>
    <p:sldId id="261" r:id="rId9"/>
    <p:sldId id="262" r:id="rId10"/>
    <p:sldId id="263" r:id="rId11"/>
    <p:sldId id="264" r:id="rId12"/>
    <p:sldId id="265" r:id="rId13"/>
    <p:sldId id="267" r:id="rId14"/>
    <p:sldId id="321" r:id="rId15"/>
    <p:sldId id="322" r:id="rId16"/>
    <p:sldId id="269" r:id="rId17"/>
    <p:sldId id="268" r:id="rId18"/>
    <p:sldId id="299" r:id="rId19"/>
    <p:sldId id="302" r:id="rId20"/>
    <p:sldId id="300" r:id="rId21"/>
    <p:sldId id="301" r:id="rId22"/>
    <p:sldId id="316" r:id="rId23"/>
    <p:sldId id="317" r:id="rId24"/>
    <p:sldId id="270" r:id="rId25"/>
    <p:sldId id="276" r:id="rId26"/>
    <p:sldId id="277" r:id="rId27"/>
    <p:sldId id="290" r:id="rId28"/>
    <p:sldId id="280" r:id="rId29"/>
    <p:sldId id="289" r:id="rId30"/>
    <p:sldId id="293" r:id="rId31"/>
    <p:sldId id="291" r:id="rId32"/>
    <p:sldId id="294" r:id="rId33"/>
    <p:sldId id="292" r:id="rId34"/>
    <p:sldId id="311" r:id="rId35"/>
    <p:sldId id="312" r:id="rId36"/>
    <p:sldId id="313" r:id="rId37"/>
    <p:sldId id="314" r:id="rId38"/>
    <p:sldId id="275" r:id="rId39"/>
    <p:sldId id="279" r:id="rId40"/>
    <p:sldId id="282" r:id="rId41"/>
    <p:sldId id="283" r:id="rId42"/>
    <p:sldId id="284" r:id="rId43"/>
    <p:sldId id="285" r:id="rId44"/>
    <p:sldId id="286" r:id="rId45"/>
    <p:sldId id="287" r:id="rId46"/>
    <p:sldId id="288" r:id="rId47"/>
    <p:sldId id="295" r:id="rId48"/>
    <p:sldId id="296" r:id="rId49"/>
    <p:sldId id="297" r:id="rId50"/>
    <p:sldId id="298" r:id="rId51"/>
    <p:sldId id="278" r:id="rId52"/>
    <p:sldId id="272" r:id="rId53"/>
    <p:sldId id="303" r:id="rId54"/>
    <p:sldId id="305" r:id="rId55"/>
    <p:sldId id="304" r:id="rId56"/>
    <p:sldId id="306" r:id="rId57"/>
    <p:sldId id="307" r:id="rId58"/>
    <p:sldId id="308" r:id="rId59"/>
    <p:sldId id="309" r:id="rId60"/>
    <p:sldId id="318" r:id="rId61"/>
    <p:sldId id="319" r:id="rId62"/>
    <p:sldId id="324" r:id="rId63"/>
    <p:sldId id="273" r:id="rId64"/>
    <p:sldId id="323" r:id="rId65"/>
    <p:sldId id="310" r:id="rId6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22" autoAdjust="0"/>
  </p:normalViewPr>
  <p:slideViewPr>
    <p:cSldViewPr>
      <p:cViewPr>
        <p:scale>
          <a:sx n="70" d="100"/>
          <a:sy n="70" d="100"/>
        </p:scale>
        <p:origin x="-1488" y="-19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2E6BFE-283E-46B9-9311-B0AB20E04BE1}" type="datetimeFigureOut">
              <a:rPr lang="pt-BR" smtClean="0"/>
              <a:pPr/>
              <a:t>02/12/2010</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0B0838-E700-43CD-9DA7-1C3F47BD05F3}" type="slidenum">
              <a:rPr lang="pt-BR" smtClean="0"/>
              <a:pPr/>
              <a:t>‹nº›</a:t>
            </a:fld>
            <a:endParaRPr lang="pt-B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2</a:t>
            </a:fld>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Diadrama ATmega2560</a:t>
            </a:r>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33</a:t>
            </a:fld>
            <a:endParaRPr lang="pt-B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http://www.juntadados.org/node/132</a:t>
            </a:r>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64</a:t>
            </a:fld>
            <a:endParaRPr lang="pt-B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Placa – Fenolite</a:t>
            </a:r>
          </a:p>
          <a:p>
            <a:r>
              <a:rPr lang="pt-BR" dirty="0" smtClean="0"/>
              <a:t>Ácido – Percloreto de Ferro</a:t>
            </a:r>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15</a:t>
            </a:fld>
            <a:endParaRPr lang="pt-B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19</a:t>
            </a:fld>
            <a:endParaRPr lang="pt-B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z="2000" dirty="0" smtClean="0">
                <a:solidFill>
                  <a:srgbClr val="FF0000"/>
                </a:solidFill>
              </a:rPr>
              <a:t>Fonte:</a:t>
            </a:r>
            <a:r>
              <a:rPr lang="pt-BR" sz="2000" baseline="0" dirty="0" smtClean="0">
                <a:solidFill>
                  <a:srgbClr val="FF0000"/>
                </a:solidFill>
              </a:rPr>
              <a:t> WIKIPEDIA !</a:t>
            </a:r>
            <a:endParaRPr lang="pt-BR" sz="2000" dirty="0">
              <a:solidFill>
                <a:srgbClr val="FF0000"/>
              </a:solidFill>
            </a:endParaRPr>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27</a:t>
            </a:fld>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a:t>
            </a:r>
            <a:r>
              <a:rPr lang="pt-BR" baseline="0" dirty="0" smtClean="0"/>
              <a:t> WIKIPEDIA !</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28</a:t>
            </a:fld>
            <a:endParaRPr lang="pt-B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solidFill>
                  <a:srgbClr val="FF0000"/>
                </a:solidFill>
              </a:rPr>
              <a:t>Fonte:</a:t>
            </a:r>
            <a:r>
              <a:rPr lang="pt-BR" sz="1200" baseline="0" dirty="0" smtClean="0">
                <a:solidFill>
                  <a:srgbClr val="FF0000"/>
                </a:solidFill>
              </a:rPr>
              <a:t> WIKIPEDIA !</a:t>
            </a:r>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29</a:t>
            </a:fld>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solidFill>
                  <a:srgbClr val="FF0000"/>
                </a:solidFill>
              </a:rPr>
              <a:t>Fonte:</a:t>
            </a:r>
            <a:r>
              <a:rPr lang="pt-BR" sz="1200" baseline="0" dirty="0" smtClean="0">
                <a:solidFill>
                  <a:srgbClr val="FF0000"/>
                </a:solidFill>
              </a:rPr>
              <a:t> WIKIPEDIA !</a:t>
            </a:r>
            <a:endParaRPr lang="pt-BR" sz="1200" dirty="0" smtClean="0">
              <a:solidFill>
                <a:srgbClr val="FF0000"/>
              </a:solidFill>
            </a:endParaRPr>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30</a:t>
            </a:fld>
            <a:endParaRPr lang="pt-B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solidFill>
                  <a:srgbClr val="FF0000"/>
                </a:solidFill>
              </a:rPr>
              <a:t>Fonte:</a:t>
            </a:r>
            <a:r>
              <a:rPr lang="pt-BR" sz="1200" baseline="0" dirty="0" smtClean="0">
                <a:solidFill>
                  <a:srgbClr val="FF0000"/>
                </a:solidFill>
              </a:rPr>
              <a:t> WIKIPEDIA !</a:t>
            </a:r>
            <a:endParaRPr lang="pt-BR" dirty="0"/>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31</a:t>
            </a:fld>
            <a:endParaRPr lang="pt-B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smtClean="0">
                <a:solidFill>
                  <a:srgbClr val="FF0000"/>
                </a:solidFill>
              </a:rPr>
              <a:t>Fonte:</a:t>
            </a:r>
            <a:r>
              <a:rPr lang="pt-BR" sz="1200" baseline="0" dirty="0" smtClean="0">
                <a:solidFill>
                  <a:srgbClr val="FF0000"/>
                </a:solidFill>
              </a:rPr>
              <a:t> WIKIPEDIA !</a:t>
            </a:r>
            <a:endParaRPr lang="pt-BR" sz="1200" dirty="0" smtClean="0">
              <a:solidFill>
                <a:srgbClr val="FF0000"/>
              </a:solidFill>
            </a:endParaRPr>
          </a:p>
        </p:txBody>
      </p:sp>
      <p:sp>
        <p:nvSpPr>
          <p:cNvPr id="4" name="Espaço Reservado para Número de Slide 3"/>
          <p:cNvSpPr>
            <a:spLocks noGrp="1"/>
          </p:cNvSpPr>
          <p:nvPr>
            <p:ph type="sldNum" sz="quarter" idx="10"/>
          </p:nvPr>
        </p:nvSpPr>
        <p:spPr/>
        <p:txBody>
          <a:bodyPr/>
          <a:lstStyle/>
          <a:p>
            <a:fld id="{5C0B0838-E700-43CD-9DA7-1C3F47BD05F3}" type="slidenum">
              <a:rPr lang="pt-BR" smtClean="0"/>
              <a:pPr/>
              <a:t>32</a:t>
            </a:fld>
            <a:endParaRPr lang="pt-B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pt-BR" smtClean="0"/>
              <a:t>Clique para editar o estilo do título mestre</a:t>
            </a:r>
            <a:endParaRPr kumimoji="0" lang="en-US"/>
          </a:p>
        </p:txBody>
      </p:sp>
      <p:sp>
        <p:nvSpPr>
          <p:cNvPr id="9" name="Subtítulo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a:xfrm>
            <a:off x="6400800" y="6355080"/>
            <a:ext cx="2286000" cy="365760"/>
          </a:xfrm>
        </p:spPr>
        <p:txBody>
          <a:bodyPr/>
          <a:lstStyle>
            <a:lvl1pPr>
              <a:defRPr sz="1400"/>
            </a:lvl1pPr>
          </a:lstStyle>
          <a:p>
            <a:fld id="{F60A426D-FBF4-4CB8-BA36-42118DEB07F2}" type="datetime1">
              <a:rPr lang="pt-BR" smtClean="0"/>
              <a:pPr/>
              <a:t>02/12/2010</a:t>
            </a:fld>
            <a:endParaRPr lang="pt-BR" dirty="0"/>
          </a:p>
        </p:txBody>
      </p:sp>
      <p:sp>
        <p:nvSpPr>
          <p:cNvPr id="17" name="Espaço Reservado para Rodapé 16"/>
          <p:cNvSpPr>
            <a:spLocks noGrp="1"/>
          </p:cNvSpPr>
          <p:nvPr>
            <p:ph type="ftr" sz="quarter" idx="11"/>
          </p:nvPr>
        </p:nvSpPr>
        <p:spPr>
          <a:xfrm>
            <a:off x="2898648" y="6355080"/>
            <a:ext cx="3474720" cy="365760"/>
          </a:xfrm>
        </p:spPr>
        <p:txBody>
          <a:bodyPr/>
          <a:lstStyle/>
          <a:p>
            <a:endParaRPr lang="pt-BR" dirty="0"/>
          </a:p>
        </p:txBody>
      </p:sp>
      <p:sp>
        <p:nvSpPr>
          <p:cNvPr id="29" name="Espaço Reservado para Número de Slide 28"/>
          <p:cNvSpPr>
            <a:spLocks noGrp="1"/>
          </p:cNvSpPr>
          <p:nvPr>
            <p:ph type="sldNum" sz="quarter" idx="12"/>
          </p:nvPr>
        </p:nvSpPr>
        <p:spPr>
          <a:xfrm>
            <a:off x="1216152" y="6355080"/>
            <a:ext cx="1219200" cy="365760"/>
          </a:xfrm>
        </p:spPr>
        <p:txBody>
          <a:bodyPr/>
          <a:lstStyle/>
          <a:p>
            <a:fld id="{F6B3AE78-B4FB-41EC-9E25-EF6661018CD5}" type="slidenum">
              <a:rPr lang="pt-BR" smtClean="0"/>
              <a:pPr/>
              <a:t>‹nº›</a:t>
            </a:fld>
            <a:endParaRPr lang="pt-BR" dirty="0"/>
          </a:p>
        </p:txBody>
      </p:sp>
      <p:sp>
        <p:nvSpPr>
          <p:cNvPr id="21" name="Retângulo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Retângulo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tângulo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tângulo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90D46BA9-6084-48D1-82D4-AF6CD07C5C70}" type="datetime1">
              <a:rPr lang="pt-BR" smtClean="0"/>
              <a:pPr/>
              <a:t>02/12/2010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F6B3AE78-B4FB-41EC-9E25-EF6661018CD5}" type="slidenum">
              <a:rPr lang="pt-BR" smtClean="0"/>
              <a:pPr/>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670A549D-5E09-47A1-A7BC-769F482160B1}" type="datetime1">
              <a:rPr lang="pt-BR" smtClean="0"/>
              <a:pPr/>
              <a:t>02/12/2010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7" name="Conector reto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riângulo isósceles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Conector reto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4" name="Espaço Reservado para Data 3"/>
          <p:cNvSpPr>
            <a:spLocks noGrp="1"/>
          </p:cNvSpPr>
          <p:nvPr>
            <p:ph type="dt" sz="half" idx="10"/>
          </p:nvPr>
        </p:nvSpPr>
        <p:spPr/>
        <p:txBody>
          <a:bodyPr/>
          <a:lstStyle/>
          <a:p>
            <a:fld id="{5EF34249-653C-4B18-AF00-88D29BCCEB81}" type="datetime1">
              <a:rPr lang="pt-BR" smtClean="0"/>
              <a:pPr/>
              <a:t>02/12/2010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8" name="Espaço Reservado para Conteúdo 7"/>
          <p:cNvSpPr>
            <a:spLocks noGrp="1"/>
          </p:cNvSpPr>
          <p:nvPr>
            <p:ph sz="quarter" idx="1"/>
          </p:nvPr>
        </p:nvSpPr>
        <p:spPr>
          <a:xfrm>
            <a:off x="457200" y="1219200"/>
            <a:ext cx="8229600" cy="493776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a:xfrm>
            <a:off x="6400800" y="6355080"/>
            <a:ext cx="2286000" cy="365760"/>
          </a:xfrm>
        </p:spPr>
        <p:txBody>
          <a:bodyPr/>
          <a:lstStyle/>
          <a:p>
            <a:fld id="{109240A9-3D57-4708-A2B3-EF8E292C3CDB}" type="datetime1">
              <a:rPr lang="pt-BR" smtClean="0"/>
              <a:pPr/>
              <a:t>02/12/2010</a:t>
            </a:fld>
            <a:endParaRPr lang="pt-BR" dirty="0"/>
          </a:p>
        </p:txBody>
      </p:sp>
      <p:sp>
        <p:nvSpPr>
          <p:cNvPr id="5" name="Espaço Reservado para Rodapé 4"/>
          <p:cNvSpPr>
            <a:spLocks noGrp="1"/>
          </p:cNvSpPr>
          <p:nvPr>
            <p:ph type="ftr" sz="quarter" idx="11"/>
          </p:nvPr>
        </p:nvSpPr>
        <p:spPr>
          <a:xfrm>
            <a:off x="2898648" y="6355080"/>
            <a:ext cx="3474720" cy="365760"/>
          </a:xfrm>
        </p:spPr>
        <p:txBody>
          <a:bodyPr/>
          <a:lstStyle/>
          <a:p>
            <a:endParaRPr lang="pt-BR" dirty="0"/>
          </a:p>
        </p:txBody>
      </p:sp>
      <p:sp>
        <p:nvSpPr>
          <p:cNvPr id="6" name="Espaço Reservado para Número de Slide 5"/>
          <p:cNvSpPr>
            <a:spLocks noGrp="1"/>
          </p:cNvSpPr>
          <p:nvPr>
            <p:ph type="sldNum" sz="quarter" idx="12"/>
          </p:nvPr>
        </p:nvSpPr>
        <p:spPr>
          <a:xfrm>
            <a:off x="1069848" y="6355080"/>
            <a:ext cx="1520952" cy="365760"/>
          </a:xfrm>
        </p:spPr>
        <p:txBody>
          <a:bodyPr/>
          <a:lstStyle/>
          <a:p>
            <a:fld id="{F6B3AE78-B4FB-41EC-9E25-EF6661018CD5}" type="slidenum">
              <a:rPr lang="pt-BR" smtClean="0"/>
              <a:pPr/>
              <a:t>‹nº›</a:t>
            </a:fld>
            <a:endParaRPr lang="pt-BR" dirty="0"/>
          </a:p>
        </p:txBody>
      </p:sp>
      <p:sp>
        <p:nvSpPr>
          <p:cNvPr id="7" name="Retângulo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tângulo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lstStyle/>
          <a:p>
            <a:r>
              <a:rPr kumimoji="0" lang="pt-BR" smtClean="0"/>
              <a:t>Clique para editar o estilo do título mestre</a:t>
            </a:r>
            <a:endParaRPr kumimoji="0" lang="en-US"/>
          </a:p>
        </p:txBody>
      </p:sp>
      <p:sp>
        <p:nvSpPr>
          <p:cNvPr id="5" name="Espaço Reservado para Data 4"/>
          <p:cNvSpPr>
            <a:spLocks noGrp="1"/>
          </p:cNvSpPr>
          <p:nvPr>
            <p:ph type="dt" sz="half" idx="10"/>
          </p:nvPr>
        </p:nvSpPr>
        <p:spPr/>
        <p:txBody>
          <a:bodyPr/>
          <a:lstStyle/>
          <a:p>
            <a:fld id="{16E3473B-7E5C-4138-B7EA-9FEBB8314C4B}" type="datetime1">
              <a:rPr lang="pt-BR" smtClean="0"/>
              <a:pPr/>
              <a:t>02/12/2010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9" name="Espaço Reservado para Conteúdo 8"/>
          <p:cNvSpPr>
            <a:spLocks noGrp="1"/>
          </p:cNvSpPr>
          <p:nvPr>
            <p:ph sz="quarter" idx="1"/>
          </p:nvPr>
        </p:nvSpPr>
        <p:spPr>
          <a:xfrm>
            <a:off x="457200" y="1219200"/>
            <a:ext cx="4041648" cy="493776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632198" y="1216152"/>
            <a:ext cx="4041648" cy="493776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nchor="ctr"/>
          <a:lstStyle>
            <a:lvl1pPr>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4" name="Espaço Reservado para Texto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os estilos do texto mestre</a:t>
            </a:r>
          </a:p>
        </p:txBody>
      </p:sp>
      <p:sp>
        <p:nvSpPr>
          <p:cNvPr id="7" name="Espaço Reservado para Data 6"/>
          <p:cNvSpPr>
            <a:spLocks noGrp="1"/>
          </p:cNvSpPr>
          <p:nvPr>
            <p:ph type="dt" sz="half" idx="10"/>
          </p:nvPr>
        </p:nvSpPr>
        <p:spPr/>
        <p:txBody>
          <a:bodyPr/>
          <a:lstStyle/>
          <a:p>
            <a:fld id="{CA25B00A-E1BD-4285-8418-BAC00C8E4C6A}" type="datetime1">
              <a:rPr lang="pt-BR" smtClean="0"/>
              <a:pPr/>
              <a:t>02/12/2010</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11" name="Espaço Reservado para Conteúdo 10"/>
          <p:cNvSpPr>
            <a:spLocks noGrp="1"/>
          </p:cNvSpPr>
          <p:nvPr>
            <p:ph sz="quarter" idx="2"/>
          </p:nvPr>
        </p:nvSpPr>
        <p:spPr>
          <a:xfrm>
            <a:off x="457200" y="2133600"/>
            <a:ext cx="4038600" cy="40386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648200" y="2133600"/>
            <a:ext cx="4038600" cy="40386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914400"/>
          </a:xfrm>
        </p:spPr>
        <p:txBody>
          <a:bodyPr/>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fld id="{0D226591-2485-4DCB-B243-E00C6184A0A9}" type="datetime1">
              <a:rPr lang="pt-BR" smtClean="0"/>
              <a:pPr/>
              <a:t>02/12/2010</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6" name="Triângulo isósceles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B76D61-A92F-4AEA-873E-8E3E590BAB48}" type="datetime1">
              <a:rPr lang="pt-BR" smtClean="0"/>
              <a:pPr/>
              <a:t>02/12/2010</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5" name="Conector reto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riângulo isósceles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pt-BR" smtClean="0"/>
              <a:t>Clique para editar o estilo do título mestre</a:t>
            </a:r>
            <a:endParaRPr kumimoji="0" lang="en-US"/>
          </a:p>
        </p:txBody>
      </p:sp>
      <p:sp>
        <p:nvSpPr>
          <p:cNvPr id="3" name="Espaço Reservado para Texto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os estilos do texto mestre</a:t>
            </a:r>
          </a:p>
        </p:txBody>
      </p:sp>
      <p:sp>
        <p:nvSpPr>
          <p:cNvPr id="5" name="Espaço Reservado para Data 4"/>
          <p:cNvSpPr>
            <a:spLocks noGrp="1"/>
          </p:cNvSpPr>
          <p:nvPr>
            <p:ph type="dt" sz="half" idx="10"/>
          </p:nvPr>
        </p:nvSpPr>
        <p:spPr/>
        <p:txBody>
          <a:bodyPr/>
          <a:lstStyle/>
          <a:p>
            <a:fld id="{9B186BFE-4B9C-4586-9277-AD5AF8D5987B}" type="datetime1">
              <a:rPr lang="pt-BR" smtClean="0"/>
              <a:pPr/>
              <a:t>02/12/2010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8" name="Conector reto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Conector reto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riângulo isósceles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Espaço Reservado para Conteúdo 11"/>
          <p:cNvSpPr>
            <a:spLocks noGrp="1"/>
          </p:cNvSpPr>
          <p:nvPr>
            <p:ph sz="quarter" idx="1"/>
          </p:nvPr>
        </p:nvSpPr>
        <p:spPr>
          <a:xfrm>
            <a:off x="304800" y="304800"/>
            <a:ext cx="5715000" cy="57150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pt-BR" smtClean="0"/>
              <a:t>Clique para editar o estilo do título mestre</a:t>
            </a:r>
            <a:endParaRPr kumimoji="0" lang="en-US"/>
          </a:p>
        </p:txBody>
      </p:sp>
      <p:sp>
        <p:nvSpPr>
          <p:cNvPr id="3" name="Espaço Reservado para Imagem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pt-BR" dirty="0" smtClean="0"/>
              <a:t>Clique no ícone para adicionar uma imagem</a:t>
            </a:r>
            <a:endParaRPr kumimoji="0" lang="en-US" dirty="0"/>
          </a:p>
        </p:txBody>
      </p:sp>
      <p:sp>
        <p:nvSpPr>
          <p:cNvPr id="4" name="Espaço Reservado para Texto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pt-BR" smtClean="0"/>
              <a:t>Clique para editar os estilos do texto mestre</a:t>
            </a:r>
          </a:p>
        </p:txBody>
      </p:sp>
      <p:sp>
        <p:nvSpPr>
          <p:cNvPr id="5" name="Espaço Reservado para Data 4"/>
          <p:cNvSpPr>
            <a:spLocks noGrp="1"/>
          </p:cNvSpPr>
          <p:nvPr>
            <p:ph type="dt" sz="half" idx="10"/>
          </p:nvPr>
        </p:nvSpPr>
        <p:spPr/>
        <p:txBody>
          <a:bodyPr/>
          <a:lstStyle/>
          <a:p>
            <a:fld id="{80F0DCF5-A722-4EE9-AA3E-2792AD53AFD4}" type="datetime1">
              <a:rPr lang="pt-BR" smtClean="0"/>
              <a:pPr/>
              <a:t>02/12/2010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F6B3AE78-B4FB-41EC-9E25-EF6661018CD5}" type="slidenum">
              <a:rPr lang="pt-BR" smtClean="0"/>
              <a:pPr/>
              <a:t>‹nº›</a:t>
            </a:fld>
            <a:endParaRPr lang="pt-BR" dirty="0"/>
          </a:p>
        </p:txBody>
      </p:sp>
      <p:sp>
        <p:nvSpPr>
          <p:cNvPr id="8" name="Conector reto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riângulo isósceles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tângulo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457200" y="152400"/>
            <a:ext cx="8229600" cy="990600"/>
          </a:xfrm>
          <a:prstGeom prst="rect">
            <a:avLst/>
          </a:prstGeom>
        </p:spPr>
        <p:txBody>
          <a:bodyPr vert="horz" anchor="b" anchorCtr="0">
            <a:normAutofit/>
          </a:bodyPr>
          <a:lstStyle/>
          <a:p>
            <a:r>
              <a:rPr kumimoji="0" lang="pt-BR" smtClean="0"/>
              <a:t>Clique para editar o estilo do título mestre</a:t>
            </a:r>
            <a:endParaRPr kumimoji="0" lang="en-US"/>
          </a:p>
        </p:txBody>
      </p:sp>
      <p:sp>
        <p:nvSpPr>
          <p:cNvPr id="13" name="Espaço Reservado para Texto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38D0268-013E-4127-A11B-6AA0F8459FFC}" type="datetime1">
              <a:rPr lang="pt-BR" smtClean="0"/>
              <a:pPr/>
              <a:t>02/12/2010</a:t>
            </a:fld>
            <a:endParaRPr lang="pt-BR" dirty="0"/>
          </a:p>
        </p:txBody>
      </p:sp>
      <p:sp>
        <p:nvSpPr>
          <p:cNvPr id="3" name="Espaço Reservado para Rodapé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pt-BR" dirty="0"/>
          </a:p>
        </p:txBody>
      </p:sp>
      <p:sp>
        <p:nvSpPr>
          <p:cNvPr id="23" name="Espaço Reservado para Número de Slide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F6B3AE78-B4FB-41EC-9E25-EF6661018CD5}" type="slidenum">
              <a:rPr lang="pt-BR" smtClean="0"/>
              <a:pPr/>
              <a:t>‹nº›</a:t>
            </a:fld>
            <a:endParaRPr lang="pt-BR" dirty="0"/>
          </a:p>
        </p:txBody>
      </p:sp>
      <p:sp>
        <p:nvSpPr>
          <p:cNvPr id="28" name="Conector reto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Conector reto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Triângulo isósceles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pt.wikipedia.org/wiki/Computador"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pt.wikipedia.org/wiki/Microprocessador" TargetMode="External"/><Relationship Id="rId5" Type="http://schemas.openxmlformats.org/officeDocument/2006/relationships/hyperlink" Target="http://pt.wikipedia.org/wiki/Entrada/sa%C3%ADda" TargetMode="External"/><Relationship Id="rId4" Type="http://schemas.openxmlformats.org/officeDocument/2006/relationships/hyperlink" Target="http://pt.wikipedia.org/wiki/Chip"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pt.wikipedia.org/wiki/Cloc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pt.wikipedia.org/wiki/TV_digita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pt.wikipedia.org/wiki/Chaveiro"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pt.wikipedia.org/wiki/Sistema_operacional" TargetMode="External"/><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pt.wikipedia.org/wiki/Placa_de_circuito_impresso" TargetMode="External"/><Relationship Id="rId5" Type="http://schemas.openxmlformats.org/officeDocument/2006/relationships/hyperlink" Target="http://pt.wikipedia.org/wiki/Firmware" TargetMode="External"/><Relationship Id="rId4" Type="http://schemas.openxmlformats.org/officeDocument/2006/relationships/hyperlink" Target="http://pt.wikipedia.org/wiki/BIO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youtube.com/watch?v=GU8Ej0c2R14&amp;feature=related"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arduino.c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“Hardware Livre” com Arduino. </a:t>
            </a:r>
            <a:endParaRPr lang="pt-BR" dirty="0"/>
          </a:p>
        </p:txBody>
      </p:sp>
      <p:sp>
        <p:nvSpPr>
          <p:cNvPr id="3" name="Subtítulo 2"/>
          <p:cNvSpPr>
            <a:spLocks noGrp="1"/>
          </p:cNvSpPr>
          <p:nvPr>
            <p:ph type="subTitle" idx="1"/>
          </p:nvPr>
        </p:nvSpPr>
        <p:spPr/>
        <p:txBody>
          <a:bodyPr/>
          <a:lstStyle/>
          <a:p>
            <a:r>
              <a:rPr lang="pt-BR" dirty="0" smtClean="0"/>
              <a:t>Fábio Leite Soares – fls2@cin.ufpe.br</a:t>
            </a:r>
            <a:endParaRPr lang="pt-BR" dirty="0"/>
          </a:p>
        </p:txBody>
      </p:sp>
      <p:pic>
        <p:nvPicPr>
          <p:cNvPr id="1026" name="Picture 2" descr="C:\Users\Fabio\Desktop\1.png"/>
          <p:cNvPicPr>
            <a:picLocks noChangeAspect="1" noChangeArrowheads="1"/>
          </p:cNvPicPr>
          <p:nvPr/>
        </p:nvPicPr>
        <p:blipFill>
          <a:blip r:embed="rId2" cstate="print"/>
          <a:srcRect/>
          <a:stretch>
            <a:fillRect/>
          </a:stretch>
        </p:blipFill>
        <p:spPr bwMode="auto">
          <a:xfrm>
            <a:off x="2843808" y="188640"/>
            <a:ext cx="3240360" cy="33763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Diecimila</a:t>
            </a:r>
            <a:endParaRPr lang="pt-BR" dirty="0"/>
          </a:p>
        </p:txBody>
      </p:sp>
      <p:pic>
        <p:nvPicPr>
          <p:cNvPr id="7" name="Picture 2"/>
          <p:cNvPicPr>
            <a:picLocks noGrp="1" noChangeAspect="1" noChangeArrowheads="1"/>
          </p:cNvPicPr>
          <p:nvPr>
            <p:ph sz="quarter" idx="1"/>
          </p:nvPr>
        </p:nvPicPr>
        <p:blipFill>
          <a:blip r:embed="rId2" cstate="print"/>
          <a:stretch>
            <a:fillRect/>
          </a:stretch>
        </p:blipFill>
        <p:spPr bwMode="auto">
          <a:xfrm>
            <a:off x="0" y="1124743"/>
            <a:ext cx="9144000" cy="5247249"/>
          </a:xfrm>
          <a:prstGeom prst="rect">
            <a:avLst/>
          </a:prstGeom>
          <a:noFill/>
          <a:ln w="9525">
            <a:noFill/>
            <a:miter lim="800000"/>
            <a:headEnd/>
            <a:tailEnd/>
          </a:ln>
        </p:spPr>
      </p:pic>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10</a:t>
            </a:fld>
            <a:endParaRPr lang="pt-B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Duemilanove</a:t>
            </a:r>
            <a:endParaRPr lang="pt-BR" dirty="0"/>
          </a:p>
        </p:txBody>
      </p:sp>
      <p:pic>
        <p:nvPicPr>
          <p:cNvPr id="4099" name="Picture 3"/>
          <p:cNvPicPr>
            <a:picLocks noGrp="1" noChangeAspect="1" noChangeArrowheads="1"/>
          </p:cNvPicPr>
          <p:nvPr>
            <p:ph sz="quarter" idx="1"/>
          </p:nvPr>
        </p:nvPicPr>
        <p:blipFill>
          <a:blip r:embed="rId2" cstate="print"/>
          <a:srcRect/>
          <a:stretch>
            <a:fillRect/>
          </a:stretch>
        </p:blipFill>
        <p:spPr bwMode="auto">
          <a:xfrm>
            <a:off x="1115616" y="1196752"/>
            <a:ext cx="6696744" cy="5022558"/>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6"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11</a:t>
            </a:fld>
            <a:endParaRPr lang="pt-B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Uno (2010)</a:t>
            </a:r>
            <a:endParaRPr lang="pt-BR" dirty="0"/>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1115616" y="1196752"/>
            <a:ext cx="6912768" cy="5161669"/>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7" name="Espaço Reservado para Número de Slide 6"/>
          <p:cNvSpPr>
            <a:spLocks noGrp="1"/>
          </p:cNvSpPr>
          <p:nvPr>
            <p:ph type="sldNum" sz="quarter" idx="12"/>
          </p:nvPr>
        </p:nvSpPr>
        <p:spPr/>
        <p:txBody>
          <a:bodyPr/>
          <a:lstStyle/>
          <a:p>
            <a:fld id="{F6B3AE78-B4FB-41EC-9E25-EF6661018CD5}" type="slidenum">
              <a:rPr lang="pt-BR" smtClean="0"/>
              <a:pPr/>
              <a:t>12</a:t>
            </a:fld>
            <a:endParaRPr lang="pt-B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Mega2560</a:t>
            </a:r>
            <a:endParaRPr lang="pt-BR" dirty="0"/>
          </a:p>
        </p:txBody>
      </p:sp>
      <p:pic>
        <p:nvPicPr>
          <p:cNvPr id="6146" name="Picture 2"/>
          <p:cNvPicPr>
            <a:picLocks noGrp="1" noChangeAspect="1" noChangeArrowheads="1"/>
          </p:cNvPicPr>
          <p:nvPr>
            <p:ph sz="quarter" idx="1"/>
          </p:nvPr>
        </p:nvPicPr>
        <p:blipFill>
          <a:blip r:embed="rId2" cstate="print"/>
          <a:srcRect/>
          <a:stretch>
            <a:fillRect/>
          </a:stretch>
        </p:blipFill>
        <p:spPr bwMode="auto">
          <a:xfrm>
            <a:off x="-1" y="1196752"/>
            <a:ext cx="9152895" cy="5112568"/>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7" name="Espaço Reservado para Número de Slide 6"/>
          <p:cNvSpPr>
            <a:spLocks noGrp="1"/>
          </p:cNvSpPr>
          <p:nvPr>
            <p:ph type="sldNum" sz="quarter" idx="12"/>
          </p:nvPr>
        </p:nvSpPr>
        <p:spPr/>
        <p:txBody>
          <a:bodyPr/>
          <a:lstStyle/>
          <a:p>
            <a:fld id="{F6B3AE78-B4FB-41EC-9E25-EF6661018CD5}" type="slidenum">
              <a:rPr lang="pt-BR" smtClean="0"/>
              <a:pPr/>
              <a:t>13</a:t>
            </a:fld>
            <a:endParaRPr lang="pt-B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Arduino Severino</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14</a:t>
            </a:fld>
            <a:endParaRPr lang="pt-BR" dirty="0"/>
          </a:p>
        </p:txBody>
      </p:sp>
      <p:pic>
        <p:nvPicPr>
          <p:cNvPr id="7170" name="Picture 2"/>
          <p:cNvPicPr>
            <a:picLocks noGrp="1" noChangeAspect="1" noChangeArrowheads="1"/>
          </p:cNvPicPr>
          <p:nvPr>
            <p:ph sz="quarter" idx="1"/>
          </p:nvPr>
        </p:nvPicPr>
        <p:blipFill>
          <a:blip r:embed="rId2" cstate="print"/>
          <a:srcRect/>
          <a:stretch>
            <a:fillRect/>
          </a:stretch>
        </p:blipFill>
        <p:spPr bwMode="auto">
          <a:xfrm>
            <a:off x="1115616" y="1412776"/>
            <a:ext cx="6768752" cy="4755048"/>
          </a:xfrm>
          <a:prstGeom prst="rect">
            <a:avLst/>
          </a:prstGeom>
          <a:noFill/>
          <a:ln w="9525">
            <a:noFill/>
            <a:miter lim="800000"/>
            <a:headEnd/>
            <a:tailEnd/>
          </a:ln>
        </p:spPr>
      </p:pic>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Layout – Arduino Severino</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15</a:t>
            </a:fld>
            <a:endParaRPr lang="pt-BR" dirty="0"/>
          </a:p>
        </p:txBody>
      </p:sp>
      <p:pic>
        <p:nvPicPr>
          <p:cNvPr id="6147" name="Picture 3"/>
          <p:cNvPicPr>
            <a:picLocks noGrp="1" noChangeAspect="1" noChangeArrowheads="1"/>
          </p:cNvPicPr>
          <p:nvPr>
            <p:ph sz="quarter" idx="1"/>
          </p:nvPr>
        </p:nvPicPr>
        <p:blipFill>
          <a:blip r:embed="rId3" cstate="print"/>
          <a:srcRect/>
          <a:stretch>
            <a:fillRect/>
          </a:stretch>
        </p:blipFill>
        <p:spPr bwMode="auto">
          <a:xfrm>
            <a:off x="1189624" y="1219200"/>
            <a:ext cx="6910767" cy="5043693"/>
          </a:xfrm>
          <a:prstGeom prst="rect">
            <a:avLst/>
          </a:prstGeom>
          <a:noFill/>
          <a:ln w="9525">
            <a:noFill/>
            <a:miter lim="800000"/>
            <a:headEnd/>
            <a:tailEnd/>
          </a:ln>
        </p:spPr>
      </p:pic>
      <p:pic>
        <p:nvPicPr>
          <p:cNvPr id="5" name="Picture 2" descr="C:\Users\Fabio\Desktop\Arduino Logo.PNG"/>
          <p:cNvPicPr>
            <a:picLocks noChangeAspect="1" noChangeArrowheads="1"/>
          </p:cNvPicPr>
          <p:nvPr/>
        </p:nvPicPr>
        <p:blipFill>
          <a:blip r:embed="rId4"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Como funciona?</a:t>
            </a:r>
            <a:endParaRPr lang="pt-BR" dirty="0"/>
          </a:p>
        </p:txBody>
      </p:sp>
      <p:sp>
        <p:nvSpPr>
          <p:cNvPr id="3" name="Espaço Reservado para Conteúdo 2"/>
          <p:cNvSpPr>
            <a:spLocks noGrp="1"/>
          </p:cNvSpPr>
          <p:nvPr>
            <p:ph sz="quarter" idx="1"/>
          </p:nvPr>
        </p:nvSpPr>
        <p:spPr/>
        <p:txBody>
          <a:bodyPr/>
          <a:lstStyle/>
          <a:p>
            <a:endParaRPr lang="pt-BR" dirty="0" smtClean="0"/>
          </a:p>
          <a:p>
            <a:r>
              <a:rPr lang="pt-BR" sz="3000" dirty="0" smtClean="0"/>
              <a:t>1 Passo: ligar a placa via cabo usb</a:t>
            </a:r>
          </a:p>
          <a:p>
            <a:endParaRPr lang="pt-BR" sz="3000" dirty="0" smtClean="0"/>
          </a:p>
          <a:p>
            <a:r>
              <a:rPr lang="pt-BR" sz="3000" dirty="0" smtClean="0"/>
              <a:t>2 Passo: saber programar (em qq coisa!)</a:t>
            </a:r>
          </a:p>
          <a:p>
            <a:endParaRPr lang="pt-BR" sz="3000" dirty="0" smtClean="0"/>
          </a:p>
          <a:p>
            <a:r>
              <a:rPr lang="pt-BR" sz="3000" dirty="0" smtClean="0"/>
              <a:t>3 Passo: clicar em baixar na placa!</a:t>
            </a:r>
          </a:p>
          <a:p>
            <a:endParaRPr lang="pt-BR" sz="3000" dirty="0" smtClean="0"/>
          </a:p>
          <a:p>
            <a:r>
              <a:rPr lang="pt-BR" sz="3000" dirty="0" smtClean="0"/>
              <a:t>4 Passo: n tem!</a:t>
            </a:r>
            <a:endParaRPr lang="pt-BR" sz="3000"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16</a:t>
            </a:fld>
            <a:endParaRPr lang="pt-B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Simples Assim!</a:t>
            </a:r>
            <a:endParaRPr lang="pt-BR" dirty="0"/>
          </a:p>
        </p:txBody>
      </p:sp>
      <p:pic>
        <p:nvPicPr>
          <p:cNvPr id="7170" name="Picture 2"/>
          <p:cNvPicPr>
            <a:picLocks noGrp="1" noChangeAspect="1" noChangeArrowheads="1"/>
          </p:cNvPicPr>
          <p:nvPr>
            <p:ph sz="quarter" idx="1"/>
          </p:nvPr>
        </p:nvPicPr>
        <p:blipFill>
          <a:blip r:embed="rId2" cstate="print"/>
          <a:srcRect/>
          <a:stretch>
            <a:fillRect/>
          </a:stretch>
        </p:blipFill>
        <p:spPr bwMode="auto">
          <a:xfrm>
            <a:off x="1187624" y="1196752"/>
            <a:ext cx="6840760" cy="5130570"/>
          </a:xfrm>
          <a:prstGeom prst="rect">
            <a:avLst/>
          </a:prstGeom>
          <a:noFill/>
          <a:ln w="9525">
            <a:noFill/>
            <a:miter lim="800000"/>
            <a:headEnd/>
            <a:tailEnd/>
          </a:ln>
        </p:spPr>
      </p:pic>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0"/>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17</a:t>
            </a:fld>
            <a:endParaRPr lang="pt-B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Software do Arduino</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18</a:t>
            </a:fld>
            <a:endParaRPr lang="pt-BR" dirty="0"/>
          </a:p>
        </p:txBody>
      </p:sp>
      <p:sp>
        <p:nvSpPr>
          <p:cNvPr id="4" name="Espaço Reservado para Conteúdo 3"/>
          <p:cNvSpPr>
            <a:spLocks noGrp="1"/>
          </p:cNvSpPr>
          <p:nvPr>
            <p:ph sz="quarter" idx="1"/>
          </p:nvPr>
        </p:nvSpPr>
        <p:spPr/>
        <p:txBody>
          <a:bodyPr>
            <a:normAutofit/>
          </a:bodyPr>
          <a:lstStyle/>
          <a:p>
            <a:pPr algn="just"/>
            <a:r>
              <a:rPr lang="pt-BR" sz="2800" dirty="0" smtClean="0"/>
              <a:t>A IDE do Arduino é uma aplicação cross-platform escrita em Java a qual é derivada da IDE utilizada na programação utilizando Processing e no projeto Wiring que são destinadas à introduzir a programação para artistas e pessoas não familiarizadas com o desenvolvimento de software.</a:t>
            </a:r>
          </a:p>
          <a:p>
            <a:pPr algn="just"/>
            <a:endParaRPr lang="pt-BR" sz="2800" dirty="0" smtClean="0"/>
          </a:p>
          <a:p>
            <a:pPr algn="just"/>
            <a:r>
              <a:rPr lang="pt-BR" sz="2800" dirty="0" smtClean="0"/>
              <a:t>A IDE possui uma biblioteca escrita em C/C++ denominada Wiring(originadas do projeto Wiring) a qual facilita a interação entre a programação e as interfaces eletrônicas do Arduino.</a:t>
            </a:r>
          </a:p>
          <a:p>
            <a:endParaRPr lang="pt-BR"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Software do Arduino</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19</a:t>
            </a:fld>
            <a:endParaRPr lang="pt-BR" dirty="0"/>
          </a:p>
        </p:txBody>
      </p:sp>
      <p:sp>
        <p:nvSpPr>
          <p:cNvPr id="4" name="Espaço Reservado para Conteúdo 3"/>
          <p:cNvSpPr>
            <a:spLocks noGrp="1"/>
          </p:cNvSpPr>
          <p:nvPr>
            <p:ph sz="quarter" idx="1"/>
          </p:nvPr>
        </p:nvSpPr>
        <p:spPr/>
        <p:txBody>
          <a:bodyPr>
            <a:normAutofit lnSpcReduction="10000"/>
          </a:bodyPr>
          <a:lstStyle/>
          <a:p>
            <a:pPr algn="just"/>
            <a:r>
              <a:rPr lang="pt-BR" sz="2800" dirty="0" smtClean="0"/>
              <a:t>Os programas em Arduino são “escritos” em C/C++, no entanto para definirmos um programa básico e funcional no Arduino,  precisamos apenas de duas funções básicas e necessárias:</a:t>
            </a:r>
          </a:p>
          <a:p>
            <a:pPr algn="just"/>
            <a:endParaRPr lang="pt-BR" sz="2800" dirty="0" smtClean="0"/>
          </a:p>
          <a:p>
            <a:pPr algn="just"/>
            <a:r>
              <a:rPr lang="pt-BR" sz="2800" dirty="0" smtClean="0"/>
              <a:t>setup() – Função que é executada apenas uma vez no começo do programa a qual pode ser utilizada para configuração e inicialização de pinos/portas. </a:t>
            </a:r>
          </a:p>
          <a:p>
            <a:pPr algn="just"/>
            <a:endParaRPr lang="pt-BR" sz="2800" dirty="0" smtClean="0"/>
          </a:p>
          <a:p>
            <a:pPr algn="just"/>
            <a:r>
              <a:rPr lang="pt-BR" sz="2800" dirty="0" smtClean="0"/>
              <a:t>loop() – Função principal, chamada repetidamente até a placa ser desligada.</a:t>
            </a:r>
          </a:p>
          <a:p>
            <a:endParaRPr lang="pt-BR" dirty="0"/>
          </a:p>
        </p:txBody>
      </p:sp>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Roteiro</a:t>
            </a:r>
            <a:endParaRPr lang="pt-BR" dirty="0"/>
          </a:p>
        </p:txBody>
      </p:sp>
      <p:sp>
        <p:nvSpPr>
          <p:cNvPr id="3" name="Espaço Reservado para Conteúdo 2"/>
          <p:cNvSpPr>
            <a:spLocks noGrp="1"/>
          </p:cNvSpPr>
          <p:nvPr>
            <p:ph sz="quarter" idx="1"/>
          </p:nvPr>
        </p:nvSpPr>
        <p:spPr/>
        <p:txBody>
          <a:bodyPr>
            <a:normAutofit lnSpcReduction="10000"/>
          </a:bodyPr>
          <a:lstStyle/>
          <a:p>
            <a:r>
              <a:rPr lang="pt-BR" dirty="0" smtClean="0"/>
              <a:t>O que é Arduino ? </a:t>
            </a:r>
          </a:p>
          <a:p>
            <a:r>
              <a:rPr lang="pt-BR" dirty="0" smtClean="0"/>
              <a:t>O projeto Arduino</a:t>
            </a:r>
          </a:p>
          <a:p>
            <a:r>
              <a:rPr lang="pt-BR" dirty="0" smtClean="0"/>
              <a:t>Modelos</a:t>
            </a:r>
          </a:p>
          <a:p>
            <a:r>
              <a:rPr lang="pt-BR" dirty="0" smtClean="0"/>
              <a:t>Como funciona ?</a:t>
            </a:r>
          </a:p>
          <a:p>
            <a:r>
              <a:rPr lang="pt-BR" dirty="0" smtClean="0"/>
              <a:t>Conhecimentos necessários</a:t>
            </a:r>
          </a:p>
          <a:p>
            <a:r>
              <a:rPr lang="pt-BR" dirty="0" smtClean="0"/>
              <a:t>Shields</a:t>
            </a:r>
          </a:p>
          <a:p>
            <a:r>
              <a:rPr lang="pt-BR" dirty="0" smtClean="0"/>
              <a:t>Projetos</a:t>
            </a:r>
          </a:p>
          <a:p>
            <a:r>
              <a:rPr lang="pt-BR" dirty="0" smtClean="0"/>
              <a:t>Exemplos de códigos</a:t>
            </a:r>
          </a:p>
          <a:p>
            <a:r>
              <a:rPr lang="pt-BR" dirty="0" smtClean="0"/>
              <a:t>Componentes de Interfaceamento</a:t>
            </a:r>
          </a:p>
          <a:p>
            <a:r>
              <a:rPr lang="pt-BR" dirty="0" smtClean="0"/>
              <a:t>Porta Serial</a:t>
            </a:r>
          </a:p>
          <a:p>
            <a:r>
              <a:rPr lang="pt-BR" dirty="0" smtClean="0"/>
              <a:t>...</a:t>
            </a:r>
          </a:p>
          <a:p>
            <a:endParaRPr lang="pt-BR" dirty="0" smtClean="0"/>
          </a:p>
          <a:p>
            <a:endParaRPr lang="pt-BR" dirty="0" smtClean="0"/>
          </a:p>
          <a:p>
            <a:endParaRPr lang="pt-BR" dirty="0"/>
          </a:p>
        </p:txBody>
      </p:sp>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2</a:t>
            </a:fld>
            <a:endParaRPr lang="pt-B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Modelo de Programa</a:t>
            </a:r>
            <a:endParaRPr lang="pt-BR" dirty="0"/>
          </a:p>
        </p:txBody>
      </p:sp>
      <p:sp>
        <p:nvSpPr>
          <p:cNvPr id="5" name="Espaço Reservado para Número de Slide 4"/>
          <p:cNvSpPr>
            <a:spLocks noGrp="1"/>
          </p:cNvSpPr>
          <p:nvPr>
            <p:ph type="sldNum" sz="quarter" idx="12"/>
          </p:nvPr>
        </p:nvSpPr>
        <p:spPr/>
        <p:txBody>
          <a:bodyPr/>
          <a:lstStyle/>
          <a:p>
            <a:fld id="{F6B3AE78-B4FB-41EC-9E25-EF6661018CD5}" type="slidenum">
              <a:rPr lang="pt-BR" smtClean="0"/>
              <a:pPr/>
              <a:t>20</a:t>
            </a:fld>
            <a:endParaRPr lang="pt-BR" dirty="0"/>
          </a:p>
        </p:txBody>
      </p:sp>
      <p:pic>
        <p:nvPicPr>
          <p:cNvPr id="3075" name="Picture 3"/>
          <p:cNvPicPr>
            <a:picLocks noGrp="1" noChangeAspect="1" noChangeArrowheads="1"/>
          </p:cNvPicPr>
          <p:nvPr>
            <p:ph sz="quarter" idx="1"/>
          </p:nvPr>
        </p:nvPicPr>
        <p:blipFill>
          <a:blip r:embed="rId2" cstate="print"/>
          <a:srcRect/>
          <a:stretch>
            <a:fillRect/>
          </a:stretch>
        </p:blipFill>
        <p:spPr bwMode="auto">
          <a:xfrm>
            <a:off x="251520" y="1090317"/>
            <a:ext cx="8568952" cy="5723059"/>
          </a:xfrm>
          <a:prstGeom prst="rect">
            <a:avLst/>
          </a:prstGeom>
          <a:noFill/>
          <a:ln w="9525">
            <a:noFill/>
            <a:miter lim="800000"/>
            <a:headEnd/>
            <a:tailEnd/>
          </a:ln>
        </p:spPr>
      </p:pic>
      <p:pic>
        <p:nvPicPr>
          <p:cNvPr id="8"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Software do Arduino</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21</a:t>
            </a:fld>
            <a:endParaRPr lang="pt-BR" dirty="0"/>
          </a:p>
        </p:txBody>
      </p:sp>
      <p:sp>
        <p:nvSpPr>
          <p:cNvPr id="4" name="Espaço Reservado para Conteúdo 3"/>
          <p:cNvSpPr>
            <a:spLocks noGrp="1"/>
          </p:cNvSpPr>
          <p:nvPr>
            <p:ph sz="quarter" idx="1"/>
          </p:nvPr>
        </p:nvSpPr>
        <p:spPr/>
        <p:txBody>
          <a:bodyPr>
            <a:normAutofit/>
          </a:bodyPr>
          <a:lstStyle/>
          <a:p>
            <a:pPr algn="just"/>
            <a:r>
              <a:rPr lang="pt-BR" sz="2800" dirty="0" smtClean="0"/>
              <a:t>O código acima não parece ser um padrão válido dos compiladores de C/C++, mas quando o usuário clica no botão de Upload para a placa, uma cópia do código é escrita temporariamente como um programa em C/C++ com uma função main() para obedecer ao padrão do compilador.</a:t>
            </a:r>
          </a:p>
          <a:p>
            <a:pPr algn="just"/>
            <a:endParaRPr lang="pt-BR" sz="2800" dirty="0" smtClean="0"/>
          </a:p>
          <a:p>
            <a:pPr algn="just"/>
            <a:r>
              <a:rPr lang="pt-BR" sz="2800" dirty="0" smtClean="0"/>
              <a:t>A IDE do Arduino utiliza a GNU toolchain e a AVR Libc para a compilação dos programas utilizando a avrdude para “baixar” o programa na placa.</a:t>
            </a:r>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Splash – IDE Arduino</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22</a:t>
            </a:fld>
            <a:endParaRPr lang="pt-BR"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1475656" y="1556792"/>
            <a:ext cx="6120680" cy="4320480"/>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23</a:t>
            </a:fld>
            <a:endParaRPr lang="pt-BR" dirty="0"/>
          </a:p>
        </p:txBody>
      </p:sp>
      <p:sp>
        <p:nvSpPr>
          <p:cNvPr id="4" name="Espaço Reservado para Conteúdo 3"/>
          <p:cNvSpPr>
            <a:spLocks noGrp="1"/>
          </p:cNvSpPr>
          <p:nvPr>
            <p:ph sz="quarter" idx="1"/>
          </p:nvPr>
        </p:nvSpPr>
        <p:spPr/>
        <p:txBody>
          <a:bodyPr/>
          <a:lstStyle/>
          <a:p>
            <a:endParaRPr lang="pt-BR" dirty="0"/>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Hardware do Arduino</a:t>
            </a:r>
            <a:endParaRPr lang="pt-BR" dirty="0"/>
          </a:p>
        </p:txBody>
      </p:sp>
      <p:sp>
        <p:nvSpPr>
          <p:cNvPr id="3" name="Espaço Reservado para Conteúdo 2"/>
          <p:cNvSpPr>
            <a:spLocks noGrp="1"/>
          </p:cNvSpPr>
          <p:nvPr>
            <p:ph sz="quarter" idx="1"/>
          </p:nvPr>
        </p:nvSpPr>
        <p:spPr/>
        <p:txBody>
          <a:bodyPr>
            <a:noAutofit/>
          </a:bodyPr>
          <a:lstStyle/>
          <a:p>
            <a:pPr algn="just"/>
            <a:r>
              <a:rPr lang="pt-BR" dirty="0" smtClean="0"/>
              <a:t>A plataforma Arduino consiste de um microcontrolador Atmel AVR de 8 bits além dos componentes eletrônicos que facilitam a programação e o interfaceamento com outros circuitos. </a:t>
            </a:r>
          </a:p>
          <a:p>
            <a:pPr algn="just"/>
            <a:endParaRPr lang="pt-BR" dirty="0" smtClean="0"/>
          </a:p>
          <a:p>
            <a:pPr algn="just"/>
            <a:r>
              <a:rPr lang="pt-BR" dirty="0" smtClean="0"/>
              <a:t>Um aspecto importante do Arduino é o seu padrão de conectores os quais facilitam o “upgrade” do hardware através de circuitos independentes chamados de Shields. </a:t>
            </a:r>
          </a:p>
          <a:p>
            <a:pPr algn="just"/>
            <a:endParaRPr lang="pt-BR" dirty="0" smtClean="0"/>
          </a:p>
          <a:p>
            <a:pPr algn="just"/>
            <a:r>
              <a:rPr lang="pt-BR" dirty="0" smtClean="0"/>
              <a:t>Os Arduinos “oficiais” utilizam a série de chips megaAVR, especificamente o ATmega8, ATmega168,  ATmega328,  ATmega1280 e ATmega2560.</a:t>
            </a:r>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24</a:t>
            </a:fld>
            <a:endParaRPr lang="pt-B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Hardware do Arduino</a:t>
            </a:r>
            <a:endParaRPr lang="pt-BR" dirty="0"/>
          </a:p>
        </p:txBody>
      </p:sp>
      <p:sp>
        <p:nvSpPr>
          <p:cNvPr id="3" name="Espaço Reservado para Conteúdo 2"/>
          <p:cNvSpPr>
            <a:spLocks noGrp="1"/>
          </p:cNvSpPr>
          <p:nvPr>
            <p:ph sz="quarter" idx="1"/>
          </p:nvPr>
        </p:nvSpPr>
        <p:spPr/>
        <p:txBody>
          <a:bodyPr>
            <a:normAutofit fontScale="92500" lnSpcReduction="20000"/>
          </a:bodyPr>
          <a:lstStyle/>
          <a:p>
            <a:pPr algn="just"/>
            <a:r>
              <a:rPr lang="pt-BR" sz="3000" dirty="0" smtClean="0"/>
              <a:t>Cristal oscilador de 16MHz, no entanto, o LilyPad funciona a 8MHz.</a:t>
            </a:r>
            <a:r>
              <a:rPr lang="pt-BR" sz="3200" dirty="0" smtClean="0"/>
              <a:t> As placas do Arduino incluem reguladores de tensão a 5V, ou seja, pode-se alimentá-las em um range de 7V-12V.</a:t>
            </a:r>
            <a:endParaRPr lang="pt-BR" sz="3000" dirty="0" smtClean="0"/>
          </a:p>
          <a:p>
            <a:pPr algn="just"/>
            <a:endParaRPr lang="pt-BR" sz="3000" dirty="0" smtClean="0"/>
          </a:p>
          <a:p>
            <a:pPr algn="just"/>
            <a:r>
              <a:rPr lang="pt-BR" sz="3000" dirty="0" smtClean="0"/>
              <a:t>O microcontrolador do Arduino é pre-programado com um bootloader no qual facilita o upload do código na memória flash do microcontrolador.</a:t>
            </a:r>
          </a:p>
          <a:p>
            <a:pPr algn="just"/>
            <a:endParaRPr lang="pt-BR" sz="3000" dirty="0" smtClean="0"/>
          </a:p>
          <a:p>
            <a:pPr algn="just"/>
            <a:r>
              <a:rPr lang="pt-BR" sz="3000" dirty="0" smtClean="0"/>
              <a:t>Um dos motivos do sucesso do Arduino é a reprogramação sem ter que retirar o chip do circuito do projeto e conectá-lo à placa programadora.</a:t>
            </a:r>
          </a:p>
          <a:p>
            <a:endParaRPr lang="pt-BR" dirty="0" smtClean="0"/>
          </a:p>
          <a:p>
            <a:endParaRPr lang="pt-BR" dirty="0"/>
          </a:p>
        </p:txBody>
      </p:sp>
      <p:pic>
        <p:nvPicPr>
          <p:cNvPr id="4"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25</a:t>
            </a:fld>
            <a:endParaRPr lang="pt-B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Hardware do Arduino</a:t>
            </a:r>
            <a:endParaRPr lang="pt-BR" dirty="0"/>
          </a:p>
        </p:txBody>
      </p:sp>
      <p:sp>
        <p:nvSpPr>
          <p:cNvPr id="3" name="Espaço Reservado para Conteúdo 2"/>
          <p:cNvSpPr>
            <a:spLocks noGrp="1"/>
          </p:cNvSpPr>
          <p:nvPr>
            <p:ph sz="quarter" idx="1"/>
          </p:nvPr>
        </p:nvSpPr>
        <p:spPr/>
        <p:txBody>
          <a:bodyPr>
            <a:normAutofit lnSpcReduction="10000"/>
          </a:bodyPr>
          <a:lstStyle/>
          <a:p>
            <a:pPr algn="just"/>
            <a:r>
              <a:rPr lang="pt-BR" sz="2800" dirty="0" smtClean="0"/>
              <a:t>As plataformas Arduino são programadas utilizando o protocolo RS-232 (protocolo da porta Serial). As placas possuem um conversor do nível RS-232 (12V) para sinais nível TTL (5V). O chip MAX232 é amplamente utilizado para tal conversão. </a:t>
            </a:r>
          </a:p>
          <a:p>
            <a:endParaRPr lang="pt-BR" sz="2800" dirty="0" smtClean="0"/>
          </a:p>
          <a:p>
            <a:pPr algn="just"/>
            <a:r>
              <a:rPr lang="pt-BR" sz="2800" dirty="0" smtClean="0"/>
              <a:t>No Arduino propriamente dito a conversão se dá através do chip da FTDI com o FT232. Algumas plataformas são programáveis via bluetooth ou outros métodos (quando usadas as ferramentas de programação do próprio fabricante ao invés da IDE do Arduino).</a:t>
            </a:r>
          </a:p>
          <a:p>
            <a:endParaRPr lang="pt-BR" dirty="0" smtClean="0"/>
          </a:p>
          <a:p>
            <a:endParaRPr lang="pt-BR" dirty="0"/>
          </a:p>
        </p:txBody>
      </p:sp>
      <p:pic>
        <p:nvPicPr>
          <p:cNvPr id="4"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26</a:t>
            </a:fld>
            <a:endParaRPr lang="pt-B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um microcontrolador?</a:t>
            </a:r>
            <a:endParaRPr lang="pt-BR" dirty="0"/>
          </a:p>
        </p:txBody>
      </p:sp>
      <p:sp>
        <p:nvSpPr>
          <p:cNvPr id="3" name="Espaço Reservado para Conteúdo 2"/>
          <p:cNvSpPr>
            <a:spLocks noGrp="1"/>
          </p:cNvSpPr>
          <p:nvPr>
            <p:ph sz="quarter" idx="1"/>
          </p:nvPr>
        </p:nvSpPr>
        <p:spPr/>
        <p:txBody>
          <a:bodyPr>
            <a:noAutofit/>
          </a:bodyPr>
          <a:lstStyle/>
          <a:p>
            <a:pPr algn="just"/>
            <a:r>
              <a:rPr lang="pt-BR" sz="2800" dirty="0" smtClean="0"/>
              <a:t>Um </a:t>
            </a:r>
            <a:r>
              <a:rPr lang="pt-BR" sz="2800" b="1" dirty="0" smtClean="0"/>
              <a:t>microcontrolador</a:t>
            </a:r>
            <a:r>
              <a:rPr lang="pt-BR" sz="2800" dirty="0" smtClean="0"/>
              <a:t> (também denominado </a:t>
            </a:r>
            <a:r>
              <a:rPr lang="pt-BR" sz="2800" b="1" dirty="0" smtClean="0"/>
              <a:t>MCU</a:t>
            </a:r>
            <a:r>
              <a:rPr lang="pt-BR" sz="2800" dirty="0" smtClean="0"/>
              <a:t>) é um </a:t>
            </a:r>
            <a:r>
              <a:rPr lang="pt-BR" sz="2800" dirty="0" smtClean="0">
                <a:hlinkClick r:id="rId3" tooltip="Computador"/>
              </a:rPr>
              <a:t>computador</a:t>
            </a:r>
            <a:r>
              <a:rPr lang="pt-BR" sz="2800" dirty="0" smtClean="0"/>
              <a:t>-num-</a:t>
            </a:r>
            <a:r>
              <a:rPr lang="pt-BR" sz="2800" dirty="0" smtClean="0">
                <a:hlinkClick r:id="rId4" tooltip="Chip"/>
              </a:rPr>
              <a:t>chip</a:t>
            </a:r>
            <a:r>
              <a:rPr lang="pt-BR" sz="2800" dirty="0" smtClean="0"/>
              <a:t>, contendo um processador, memória e periféricos de </a:t>
            </a:r>
            <a:r>
              <a:rPr lang="pt-BR" sz="2800" dirty="0" smtClean="0">
                <a:hlinkClick r:id="rId5" tooltip="Entrada/saída"/>
              </a:rPr>
              <a:t>entrada/saída</a:t>
            </a:r>
            <a:r>
              <a:rPr lang="pt-BR" sz="2800" dirty="0" smtClean="0"/>
              <a:t>. É um </a:t>
            </a:r>
            <a:r>
              <a:rPr lang="pt-BR" sz="2800" dirty="0" smtClean="0">
                <a:hlinkClick r:id="rId6" tooltip="Microprocessador"/>
              </a:rPr>
              <a:t>microprocessador</a:t>
            </a:r>
            <a:r>
              <a:rPr lang="pt-BR" sz="2800" dirty="0" smtClean="0"/>
              <a:t> que pode ser programado para funções específicas, em contraste com outros microprocessadores de propósito geral (como os utilizados nos PCs). Eles são embarcados no interior de algum outro dispositivo (geralmente um produto comercializado) para que possam controlar as funções ou ações do produto.</a:t>
            </a:r>
          </a:p>
        </p:txBody>
      </p:sp>
      <p:pic>
        <p:nvPicPr>
          <p:cNvPr id="4" name="Picture 2" descr="C:\Users\Fabio\Desktop\Arduino Logo.PNG"/>
          <p:cNvPicPr>
            <a:picLocks noChangeAspect="1" noChangeArrowheads="1"/>
          </p:cNvPicPr>
          <p:nvPr/>
        </p:nvPicPr>
        <p:blipFill>
          <a:blip r:embed="rId7"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27</a:t>
            </a:fld>
            <a:endParaRPr lang="pt-B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um microcontrolador?</a:t>
            </a:r>
            <a:endParaRPr lang="pt-BR" dirty="0"/>
          </a:p>
        </p:txBody>
      </p:sp>
      <p:sp>
        <p:nvSpPr>
          <p:cNvPr id="3" name="Espaço Reservado para Conteúdo 2"/>
          <p:cNvSpPr>
            <a:spLocks noGrp="1"/>
          </p:cNvSpPr>
          <p:nvPr>
            <p:ph sz="quarter" idx="1"/>
          </p:nvPr>
        </p:nvSpPr>
        <p:spPr/>
        <p:txBody>
          <a:bodyPr>
            <a:normAutofit fontScale="92500" lnSpcReduction="10000"/>
          </a:bodyPr>
          <a:lstStyle/>
          <a:p>
            <a:pPr algn="just"/>
            <a:r>
              <a:rPr lang="pt-BR" sz="3000" dirty="0" smtClean="0"/>
              <a:t>Os microcontroladores se diferenciam dos processadores, pois além dos componentes lógicos e aritméticos usuais de um microprocessador de uso geral, o microcontrolador integra elementos adicionais em sua estrutura interna, como memória de leitura e escrita para armazenamento de dados, memória somente de leitura para armazenamento de programas, EEPROM para armazenamento permanente de dados, dispositivos periféricos como conversores analógico/digitais (ADC), conversores digitais/analógicos (DAC) em alguns casos; e, interfaces de entrada e saída de dados.</a:t>
            </a:r>
          </a:p>
          <a:p>
            <a:endParaRPr lang="pt-BR" dirty="0"/>
          </a:p>
        </p:txBody>
      </p:sp>
      <p:pic>
        <p:nvPicPr>
          <p:cNvPr id="4"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28</a:t>
            </a:fld>
            <a:endParaRPr lang="pt-B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um microcontrolador?</a:t>
            </a:r>
            <a:endParaRPr lang="pt-BR" dirty="0"/>
          </a:p>
        </p:txBody>
      </p:sp>
      <p:sp>
        <p:nvSpPr>
          <p:cNvPr id="3" name="Espaço Reservado para Conteúdo 2"/>
          <p:cNvSpPr>
            <a:spLocks noGrp="1"/>
          </p:cNvSpPr>
          <p:nvPr>
            <p:ph sz="quarter" idx="1"/>
          </p:nvPr>
        </p:nvSpPr>
        <p:spPr>
          <a:xfrm>
            <a:off x="457200" y="1219200"/>
            <a:ext cx="8229600" cy="5306144"/>
          </a:xfrm>
        </p:spPr>
        <p:txBody>
          <a:bodyPr>
            <a:normAutofit/>
          </a:bodyPr>
          <a:lstStyle/>
          <a:p>
            <a:pPr algn="just"/>
            <a:r>
              <a:rPr lang="pt-BR" sz="3000" dirty="0" smtClean="0"/>
              <a:t>Com freqüências de </a:t>
            </a:r>
            <a:r>
              <a:rPr lang="pt-BR" sz="3000" dirty="0" smtClean="0">
                <a:hlinkClick r:id="rId3" tooltip="Clock"/>
              </a:rPr>
              <a:t>clock</a:t>
            </a:r>
            <a:r>
              <a:rPr lang="pt-BR" sz="3000" dirty="0" smtClean="0"/>
              <a:t> de poucos MHz (Megahertz) ou talvez menos, os microcontroladores operam a uma freqüência muito baixa se comparados com os microprocessadores atuais, no entanto são adequados para a maioria das aplicações usuais como por exemplo controlar uma máquina de lavar roupas ou uma esteira de chão de fábrica. </a:t>
            </a:r>
          </a:p>
          <a:p>
            <a:endParaRPr lang="pt-BR" dirty="0"/>
          </a:p>
        </p:txBody>
      </p:sp>
      <p:pic>
        <p:nvPicPr>
          <p:cNvPr id="4" name="Picture 2" descr="C:\Users\Fabio\Desktop\Arduino Logo.PNG"/>
          <p:cNvPicPr>
            <a:picLocks noChangeAspect="1" noChangeArrowheads="1"/>
          </p:cNvPicPr>
          <p:nvPr/>
        </p:nvPicPr>
        <p:blipFill>
          <a:blip r:embed="rId4"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29</a:t>
            </a:fld>
            <a:endParaRPr lang="pt-B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o Arduino ?</a:t>
            </a:r>
            <a:endParaRPr lang="pt-BR" dirty="0"/>
          </a:p>
        </p:txBody>
      </p:sp>
      <p:sp>
        <p:nvSpPr>
          <p:cNvPr id="3" name="Espaço Reservado para Conteúdo 2"/>
          <p:cNvSpPr>
            <a:spLocks noGrp="1"/>
          </p:cNvSpPr>
          <p:nvPr>
            <p:ph sz="quarter" idx="1"/>
          </p:nvPr>
        </p:nvSpPr>
        <p:spPr/>
        <p:txBody>
          <a:bodyPr/>
          <a:lstStyle/>
          <a:p>
            <a:endParaRPr lang="pt-BR" dirty="0"/>
          </a:p>
        </p:txBody>
      </p:sp>
      <p:pic>
        <p:nvPicPr>
          <p:cNvPr id="2051" name="Picture 3" descr="C:\Users\Fabio\Desktop\Arduino Image.PNG"/>
          <p:cNvPicPr>
            <a:picLocks noChangeAspect="1" noChangeArrowheads="1"/>
          </p:cNvPicPr>
          <p:nvPr/>
        </p:nvPicPr>
        <p:blipFill>
          <a:blip r:embed="rId2" cstate="print"/>
          <a:srcRect/>
          <a:stretch>
            <a:fillRect/>
          </a:stretch>
        </p:blipFill>
        <p:spPr bwMode="auto">
          <a:xfrm>
            <a:off x="1835696" y="1196752"/>
            <a:ext cx="5112568" cy="5087383"/>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7" name="Espaço Reservado para Número de Slide 6"/>
          <p:cNvSpPr>
            <a:spLocks noGrp="1"/>
          </p:cNvSpPr>
          <p:nvPr>
            <p:ph type="sldNum" sz="quarter" idx="12"/>
          </p:nvPr>
        </p:nvSpPr>
        <p:spPr/>
        <p:txBody>
          <a:bodyPr/>
          <a:lstStyle/>
          <a:p>
            <a:fld id="{F6B3AE78-B4FB-41EC-9E25-EF6661018CD5}" type="slidenum">
              <a:rPr lang="pt-BR" smtClean="0"/>
              <a:pPr/>
              <a:t>3</a:t>
            </a:fld>
            <a:endParaRPr lang="pt-B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um microcontrolador?</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30</a:t>
            </a:fld>
            <a:endParaRPr lang="pt-BR" dirty="0"/>
          </a:p>
        </p:txBody>
      </p:sp>
      <p:sp>
        <p:nvSpPr>
          <p:cNvPr id="4" name="Espaço Reservado para Conteúdo 3"/>
          <p:cNvSpPr>
            <a:spLocks noGrp="1"/>
          </p:cNvSpPr>
          <p:nvPr>
            <p:ph sz="quarter" idx="1"/>
          </p:nvPr>
        </p:nvSpPr>
        <p:spPr/>
        <p:txBody>
          <a:bodyPr/>
          <a:lstStyle/>
          <a:p>
            <a:pPr algn="just"/>
            <a:r>
              <a:rPr lang="pt-BR" sz="2800" dirty="0" smtClean="0"/>
              <a:t>O seu consumo em geral é relativamente pequeno, normalmente na casa dos miliwatts e possuem geralmente habilidade para entrar em modo de espera (Sleep) aguardando por uma interrupção ou evento externo, como por exemplo o acionamento de uma tecla, ou um sinal que chega via uma interface de dados. O consumo destes microcontroladores em modo de espera pode chegar na casa dos nanowatts, tornando-os ideais para aplicações onde a exigência de baixo consumo de energia é um fator decisivo para o sucesso do projeto.</a:t>
            </a:r>
            <a:endParaRPr lang="pt-BR" dirty="0"/>
          </a:p>
        </p:txBody>
      </p:sp>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um microcontrolador?</a:t>
            </a:r>
            <a:endParaRPr lang="pt-BR" dirty="0"/>
          </a:p>
        </p:txBody>
      </p:sp>
      <p:sp>
        <p:nvSpPr>
          <p:cNvPr id="3" name="Espaço Reservado para Conteúdo 2"/>
          <p:cNvSpPr>
            <a:spLocks noGrp="1"/>
          </p:cNvSpPr>
          <p:nvPr>
            <p:ph sz="quarter" idx="1"/>
          </p:nvPr>
        </p:nvSpPr>
        <p:spPr/>
        <p:txBody>
          <a:bodyPr>
            <a:normAutofit fontScale="92500" lnSpcReduction="20000"/>
          </a:bodyPr>
          <a:lstStyle/>
          <a:p>
            <a:pPr algn="just"/>
            <a:r>
              <a:rPr lang="pt-BR" sz="2800" dirty="0" smtClean="0"/>
              <a:t>De forma oposta aos microprocessadores, onde se superdimensiona ao máximo tendo como limite o preço que o usuário deseja investir, a escolha do microcontrolador é feita pelo projetista do equipamento. É erro de projeto superdimensionar. Cada desperdício será multiplicado pelo numero de equipamentos fabricados (as vezes milhões). Por isso existem duas linhas de pesquisa paralelas mas opostas: uma criando microcontroladores mais capazes, para atender produtos de mais tecnologia como os novos celulares ou receptores de </a:t>
            </a:r>
            <a:r>
              <a:rPr lang="pt-BR" sz="2800" dirty="0" smtClean="0">
                <a:hlinkClick r:id="rId3" tooltip="TV digital"/>
              </a:rPr>
              <a:t>TV digital</a:t>
            </a:r>
            <a:r>
              <a:rPr lang="pt-BR" sz="2800" dirty="0" smtClean="0"/>
              <a:t> e outra para criar microcontroladores mais simples e baratos, para aplicações elementares (como um </a:t>
            </a:r>
            <a:r>
              <a:rPr lang="pt-BR" sz="2800" dirty="0" smtClean="0">
                <a:hlinkClick r:id="rId4" tooltip="Chaveiro"/>
              </a:rPr>
              <a:t>chaveiro</a:t>
            </a:r>
            <a:r>
              <a:rPr lang="pt-BR" sz="2800" dirty="0" smtClean="0"/>
              <a:t> que emite sons).</a:t>
            </a:r>
          </a:p>
          <a:p>
            <a:endParaRPr lang="pt-BR" dirty="0"/>
          </a:p>
        </p:txBody>
      </p:sp>
      <p:pic>
        <p:nvPicPr>
          <p:cNvPr id="4" name="Picture 2" descr="C:\Users\Fabio\Desktop\Arduino Logo.PNG"/>
          <p:cNvPicPr>
            <a:picLocks noChangeAspect="1" noChangeArrowheads="1"/>
          </p:cNvPicPr>
          <p:nvPr/>
        </p:nvPicPr>
        <p:blipFill>
          <a:blip r:embed="rId5"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31</a:t>
            </a:fld>
            <a:endParaRPr lang="pt-B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um microcontrolador?</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32</a:t>
            </a:fld>
            <a:endParaRPr lang="pt-BR" dirty="0"/>
          </a:p>
        </p:txBody>
      </p:sp>
      <p:sp>
        <p:nvSpPr>
          <p:cNvPr id="4" name="Espaço Reservado para Conteúdo 3"/>
          <p:cNvSpPr>
            <a:spLocks noGrp="1"/>
          </p:cNvSpPr>
          <p:nvPr>
            <p:ph sz="quarter" idx="1"/>
          </p:nvPr>
        </p:nvSpPr>
        <p:spPr/>
        <p:txBody>
          <a:bodyPr/>
          <a:lstStyle/>
          <a:p>
            <a:pPr algn="just"/>
            <a:r>
              <a:rPr lang="pt-BR" sz="3000" dirty="0" smtClean="0"/>
              <a:t>De forma diferente da programação para microprocessadores, que em geral contam com um </a:t>
            </a:r>
            <a:r>
              <a:rPr lang="pt-BR" sz="3000" dirty="0" smtClean="0">
                <a:hlinkClick r:id="rId3" tooltip="Sistema operacional"/>
              </a:rPr>
              <a:t>sistema operacional</a:t>
            </a:r>
            <a:r>
              <a:rPr lang="pt-BR" sz="3000" dirty="0" smtClean="0"/>
              <a:t> e um </a:t>
            </a:r>
            <a:r>
              <a:rPr lang="pt-BR" sz="3000" dirty="0" smtClean="0">
                <a:hlinkClick r:id="rId4" tooltip="BIOS"/>
              </a:rPr>
              <a:t>BIOS</a:t>
            </a:r>
            <a:r>
              <a:rPr lang="pt-BR" sz="3000" dirty="0" smtClean="0"/>
              <a:t>, o programador ou projetista que desenvolve sistemas com microcontroladores tem que lidar com uma gama muito grande de desafios, fazendo muitas vezes todo o processo construtivo do aparelho: BIOS, </a:t>
            </a:r>
            <a:r>
              <a:rPr lang="pt-BR" sz="3000" dirty="0" smtClean="0">
                <a:hlinkClick r:id="rId5" tooltip="Firmware"/>
              </a:rPr>
              <a:t>firmware</a:t>
            </a:r>
            <a:r>
              <a:rPr lang="pt-BR" sz="3000" dirty="0" smtClean="0"/>
              <a:t> e </a:t>
            </a:r>
            <a:r>
              <a:rPr lang="pt-BR" sz="3000" dirty="0" smtClean="0">
                <a:hlinkClick r:id="rId6" tooltip="Placa de circuito impresso"/>
              </a:rPr>
              <a:t>circuitos</a:t>
            </a:r>
            <a:r>
              <a:rPr lang="pt-BR" sz="3000" dirty="0" smtClean="0"/>
              <a:t>.</a:t>
            </a:r>
          </a:p>
          <a:p>
            <a:endParaRPr lang="pt-BR" dirty="0"/>
          </a:p>
        </p:txBody>
      </p:sp>
      <p:pic>
        <p:nvPicPr>
          <p:cNvPr id="6" name="Picture 2" descr="C:\Users\Fabio\Desktop\Arduino Logo.PNG"/>
          <p:cNvPicPr>
            <a:picLocks noChangeAspect="1" noChangeArrowheads="1"/>
          </p:cNvPicPr>
          <p:nvPr/>
        </p:nvPicPr>
        <p:blipFill>
          <a:blip r:embed="rId7"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F6B3AE78-B4FB-41EC-9E25-EF6661018CD5}" type="slidenum">
              <a:rPr lang="pt-BR" smtClean="0"/>
              <a:pPr/>
              <a:t>33</a:t>
            </a:fld>
            <a:endParaRPr lang="pt-BR" dirty="0"/>
          </a:p>
        </p:txBody>
      </p:sp>
      <p:pic>
        <p:nvPicPr>
          <p:cNvPr id="7170" name="Picture 2"/>
          <p:cNvPicPr>
            <a:picLocks noGrp="1" noChangeAspect="1" noChangeArrowheads="1"/>
          </p:cNvPicPr>
          <p:nvPr>
            <p:ph sz="quarter" idx="1"/>
          </p:nvPr>
        </p:nvPicPr>
        <p:blipFill>
          <a:blip r:embed="rId3" cstate="print"/>
          <a:srcRect/>
          <a:stretch>
            <a:fillRect/>
          </a:stretch>
        </p:blipFill>
        <p:spPr bwMode="auto">
          <a:xfrm>
            <a:off x="539552" y="0"/>
            <a:ext cx="8172400" cy="68150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Bootloader</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34</a:t>
            </a:fld>
            <a:endParaRPr lang="pt-BR" dirty="0"/>
          </a:p>
        </p:txBody>
      </p:sp>
      <p:sp>
        <p:nvSpPr>
          <p:cNvPr id="4" name="Espaço Reservado para Conteúdo 3"/>
          <p:cNvSpPr>
            <a:spLocks noGrp="1"/>
          </p:cNvSpPr>
          <p:nvPr>
            <p:ph sz="quarter" idx="1"/>
          </p:nvPr>
        </p:nvSpPr>
        <p:spPr/>
        <p:txBody>
          <a:bodyPr>
            <a:normAutofit/>
          </a:bodyPr>
          <a:lstStyle/>
          <a:p>
            <a:pPr algn="just"/>
            <a:r>
              <a:rPr lang="pt-BR" sz="3000" dirty="0" smtClean="0"/>
              <a:t>Num microcontrolador comum, o programa compilado por nós é programado no chip através de um circuito especial (</a:t>
            </a:r>
            <a:r>
              <a:rPr lang="pt-BR" sz="3000" i="1" dirty="0" smtClean="0"/>
              <a:t>firmware</a:t>
            </a:r>
            <a:r>
              <a:rPr lang="pt-BR" sz="3000" dirty="0" smtClean="0"/>
              <a:t>) compatível, conhecido por programador. No entanto, isto implica que é preciso tirar o microcontrolador do PCB e pô-lo no programador. Repetindo este cenário muita vezes </a:t>
            </a:r>
            <a:r>
              <a:rPr lang="pt-BR" sz="3000" dirty="0" smtClean="0"/>
              <a:t>podemos </a:t>
            </a:r>
            <a:r>
              <a:rPr lang="pt-BR" sz="3000" dirty="0" smtClean="0"/>
              <a:t>danificar os pinos do microntrolador bem como o PCB. </a:t>
            </a:r>
            <a:endParaRPr lang="pt-BR" sz="3000"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Bootloader</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35</a:t>
            </a:fld>
            <a:endParaRPr lang="pt-BR" dirty="0"/>
          </a:p>
        </p:txBody>
      </p:sp>
      <p:sp>
        <p:nvSpPr>
          <p:cNvPr id="4" name="Espaço Reservado para Conteúdo 3"/>
          <p:cNvSpPr>
            <a:spLocks noGrp="1"/>
          </p:cNvSpPr>
          <p:nvPr>
            <p:ph sz="quarter" idx="1"/>
          </p:nvPr>
        </p:nvSpPr>
        <p:spPr/>
        <p:txBody>
          <a:bodyPr>
            <a:noAutofit/>
          </a:bodyPr>
          <a:lstStyle/>
          <a:p>
            <a:pPr algn="just"/>
            <a:r>
              <a:rPr lang="pt-BR" sz="2800" dirty="0" smtClean="0"/>
              <a:t>Daí existir uma outra alternativa de programar os nossos microcontroladores: explorar a funcionalidade RS232 dos nossos chips e transferir o programa compilado pela porta serial, </a:t>
            </a:r>
            <a:r>
              <a:rPr lang="pt-BR" sz="2800" i="1" dirty="0" smtClean="0"/>
              <a:t>on-chip</a:t>
            </a:r>
            <a:r>
              <a:rPr lang="pt-BR" sz="2800" dirty="0" smtClean="0"/>
              <a:t> (sem a necessidade de remover o micro do PCB). </a:t>
            </a:r>
          </a:p>
          <a:p>
            <a:pPr algn="just"/>
            <a:r>
              <a:rPr lang="pt-BR" sz="2800" dirty="0" smtClean="0"/>
              <a:t>Para que isso seja possível, é previamente programado no microcontrolador um pequeno programa (inferior a 200 palavras) que controla a comunicação com o PC e que transfere a informação recebida para a memória de programa do microntrolador. Este programa é designado por “</a:t>
            </a:r>
            <a:r>
              <a:rPr lang="pt-BR" sz="2800" i="1" dirty="0" smtClean="0"/>
              <a:t>bootloader</a:t>
            </a:r>
            <a:r>
              <a:rPr lang="pt-BR" sz="2800" dirty="0" smtClean="0"/>
              <a:t>”.</a:t>
            </a:r>
            <a:endParaRPr lang="pt-BR" sz="2800"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Bootloader</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36</a:t>
            </a:fld>
            <a:endParaRPr lang="pt-BR" dirty="0"/>
          </a:p>
        </p:txBody>
      </p:sp>
      <p:sp>
        <p:nvSpPr>
          <p:cNvPr id="4" name="Espaço Reservado para Conteúdo 3"/>
          <p:cNvSpPr>
            <a:spLocks noGrp="1"/>
          </p:cNvSpPr>
          <p:nvPr>
            <p:ph sz="quarter" idx="1"/>
          </p:nvPr>
        </p:nvSpPr>
        <p:spPr/>
        <p:txBody>
          <a:bodyPr>
            <a:normAutofit/>
          </a:bodyPr>
          <a:lstStyle/>
          <a:p>
            <a:pPr algn="just"/>
            <a:r>
              <a:rPr lang="pt-BR" sz="2800" dirty="0" smtClean="0"/>
              <a:t>O seu princípio de funcionamento é simples. Sempre que o microcontrolador for ligado, inicia-se a execução do bootloader. Este começa por perguntar ao PC sobre o que fazer. </a:t>
            </a:r>
          </a:p>
          <a:p>
            <a:pPr algn="just"/>
            <a:endParaRPr lang="pt-BR" sz="2800" dirty="0" smtClean="0"/>
          </a:p>
          <a:p>
            <a:pPr algn="just"/>
            <a:r>
              <a:rPr lang="pt-BR" sz="2800" dirty="0" smtClean="0"/>
              <a:t>Se não disser nada num determinado prazo e se existir um programa na memória do chip, o bootloader executa-o. Caso receba informações do PC, é iniciado o processo de transferência e armazenamento do novo programa.</a:t>
            </a:r>
            <a:endParaRPr lang="pt-BR" sz="2800"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Exemplo de bootloader</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37</a:t>
            </a:fld>
            <a:endParaRPr lang="pt-BR"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835696" y="1196752"/>
            <a:ext cx="5616624" cy="4842905"/>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Algumas</a:t>
            </a:r>
            <a:r>
              <a:rPr lang="pt-BR" dirty="0" smtClean="0"/>
              <a:t> Interfaces do Arduino</a:t>
            </a:r>
            <a:endParaRPr lang="pt-BR" dirty="0"/>
          </a:p>
        </p:txBody>
      </p:sp>
      <p:sp>
        <p:nvSpPr>
          <p:cNvPr id="3" name="Espaço Reservado para Conteúdo 2"/>
          <p:cNvSpPr>
            <a:spLocks noGrp="1"/>
          </p:cNvSpPr>
          <p:nvPr>
            <p:ph sz="quarter" idx="1"/>
          </p:nvPr>
        </p:nvSpPr>
        <p:spPr/>
        <p:txBody>
          <a:bodyPr>
            <a:noAutofit/>
          </a:bodyPr>
          <a:lstStyle/>
          <a:p>
            <a:pPr algn="just"/>
            <a:r>
              <a:rPr lang="pt-BR" sz="2800" dirty="0" smtClean="0"/>
              <a:t>Utilizando o Arduino Mega2560 para a explicação temos:</a:t>
            </a:r>
          </a:p>
          <a:p>
            <a:pPr lvl="1" algn="just"/>
            <a:r>
              <a:rPr lang="pt-BR" sz="2800" dirty="0" smtClean="0"/>
              <a:t>54 pinos de escrita e leitura DIGITAIS.</a:t>
            </a:r>
          </a:p>
          <a:p>
            <a:pPr lvl="1" algn="just"/>
            <a:endParaRPr lang="pt-BR" sz="2800" dirty="0" smtClean="0"/>
          </a:p>
          <a:p>
            <a:pPr lvl="1" algn="just"/>
            <a:r>
              <a:rPr lang="pt-BR" sz="2800" dirty="0" smtClean="0"/>
              <a:t>16 pinos de leitura </a:t>
            </a:r>
            <a:r>
              <a:rPr lang="pt-BR" sz="2800" u="sng" dirty="0" smtClean="0"/>
              <a:t>ANALÓGICA</a:t>
            </a:r>
            <a:r>
              <a:rPr lang="pt-BR" sz="2800" dirty="0" smtClean="0"/>
              <a:t>.</a:t>
            </a:r>
          </a:p>
          <a:p>
            <a:pPr lvl="1" algn="just"/>
            <a:endParaRPr lang="pt-BR" sz="2800" dirty="0" smtClean="0"/>
          </a:p>
          <a:p>
            <a:pPr lvl="1" algn="just"/>
            <a:r>
              <a:rPr lang="pt-BR" sz="2800" dirty="0" smtClean="0"/>
              <a:t>3 “portas” </a:t>
            </a:r>
            <a:r>
              <a:rPr lang="pt-BR" sz="2800" dirty="0" smtClean="0"/>
              <a:t>Seriais</a:t>
            </a:r>
            <a:endParaRPr lang="pt-BR" sz="2800" dirty="0" smtClean="0"/>
          </a:p>
          <a:p>
            <a:pPr lvl="1" algn="just"/>
            <a:endParaRPr lang="pt-BR" sz="2800" dirty="0" smtClean="0"/>
          </a:p>
          <a:p>
            <a:pPr lvl="1" algn="just"/>
            <a:r>
              <a:rPr lang="pt-BR" sz="2800" dirty="0" smtClean="0"/>
              <a:t>Dos 54 pinos digitais, 14 são utilizados para PWM !</a:t>
            </a:r>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38</a:t>
            </a:fld>
            <a:endParaRPr lang="pt-B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Interfaces Digitais</a:t>
            </a:r>
            <a:endParaRPr lang="pt-BR" dirty="0"/>
          </a:p>
        </p:txBody>
      </p:sp>
      <p:sp>
        <p:nvSpPr>
          <p:cNvPr id="3" name="Espaço Reservado para Conteúdo 2"/>
          <p:cNvSpPr>
            <a:spLocks noGrp="1"/>
          </p:cNvSpPr>
          <p:nvPr>
            <p:ph sz="quarter" idx="1"/>
          </p:nvPr>
        </p:nvSpPr>
        <p:spPr/>
        <p:txBody>
          <a:bodyPr>
            <a:normAutofit/>
          </a:bodyPr>
          <a:lstStyle/>
          <a:p>
            <a:pPr algn="just"/>
            <a:r>
              <a:rPr lang="pt-BR" sz="3000" dirty="0" smtClean="0"/>
              <a:t>54 pinos de leitura e escrita Digitais</a:t>
            </a:r>
          </a:p>
          <a:p>
            <a:pPr algn="just"/>
            <a:endParaRPr lang="pt-BR" sz="3000" dirty="0" smtClean="0"/>
          </a:p>
          <a:p>
            <a:pPr algn="just"/>
            <a:r>
              <a:rPr lang="pt-BR" sz="3000" dirty="0" smtClean="0"/>
              <a:t>Não colocar mais 5V em qualquer pino de leitura/escrita do Arduino.</a:t>
            </a:r>
          </a:p>
          <a:p>
            <a:pPr algn="just"/>
            <a:endParaRPr lang="pt-BR" sz="3000" dirty="0" smtClean="0"/>
          </a:p>
          <a:p>
            <a:pPr algn="just"/>
            <a:r>
              <a:rPr lang="pt-BR" sz="3000" dirty="0" smtClean="0"/>
              <a:t>Os níveis digitais do Arduino são:</a:t>
            </a:r>
          </a:p>
          <a:p>
            <a:pPr lvl="1" algn="just"/>
            <a:r>
              <a:rPr lang="pt-BR" sz="2600" dirty="0" smtClean="0"/>
              <a:t>Nível Lógico 0 (LOW) = 0~2V(na leitura),  0V (na escrita)</a:t>
            </a:r>
          </a:p>
          <a:p>
            <a:pPr lvl="1" algn="just"/>
            <a:r>
              <a:rPr lang="pt-BR" sz="2600" dirty="0" smtClean="0"/>
              <a:t>Nível Lógico 1 (HIGH) = 3~5V(na leitura),  5V (na escrita)</a:t>
            </a:r>
          </a:p>
          <a:p>
            <a:pPr lvl="1">
              <a:buNone/>
            </a:pPr>
            <a:endParaRPr lang="pt-BR" dirty="0" smtClean="0"/>
          </a:p>
          <a:p>
            <a:pPr lvl="1">
              <a:buNone/>
            </a:pPr>
            <a:endParaRPr lang="pt-BR" dirty="0" smtClean="0"/>
          </a:p>
          <a:p>
            <a:pPr lvl="1">
              <a:buNone/>
            </a:pPr>
            <a:endParaRPr lang="pt-BR" dirty="0" smtClean="0"/>
          </a:p>
          <a:p>
            <a:pPr marL="547688" lvl="1" indent="-273050">
              <a:buNone/>
            </a:pPr>
            <a:endParaRPr lang="pt-BR" dirty="0" smtClean="0"/>
          </a:p>
        </p:txBody>
      </p:sp>
      <p:pic>
        <p:nvPicPr>
          <p:cNvPr id="4"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39</a:t>
            </a:fld>
            <a:endParaRPr lang="pt-B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que é o Arduino ?</a:t>
            </a:r>
            <a:endParaRPr lang="pt-BR" dirty="0"/>
          </a:p>
        </p:txBody>
      </p:sp>
      <p:sp>
        <p:nvSpPr>
          <p:cNvPr id="3" name="Espaço Reservado para Conteúdo 2"/>
          <p:cNvSpPr>
            <a:spLocks noGrp="1"/>
          </p:cNvSpPr>
          <p:nvPr>
            <p:ph sz="quarter" idx="1"/>
          </p:nvPr>
        </p:nvSpPr>
        <p:spPr/>
        <p:txBody>
          <a:bodyPr/>
          <a:lstStyle/>
          <a:p>
            <a:endParaRPr lang="pt-BR" dirty="0" smtClean="0"/>
          </a:p>
          <a:p>
            <a:pPr algn="just"/>
            <a:r>
              <a:rPr lang="pt-BR" sz="3000" dirty="0" smtClean="0"/>
              <a:t>“O Arduino é uma plataforma de prototipação eletrônica open-source cujo objetivo está na flexibilidade, fácil uso do hardware e software. Destina-se aos artistas, designers, ‘hobbyists’ e qualquer um interessado na interação entre objetos e ambientes.”</a:t>
            </a:r>
          </a:p>
          <a:p>
            <a:endParaRPr lang="pt-BR" dirty="0" smtClean="0"/>
          </a:p>
          <a:p>
            <a:endParaRPr lang="pt-BR" dirty="0" smtClean="0"/>
          </a:p>
          <a:p>
            <a:endParaRPr lang="pt-BR"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4</a:t>
            </a:fld>
            <a:endParaRPr lang="pt-B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Exemplo - Digital</a:t>
            </a:r>
            <a:endParaRPr lang="pt-BR" dirty="0"/>
          </a:p>
        </p:txBody>
      </p:sp>
      <p:sp>
        <p:nvSpPr>
          <p:cNvPr id="5" name="Espaço Reservado para Número de Slide 4"/>
          <p:cNvSpPr>
            <a:spLocks noGrp="1"/>
          </p:cNvSpPr>
          <p:nvPr>
            <p:ph type="sldNum" sz="quarter" idx="12"/>
          </p:nvPr>
        </p:nvSpPr>
        <p:spPr/>
        <p:txBody>
          <a:bodyPr/>
          <a:lstStyle/>
          <a:p>
            <a:fld id="{F6B3AE78-B4FB-41EC-9E25-EF6661018CD5}" type="slidenum">
              <a:rPr lang="pt-BR" smtClean="0"/>
              <a:pPr/>
              <a:t>40</a:t>
            </a:fld>
            <a:endParaRPr lang="pt-BR" dirty="0"/>
          </a:p>
        </p:txBody>
      </p:sp>
      <p:pic>
        <p:nvPicPr>
          <p:cNvPr id="3075" name="Picture 3"/>
          <p:cNvPicPr>
            <a:picLocks noGrp="1" noChangeAspect="1" noChangeArrowheads="1"/>
          </p:cNvPicPr>
          <p:nvPr>
            <p:ph sz="quarter" idx="1"/>
          </p:nvPr>
        </p:nvPicPr>
        <p:blipFill>
          <a:blip r:embed="rId2" cstate="print"/>
          <a:srcRect/>
          <a:stretch>
            <a:fillRect/>
          </a:stretch>
        </p:blipFill>
        <p:spPr bwMode="auto">
          <a:xfrm>
            <a:off x="251520" y="1090317"/>
            <a:ext cx="8568952" cy="5723059"/>
          </a:xfrm>
          <a:prstGeom prst="rect">
            <a:avLst/>
          </a:prstGeom>
          <a:noFill/>
          <a:ln w="9525">
            <a:noFill/>
            <a:miter lim="800000"/>
            <a:headEnd/>
            <a:tailEnd/>
          </a:ln>
        </p:spPr>
      </p:pic>
      <p:pic>
        <p:nvPicPr>
          <p:cNvPr id="8"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Interfaces Analógicas</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41</a:t>
            </a:fld>
            <a:endParaRPr lang="pt-BR" dirty="0"/>
          </a:p>
        </p:txBody>
      </p:sp>
      <p:sp>
        <p:nvSpPr>
          <p:cNvPr id="4" name="Espaço Reservado para Conteúdo 3"/>
          <p:cNvSpPr>
            <a:spLocks noGrp="1"/>
          </p:cNvSpPr>
          <p:nvPr>
            <p:ph sz="quarter" idx="1"/>
          </p:nvPr>
        </p:nvSpPr>
        <p:spPr/>
        <p:txBody>
          <a:bodyPr>
            <a:normAutofit lnSpcReduction="10000"/>
          </a:bodyPr>
          <a:lstStyle/>
          <a:p>
            <a:pPr algn="just"/>
            <a:r>
              <a:rPr lang="pt-BR" dirty="0" smtClean="0"/>
              <a:t>16 pinos de leitura de sinais Analógicos</a:t>
            </a:r>
          </a:p>
          <a:p>
            <a:pPr algn="just"/>
            <a:endParaRPr lang="pt-BR" dirty="0" smtClean="0"/>
          </a:p>
          <a:p>
            <a:pPr algn="just"/>
            <a:r>
              <a:rPr lang="pt-BR" dirty="0" smtClean="0"/>
              <a:t>Não colocar mais 5V em qualquer pino de leitura/escrita do Arduino.</a:t>
            </a:r>
          </a:p>
          <a:p>
            <a:pPr algn="just"/>
            <a:endParaRPr lang="pt-BR" dirty="0" smtClean="0"/>
          </a:p>
          <a:p>
            <a:pPr algn="just"/>
            <a:r>
              <a:rPr lang="pt-BR" dirty="0" smtClean="0"/>
              <a:t>O Arduino possui uma precisão de 10 bits para sinais analógicos de 0 a 5V.  Representados no programa de 0 a 1023</a:t>
            </a:r>
            <a:r>
              <a:rPr lang="pt-BR" dirty="0" smtClean="0"/>
              <a:t>.  </a:t>
            </a:r>
            <a:r>
              <a:rPr lang="pt-BR" dirty="0" err="1" smtClean="0"/>
              <a:t>Aprox</a:t>
            </a:r>
            <a:r>
              <a:rPr lang="pt-BR" dirty="0" smtClean="0"/>
              <a:t> 0,005V por unidade !</a:t>
            </a:r>
            <a:endParaRPr lang="pt-BR" dirty="0" smtClean="0"/>
          </a:p>
          <a:p>
            <a:pPr algn="just"/>
            <a:endParaRPr lang="pt-BR" dirty="0" smtClean="0"/>
          </a:p>
          <a:p>
            <a:pPr algn="just"/>
            <a:r>
              <a:rPr lang="pt-BR" dirty="0" smtClean="0"/>
              <a:t>A taxa de amostragem varia de 50KHz a 200KHz podendo ser alterada caso a precisão diminua. (Deixa queto ...)</a:t>
            </a:r>
            <a:endParaRPr lang="pt-BR" dirty="0"/>
          </a:p>
        </p:txBody>
      </p:sp>
      <p:pic>
        <p:nvPicPr>
          <p:cNvPr id="6"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Exemplo - Analógico</a:t>
            </a:r>
            <a:endParaRPr lang="pt-BR" dirty="0"/>
          </a:p>
        </p:txBody>
      </p:sp>
      <p:sp>
        <p:nvSpPr>
          <p:cNvPr id="5" name="Espaço Reservado para Número de Slide 4"/>
          <p:cNvSpPr>
            <a:spLocks noGrp="1"/>
          </p:cNvSpPr>
          <p:nvPr>
            <p:ph type="sldNum" sz="quarter" idx="12"/>
          </p:nvPr>
        </p:nvSpPr>
        <p:spPr/>
        <p:txBody>
          <a:bodyPr/>
          <a:lstStyle/>
          <a:p>
            <a:fld id="{F6B3AE78-B4FB-41EC-9E25-EF6661018CD5}" type="slidenum">
              <a:rPr lang="pt-BR" smtClean="0"/>
              <a:pPr/>
              <a:t>42</a:t>
            </a:fld>
            <a:endParaRPr lang="pt-BR" dirty="0"/>
          </a:p>
        </p:txBody>
      </p:sp>
      <p:sp>
        <p:nvSpPr>
          <p:cNvPr id="7" name="Espaço Reservado para Conteúdo 6"/>
          <p:cNvSpPr>
            <a:spLocks noGrp="1"/>
          </p:cNvSpPr>
          <p:nvPr>
            <p:ph sz="quarter" idx="1"/>
          </p:nvPr>
        </p:nvSpPr>
        <p:spPr/>
        <p:txBody>
          <a:bodyPr/>
          <a:lstStyle/>
          <a:p>
            <a:endParaRPr lang="pt-BR" dirty="0"/>
          </a:p>
        </p:txBody>
      </p:sp>
      <p:pic>
        <p:nvPicPr>
          <p:cNvPr id="4099" name="Picture 3"/>
          <p:cNvPicPr>
            <a:picLocks noChangeAspect="1" noChangeArrowheads="1"/>
          </p:cNvPicPr>
          <p:nvPr/>
        </p:nvPicPr>
        <p:blipFill>
          <a:blip r:embed="rId2" cstate="print"/>
          <a:srcRect/>
          <a:stretch>
            <a:fillRect/>
          </a:stretch>
        </p:blipFill>
        <p:spPr bwMode="auto">
          <a:xfrm>
            <a:off x="0" y="1196752"/>
            <a:ext cx="9072632" cy="5040560"/>
          </a:xfrm>
          <a:prstGeom prst="rect">
            <a:avLst/>
          </a:prstGeom>
          <a:noFill/>
          <a:ln w="9525">
            <a:noFill/>
            <a:miter lim="800000"/>
            <a:headEnd/>
            <a:tailEnd/>
          </a:ln>
        </p:spPr>
      </p:pic>
      <p:pic>
        <p:nvPicPr>
          <p:cNvPr id="9"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Interfaces Seriais</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43</a:t>
            </a:fld>
            <a:endParaRPr lang="pt-BR" dirty="0"/>
          </a:p>
        </p:txBody>
      </p:sp>
      <p:sp>
        <p:nvSpPr>
          <p:cNvPr id="4" name="Espaço Reservado para Conteúdo 3"/>
          <p:cNvSpPr>
            <a:spLocks noGrp="1"/>
          </p:cNvSpPr>
          <p:nvPr>
            <p:ph sz="quarter" idx="1"/>
          </p:nvPr>
        </p:nvSpPr>
        <p:spPr/>
        <p:txBody>
          <a:bodyPr>
            <a:normAutofit fontScale="92500" lnSpcReduction="20000"/>
          </a:bodyPr>
          <a:lstStyle/>
          <a:p>
            <a:pPr algn="just"/>
            <a:r>
              <a:rPr lang="pt-BR" dirty="0" smtClean="0"/>
              <a:t>3 portas Seriais no Arduino Mega</a:t>
            </a:r>
          </a:p>
          <a:p>
            <a:pPr algn="just"/>
            <a:endParaRPr lang="pt-BR" dirty="0" smtClean="0"/>
          </a:p>
          <a:p>
            <a:pPr algn="just"/>
            <a:r>
              <a:rPr lang="pt-BR" dirty="0" smtClean="0"/>
              <a:t>Cada porta Serial é composta por 2 pinos, 1 para a transmissão dos dados (TX) outra para a recepção de dados(RX).</a:t>
            </a:r>
          </a:p>
          <a:p>
            <a:pPr algn="just"/>
            <a:endParaRPr lang="pt-BR" dirty="0" smtClean="0"/>
          </a:p>
          <a:p>
            <a:pPr algn="just"/>
            <a:r>
              <a:rPr lang="pt-BR" dirty="0" smtClean="0"/>
              <a:t>A comunicação Serial se dá na transmissão de Bytes serialmente, ou seja, 1 Byte é transmitido por vez. Mais prático já que em 1 fio são transmitidos os Bytes e em outro são recebidos.</a:t>
            </a:r>
          </a:p>
          <a:p>
            <a:pPr algn="just"/>
            <a:endParaRPr lang="pt-BR" dirty="0" smtClean="0"/>
          </a:p>
          <a:p>
            <a:pPr algn="just"/>
            <a:r>
              <a:rPr lang="pt-BR" dirty="0" smtClean="0"/>
              <a:t>Mais lento já que apenas 1 Byte é transmitido por vez.</a:t>
            </a:r>
          </a:p>
          <a:p>
            <a:pPr algn="just"/>
            <a:endParaRPr lang="pt-BR" dirty="0" smtClean="0"/>
          </a:p>
          <a:p>
            <a:pPr algn="just"/>
            <a:r>
              <a:rPr lang="pt-BR" dirty="0" smtClean="0"/>
              <a:t>Utilizam UART para sincronizar a comunicação.</a:t>
            </a:r>
            <a:endParaRPr lang="pt-BR"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Interfaces Seriais</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44</a:t>
            </a:fld>
            <a:endParaRPr lang="pt-BR" dirty="0"/>
          </a:p>
        </p:txBody>
      </p:sp>
      <p:sp>
        <p:nvSpPr>
          <p:cNvPr id="4" name="Espaço Reservado para Conteúdo 3"/>
          <p:cNvSpPr>
            <a:spLocks noGrp="1"/>
          </p:cNvSpPr>
          <p:nvPr>
            <p:ph sz="quarter" idx="1"/>
          </p:nvPr>
        </p:nvSpPr>
        <p:spPr/>
        <p:txBody>
          <a:bodyPr>
            <a:normAutofit lnSpcReduction="10000"/>
          </a:bodyPr>
          <a:lstStyle/>
          <a:p>
            <a:pPr algn="just"/>
            <a:r>
              <a:rPr lang="pt-BR" dirty="0" smtClean="0"/>
              <a:t>Importantes para comunicação de dispositivos que implementam a interface Serial através do protocolo RS-232.</a:t>
            </a:r>
          </a:p>
          <a:p>
            <a:pPr algn="just"/>
            <a:endParaRPr lang="pt-BR" dirty="0" smtClean="0"/>
          </a:p>
          <a:p>
            <a:pPr algn="just"/>
            <a:r>
              <a:rPr lang="pt-BR" dirty="0" smtClean="0"/>
              <a:t>As portas seriais construídas utilizando conectores DB9(próximo slide) </a:t>
            </a:r>
            <a:r>
              <a:rPr lang="pt-BR" dirty="0" smtClean="0"/>
              <a:t>trabalham a 12V. </a:t>
            </a:r>
            <a:r>
              <a:rPr lang="pt-BR" dirty="0" smtClean="0"/>
              <a:t>Não ligar diretamente ao Arduino !</a:t>
            </a:r>
          </a:p>
          <a:p>
            <a:pPr algn="just"/>
            <a:endParaRPr lang="pt-BR" dirty="0" smtClean="0"/>
          </a:p>
          <a:p>
            <a:pPr algn="just"/>
            <a:r>
              <a:rPr lang="pt-BR" dirty="0" smtClean="0"/>
              <a:t>Implementar a conversão SERIAL-TTL !</a:t>
            </a:r>
          </a:p>
          <a:p>
            <a:pPr algn="just"/>
            <a:endParaRPr lang="pt-BR" dirty="0" smtClean="0"/>
          </a:p>
          <a:p>
            <a:pPr algn="just"/>
            <a:r>
              <a:rPr lang="pt-BR" dirty="0" smtClean="0"/>
              <a:t>Ao utilizarmos dispositivos independentes devemos conectar seus GND’s para as corretas referências!</a:t>
            </a:r>
          </a:p>
        </p:txBody>
      </p:sp>
      <p:pic>
        <p:nvPicPr>
          <p:cNvPr id="6"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Conector DB9</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45</a:t>
            </a:fld>
            <a:endParaRPr lang="pt-BR" dirty="0"/>
          </a:p>
        </p:txBody>
      </p:sp>
      <p:pic>
        <p:nvPicPr>
          <p:cNvPr id="6146" name="Picture 2"/>
          <p:cNvPicPr>
            <a:picLocks noGrp="1" noChangeAspect="1" noChangeArrowheads="1"/>
          </p:cNvPicPr>
          <p:nvPr>
            <p:ph sz="quarter" idx="1"/>
          </p:nvPr>
        </p:nvPicPr>
        <p:blipFill>
          <a:blip r:embed="rId2" cstate="print"/>
          <a:srcRect/>
          <a:stretch>
            <a:fillRect/>
          </a:stretch>
        </p:blipFill>
        <p:spPr bwMode="auto">
          <a:xfrm>
            <a:off x="2123728" y="1196752"/>
            <a:ext cx="4712161" cy="5487246"/>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Conversão SERIAL-TTL</a:t>
            </a:r>
            <a:endParaRPr lang="pt-BR"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1043608" y="1196752"/>
            <a:ext cx="6984776" cy="5327673"/>
          </a:xfrm>
          <a:prstGeom prst="rect">
            <a:avLst/>
          </a:prstGeom>
          <a:noFill/>
          <a:ln w="9525">
            <a:noFill/>
            <a:miter lim="800000"/>
            <a:headEnd/>
            <a:tailEnd/>
          </a:ln>
        </p:spPr>
      </p:pic>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6" name="Espaço Reservado para Número de Slide 5"/>
          <p:cNvSpPr>
            <a:spLocks noGrp="1"/>
          </p:cNvSpPr>
          <p:nvPr>
            <p:ph type="sldNum" sz="quarter" idx="12"/>
          </p:nvPr>
        </p:nvSpPr>
        <p:spPr/>
        <p:txBody>
          <a:bodyPr/>
          <a:lstStyle/>
          <a:p>
            <a:fld id="{F6B3AE78-B4FB-41EC-9E25-EF6661018CD5}" type="slidenum">
              <a:rPr lang="pt-BR" smtClean="0"/>
              <a:pPr/>
              <a:t>46</a:t>
            </a:fld>
            <a:endParaRPr lang="pt-B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Pinos PWM</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47</a:t>
            </a:fld>
            <a:endParaRPr lang="pt-BR" dirty="0"/>
          </a:p>
        </p:txBody>
      </p:sp>
      <p:sp>
        <p:nvSpPr>
          <p:cNvPr id="4" name="Espaço Reservado para Conteúdo 3"/>
          <p:cNvSpPr>
            <a:spLocks noGrp="1"/>
          </p:cNvSpPr>
          <p:nvPr>
            <p:ph sz="quarter" idx="1"/>
          </p:nvPr>
        </p:nvSpPr>
        <p:spPr/>
        <p:txBody>
          <a:bodyPr>
            <a:normAutofit/>
          </a:bodyPr>
          <a:lstStyle/>
          <a:p>
            <a:pPr algn="just"/>
            <a:r>
              <a:rPr lang="pt-BR" sz="2800" dirty="0" smtClean="0"/>
              <a:t>Basicamente os 14 pinos digitais PWM são capazes de “escrever” níveis de tensão de 0 a 255 mapeados em 0~5V, ou seja, aprox 0,02V para cada unidade.</a:t>
            </a:r>
          </a:p>
          <a:p>
            <a:pPr algn="just"/>
            <a:endParaRPr lang="pt-BR" sz="2800" dirty="0" smtClean="0"/>
          </a:p>
          <a:p>
            <a:pPr algn="just"/>
            <a:r>
              <a:rPr lang="pt-BR" sz="2800" dirty="0" smtClean="0"/>
              <a:t>Considera-se portanto, uma saída analógica utilizando um pino Digital.</a:t>
            </a:r>
          </a:p>
          <a:p>
            <a:pPr algn="just"/>
            <a:endParaRPr lang="pt-BR" sz="2800" dirty="0" smtClean="0"/>
          </a:p>
          <a:p>
            <a:pPr algn="just"/>
            <a:r>
              <a:rPr lang="pt-BR" sz="2800" dirty="0" smtClean="0"/>
              <a:t>Frequência de trabalho em aprox 490Hz</a:t>
            </a:r>
          </a:p>
          <a:p>
            <a:pPr algn="just"/>
            <a:endParaRPr lang="pt-BR" sz="2800" dirty="0" smtClean="0"/>
          </a:p>
          <a:p>
            <a:pPr algn="just"/>
            <a:r>
              <a:rPr lang="pt-BR" sz="2800" dirty="0" smtClean="0"/>
              <a:t>Mas o que de fato é PWM ?!</a:t>
            </a:r>
            <a:endParaRPr lang="pt-BR" sz="2800"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PWM</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48</a:t>
            </a:fld>
            <a:endParaRPr lang="pt-BR" dirty="0"/>
          </a:p>
        </p:txBody>
      </p:sp>
      <p:sp>
        <p:nvSpPr>
          <p:cNvPr id="4" name="Espaço Reservado para Conteúdo 3"/>
          <p:cNvSpPr>
            <a:spLocks noGrp="1"/>
          </p:cNvSpPr>
          <p:nvPr>
            <p:ph sz="quarter" idx="1"/>
          </p:nvPr>
        </p:nvSpPr>
        <p:spPr/>
        <p:txBody>
          <a:bodyPr>
            <a:normAutofit fontScale="92500" lnSpcReduction="10000"/>
          </a:bodyPr>
          <a:lstStyle/>
          <a:p>
            <a:pPr algn="just"/>
            <a:r>
              <a:rPr lang="pt-BR" sz="2800" dirty="0" smtClean="0"/>
              <a:t>Pulse Width Modulation, ou PWM, é uma técnica para obtermos resultados analógicos através de saídas digitais. O controle digital é usado para criar uma onda quadrada ligando e desligando o sinal.</a:t>
            </a:r>
          </a:p>
          <a:p>
            <a:pPr algn="just"/>
            <a:r>
              <a:rPr lang="pt-BR" sz="2800" dirty="0" smtClean="0"/>
              <a:t>A rápida mudança entre ligar e desligar é capaz de simular voltagens entre 5V e 0V (Voltagens do Arduino) de acordo com o tempo que se liga e se desliga o sinal. O tempo em que o sinal está “ligado” é chamado de largura de pulso. Para obtermos os “valores analógicos” mudamos(modulamos) a largura do pulso.</a:t>
            </a:r>
          </a:p>
          <a:p>
            <a:pPr algn="just"/>
            <a:r>
              <a:rPr lang="pt-BR" sz="2800" dirty="0" smtClean="0"/>
              <a:t>Caso queiramos controlar o brilho de um LED utilizamos o PWM para tal propósito.</a:t>
            </a:r>
          </a:p>
          <a:p>
            <a:endParaRPr lang="pt-BR" dirty="0" smtClean="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PWM</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49</a:t>
            </a:fld>
            <a:endParaRPr lang="pt-BR" dirty="0"/>
          </a:p>
        </p:txBody>
      </p:sp>
      <p:pic>
        <p:nvPicPr>
          <p:cNvPr id="8196" name="Picture 4"/>
          <p:cNvPicPr>
            <a:picLocks noGrp="1" noChangeAspect="1" noChangeArrowheads="1"/>
          </p:cNvPicPr>
          <p:nvPr>
            <p:ph sz="quarter" idx="1"/>
          </p:nvPr>
        </p:nvPicPr>
        <p:blipFill>
          <a:blip r:embed="rId2" cstate="print"/>
          <a:srcRect/>
          <a:stretch>
            <a:fillRect/>
          </a:stretch>
        </p:blipFill>
        <p:spPr bwMode="auto">
          <a:xfrm>
            <a:off x="2123728" y="1268760"/>
            <a:ext cx="4824536" cy="5417023"/>
          </a:xfrm>
          <a:prstGeom prst="rect">
            <a:avLst/>
          </a:prstGeom>
          <a:noFill/>
          <a:ln w="9525">
            <a:noFill/>
            <a:miter lim="800000"/>
            <a:headEnd/>
            <a:tailEnd/>
          </a:ln>
        </p:spPr>
      </p:pic>
      <p:pic>
        <p:nvPicPr>
          <p:cNvPr id="10"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Arduino</a:t>
            </a:r>
            <a:endParaRPr lang="pt-BR" dirty="0"/>
          </a:p>
        </p:txBody>
      </p:sp>
      <p:sp>
        <p:nvSpPr>
          <p:cNvPr id="3" name="Espaço Reservado para Conteúdo 2"/>
          <p:cNvSpPr>
            <a:spLocks noGrp="1"/>
          </p:cNvSpPr>
          <p:nvPr>
            <p:ph sz="quarter" idx="1"/>
          </p:nvPr>
        </p:nvSpPr>
        <p:spPr/>
        <p:txBody>
          <a:bodyPr>
            <a:normAutofit/>
          </a:bodyPr>
          <a:lstStyle/>
          <a:p>
            <a:pPr algn="just"/>
            <a:r>
              <a:rPr lang="pt-BR" sz="2800" dirty="0" smtClean="0"/>
              <a:t>O projeto iniciou-se na cidade de Ivrea, Itália, em 2005, com o intuito de interagir em projetos escolares de forma a ter um custo menor que outros sistemas de prototipagem disponíveis naquela época.</a:t>
            </a:r>
          </a:p>
          <a:p>
            <a:pPr algn="just"/>
            <a:endParaRPr lang="pt-BR" sz="2800" dirty="0" smtClean="0"/>
          </a:p>
          <a:p>
            <a:pPr algn="just"/>
            <a:r>
              <a:rPr lang="pt-BR" sz="2800" dirty="0" smtClean="0"/>
              <a:t> Seu sucesso foi sinalizado com o recebimento de uma menção honrosa na categoria Comunidades Digitais em 2006, pela Prix Ars Electronica, além da marca de mais de 50.000 placas vendidas até outubro de 2008. </a:t>
            </a:r>
            <a:endParaRPr lang="en-US" sz="2700" dirty="0" smtClean="0"/>
          </a:p>
        </p:txBody>
      </p:sp>
      <p:pic>
        <p:nvPicPr>
          <p:cNvPr id="6"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7" name="Espaço Reservado para Número de Slide 6"/>
          <p:cNvSpPr>
            <a:spLocks noGrp="1"/>
          </p:cNvSpPr>
          <p:nvPr>
            <p:ph type="sldNum" sz="quarter" idx="12"/>
          </p:nvPr>
        </p:nvSpPr>
        <p:spPr/>
        <p:txBody>
          <a:bodyPr/>
          <a:lstStyle/>
          <a:p>
            <a:fld id="{F6B3AE78-B4FB-41EC-9E25-EF6661018CD5}" type="slidenum">
              <a:rPr lang="pt-BR" smtClean="0"/>
              <a:pPr/>
              <a:t>5</a:t>
            </a:fld>
            <a:endParaRPr lang="pt-B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Exemplo - PWM</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50</a:t>
            </a:fld>
            <a:endParaRPr lang="pt-BR" dirty="0"/>
          </a:p>
        </p:txBody>
      </p:sp>
      <p:pic>
        <p:nvPicPr>
          <p:cNvPr id="9218" name="Picture 2"/>
          <p:cNvPicPr>
            <a:picLocks noGrp="1" noChangeAspect="1" noChangeArrowheads="1"/>
          </p:cNvPicPr>
          <p:nvPr>
            <p:ph sz="quarter" idx="1"/>
          </p:nvPr>
        </p:nvPicPr>
        <p:blipFill>
          <a:blip r:embed="rId2" cstate="print"/>
          <a:srcRect/>
          <a:stretch>
            <a:fillRect/>
          </a:stretch>
        </p:blipFill>
        <p:spPr bwMode="auto">
          <a:xfrm>
            <a:off x="395536" y="1196752"/>
            <a:ext cx="8352928" cy="5218854"/>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Mega2560</a:t>
            </a:r>
            <a:endParaRPr lang="pt-BR" dirty="0"/>
          </a:p>
        </p:txBody>
      </p:sp>
      <p:pic>
        <p:nvPicPr>
          <p:cNvPr id="6146" name="Picture 2"/>
          <p:cNvPicPr>
            <a:picLocks noGrp="1" noChangeAspect="1" noChangeArrowheads="1"/>
          </p:cNvPicPr>
          <p:nvPr>
            <p:ph sz="quarter" idx="1"/>
          </p:nvPr>
        </p:nvPicPr>
        <p:blipFill>
          <a:blip r:embed="rId2" cstate="print"/>
          <a:srcRect/>
          <a:stretch>
            <a:fillRect/>
          </a:stretch>
        </p:blipFill>
        <p:spPr bwMode="auto">
          <a:xfrm>
            <a:off x="-1" y="1196752"/>
            <a:ext cx="9152895" cy="5112568"/>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7" name="Espaço Reservado para Número de Slide 6"/>
          <p:cNvSpPr>
            <a:spLocks noGrp="1"/>
          </p:cNvSpPr>
          <p:nvPr>
            <p:ph type="sldNum" sz="quarter" idx="12"/>
          </p:nvPr>
        </p:nvSpPr>
        <p:spPr/>
        <p:txBody>
          <a:bodyPr/>
          <a:lstStyle/>
          <a:p>
            <a:fld id="{F6B3AE78-B4FB-41EC-9E25-EF6661018CD5}" type="slidenum">
              <a:rPr lang="pt-BR" smtClean="0"/>
              <a:pPr/>
              <a:t>51</a:t>
            </a:fld>
            <a:endParaRPr lang="pt-B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Shields</a:t>
            </a:r>
            <a:endParaRPr lang="pt-BR" dirty="0"/>
          </a:p>
        </p:txBody>
      </p:sp>
      <p:sp>
        <p:nvSpPr>
          <p:cNvPr id="3" name="Espaço Reservado para Conteúdo 2"/>
          <p:cNvSpPr>
            <a:spLocks noGrp="1"/>
          </p:cNvSpPr>
          <p:nvPr>
            <p:ph sz="quarter" idx="1"/>
          </p:nvPr>
        </p:nvSpPr>
        <p:spPr/>
        <p:txBody>
          <a:bodyPr>
            <a:normAutofit/>
          </a:bodyPr>
          <a:lstStyle/>
          <a:p>
            <a:pPr algn="just"/>
            <a:r>
              <a:rPr lang="pt-BR" sz="3000" dirty="0" smtClean="0"/>
              <a:t>Os Arduinos Shields são placas que podem ser conectadas diretamente ao Arduino aumentando suas capacidades!</a:t>
            </a:r>
          </a:p>
          <a:p>
            <a:pPr algn="just"/>
            <a:endParaRPr lang="pt-BR" sz="3000" dirty="0" smtClean="0"/>
          </a:p>
          <a:p>
            <a:pPr algn="just"/>
            <a:r>
              <a:rPr lang="pt-BR" sz="3000" dirty="0" smtClean="0"/>
              <a:t>Os diferentes Shields seguem a mesma filosofia da plataforma: fáceis de usar e baratas de comprar !</a:t>
            </a:r>
          </a:p>
          <a:p>
            <a:pPr algn="just"/>
            <a:endParaRPr lang="pt-BR" sz="3000" dirty="0" smtClean="0"/>
          </a:p>
          <a:p>
            <a:pPr algn="just"/>
            <a:r>
              <a:rPr lang="pt-BR" sz="3000" dirty="0" smtClean="0"/>
              <a:t>Pode-se utilizar mais de um Shield simultaneamente.</a:t>
            </a:r>
            <a:endParaRPr lang="pt-BR" sz="3000" dirty="0"/>
          </a:p>
        </p:txBody>
      </p:sp>
      <p:pic>
        <p:nvPicPr>
          <p:cNvPr id="4"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52</a:t>
            </a:fld>
            <a:endParaRPr lang="pt-B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Ethernet Shield</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53</a:t>
            </a:fld>
            <a:endParaRPr lang="pt-BR" dirty="0"/>
          </a:p>
        </p:txBody>
      </p:sp>
      <p:pic>
        <p:nvPicPr>
          <p:cNvPr id="10242" name="Picture 2"/>
          <p:cNvPicPr>
            <a:picLocks noGrp="1" noChangeAspect="1" noChangeArrowheads="1"/>
          </p:cNvPicPr>
          <p:nvPr>
            <p:ph sz="quarter" idx="1"/>
          </p:nvPr>
        </p:nvPicPr>
        <p:blipFill>
          <a:blip r:embed="rId2" cstate="print"/>
          <a:srcRect/>
          <a:stretch>
            <a:fillRect/>
          </a:stretch>
        </p:blipFill>
        <p:spPr bwMode="auto">
          <a:xfrm>
            <a:off x="1259632" y="1268759"/>
            <a:ext cx="6624736" cy="4974575"/>
          </a:xfrm>
          <a:prstGeom prst="rect">
            <a:avLst/>
          </a:prstGeom>
          <a:noFill/>
          <a:ln w="9525">
            <a:noFill/>
            <a:miter lim="800000"/>
            <a:headEnd/>
            <a:tailEnd/>
          </a:ln>
        </p:spPr>
      </p:pic>
      <p:pic>
        <p:nvPicPr>
          <p:cNvPr id="5"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Ethernet Shield</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54</a:t>
            </a:fld>
            <a:endParaRPr lang="pt-BR" dirty="0"/>
          </a:p>
        </p:txBody>
      </p:sp>
      <p:sp>
        <p:nvSpPr>
          <p:cNvPr id="5" name="Espaço Reservado para Conteúdo 4"/>
          <p:cNvSpPr>
            <a:spLocks noGrp="1"/>
          </p:cNvSpPr>
          <p:nvPr>
            <p:ph sz="quarter" idx="1"/>
          </p:nvPr>
        </p:nvSpPr>
        <p:spPr/>
        <p:txBody>
          <a:bodyPr/>
          <a:lstStyle/>
          <a:p>
            <a:endParaRPr lang="pt-BR" dirty="0"/>
          </a:p>
        </p:txBody>
      </p:sp>
      <p:pic>
        <p:nvPicPr>
          <p:cNvPr id="12290" name="Picture 2" descr="C:\Users\Fabio\Desktop\Arduino\arduinowithethernetshield.jpg"/>
          <p:cNvPicPr>
            <a:picLocks noChangeAspect="1" noChangeArrowheads="1"/>
          </p:cNvPicPr>
          <p:nvPr/>
        </p:nvPicPr>
        <p:blipFill>
          <a:blip r:embed="rId2" cstate="print"/>
          <a:srcRect/>
          <a:stretch>
            <a:fillRect/>
          </a:stretch>
        </p:blipFill>
        <p:spPr bwMode="auto">
          <a:xfrm>
            <a:off x="683568" y="1196752"/>
            <a:ext cx="7848872" cy="5117464"/>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XBee Shield</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55</a:t>
            </a:fld>
            <a:endParaRPr lang="pt-BR" dirty="0"/>
          </a:p>
        </p:txBody>
      </p:sp>
      <p:sp>
        <p:nvSpPr>
          <p:cNvPr id="5" name="Espaço Reservado para Conteúdo 4"/>
          <p:cNvSpPr>
            <a:spLocks noGrp="1"/>
          </p:cNvSpPr>
          <p:nvPr>
            <p:ph sz="quarter" idx="1"/>
          </p:nvPr>
        </p:nvSpPr>
        <p:spPr/>
        <p:txBody>
          <a:bodyPr/>
          <a:lstStyle/>
          <a:p>
            <a:endParaRPr lang="pt-BR" dirty="0"/>
          </a:p>
        </p:txBody>
      </p:sp>
      <p:pic>
        <p:nvPicPr>
          <p:cNvPr id="11267" name="Picture 3" descr="C:\Users\Fabio\Desktop\Arduino\09063-03-L-Xbee_shield-1.jpg"/>
          <p:cNvPicPr>
            <a:picLocks noChangeAspect="1" noChangeArrowheads="1"/>
          </p:cNvPicPr>
          <p:nvPr/>
        </p:nvPicPr>
        <p:blipFill>
          <a:blip r:embed="rId2" cstate="print"/>
          <a:srcRect/>
          <a:stretch>
            <a:fillRect/>
          </a:stretch>
        </p:blipFill>
        <p:spPr bwMode="auto">
          <a:xfrm>
            <a:off x="827584" y="1196752"/>
            <a:ext cx="7200800" cy="5158020"/>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Joystick Shield</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56</a:t>
            </a:fld>
            <a:endParaRPr lang="pt-BR" dirty="0"/>
          </a:p>
        </p:txBody>
      </p:sp>
      <p:sp>
        <p:nvSpPr>
          <p:cNvPr id="5" name="Espaço Reservado para Conteúdo 4"/>
          <p:cNvSpPr>
            <a:spLocks noGrp="1"/>
          </p:cNvSpPr>
          <p:nvPr>
            <p:ph sz="quarter" idx="1"/>
          </p:nvPr>
        </p:nvSpPr>
        <p:spPr/>
        <p:txBody>
          <a:bodyPr/>
          <a:lstStyle/>
          <a:p>
            <a:endParaRPr lang="pt-BR" dirty="0"/>
          </a:p>
        </p:txBody>
      </p:sp>
      <p:pic>
        <p:nvPicPr>
          <p:cNvPr id="13314" name="Picture 2" descr="C:\Users\Fabio\Desktop\Arduino\PT_2396.jpg"/>
          <p:cNvPicPr>
            <a:picLocks noChangeAspect="1" noChangeArrowheads="1"/>
          </p:cNvPicPr>
          <p:nvPr/>
        </p:nvPicPr>
        <p:blipFill>
          <a:blip r:embed="rId2" cstate="print"/>
          <a:srcRect/>
          <a:stretch>
            <a:fillRect/>
          </a:stretch>
        </p:blipFill>
        <p:spPr bwMode="auto">
          <a:xfrm>
            <a:off x="1259632" y="1196752"/>
            <a:ext cx="6552728" cy="5497838"/>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Ethernet+Proto Shield</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57</a:t>
            </a:fld>
            <a:endParaRPr lang="pt-BR" dirty="0"/>
          </a:p>
        </p:txBody>
      </p:sp>
      <p:sp>
        <p:nvSpPr>
          <p:cNvPr id="5" name="Espaço Reservado para Conteúdo 4"/>
          <p:cNvSpPr>
            <a:spLocks noGrp="1"/>
          </p:cNvSpPr>
          <p:nvPr>
            <p:ph sz="quarter" idx="1"/>
          </p:nvPr>
        </p:nvSpPr>
        <p:spPr/>
        <p:txBody>
          <a:bodyPr/>
          <a:lstStyle/>
          <a:p>
            <a:endParaRPr lang="pt-BR" dirty="0"/>
          </a:p>
        </p:txBody>
      </p:sp>
      <p:pic>
        <p:nvPicPr>
          <p:cNvPr id="14338" name="Picture 2" descr="C:\Users\Fabio\Desktop\Arduino\shield1.jpg"/>
          <p:cNvPicPr>
            <a:picLocks noChangeAspect="1" noChangeArrowheads="1"/>
          </p:cNvPicPr>
          <p:nvPr/>
        </p:nvPicPr>
        <p:blipFill>
          <a:blip r:embed="rId2" cstate="print"/>
          <a:srcRect/>
          <a:stretch>
            <a:fillRect/>
          </a:stretch>
        </p:blipFill>
        <p:spPr bwMode="auto">
          <a:xfrm>
            <a:off x="1043608" y="1196752"/>
            <a:ext cx="7200800" cy="5399515"/>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GPS Shield</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58</a:t>
            </a:fld>
            <a:endParaRPr lang="pt-BR" dirty="0"/>
          </a:p>
        </p:txBody>
      </p:sp>
      <p:sp>
        <p:nvSpPr>
          <p:cNvPr id="5" name="Espaço Reservado para Conteúdo 4"/>
          <p:cNvSpPr>
            <a:spLocks noGrp="1"/>
          </p:cNvSpPr>
          <p:nvPr>
            <p:ph sz="quarter" idx="1"/>
          </p:nvPr>
        </p:nvSpPr>
        <p:spPr/>
        <p:txBody>
          <a:bodyPr/>
          <a:lstStyle/>
          <a:p>
            <a:endParaRPr lang="pt-BR" dirty="0"/>
          </a:p>
        </p:txBody>
      </p:sp>
      <p:pic>
        <p:nvPicPr>
          <p:cNvPr id="15362" name="Picture 2" descr="C:\Users\Fabio\Desktop\Arduino\PT_2394.jpg"/>
          <p:cNvPicPr>
            <a:picLocks noChangeAspect="1" noChangeArrowheads="1"/>
          </p:cNvPicPr>
          <p:nvPr/>
        </p:nvPicPr>
        <p:blipFill>
          <a:blip r:embed="rId2" cstate="print"/>
          <a:srcRect/>
          <a:stretch>
            <a:fillRect/>
          </a:stretch>
        </p:blipFill>
        <p:spPr bwMode="auto">
          <a:xfrm>
            <a:off x="1691680" y="1268760"/>
            <a:ext cx="5904656" cy="5774232"/>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Wi Shield (wifi)</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59</a:t>
            </a:fld>
            <a:endParaRPr lang="pt-BR" dirty="0"/>
          </a:p>
        </p:txBody>
      </p:sp>
      <p:sp>
        <p:nvSpPr>
          <p:cNvPr id="4" name="Espaço Reservado para Conteúdo 3"/>
          <p:cNvSpPr>
            <a:spLocks noGrp="1"/>
          </p:cNvSpPr>
          <p:nvPr>
            <p:ph sz="quarter" idx="1"/>
          </p:nvPr>
        </p:nvSpPr>
        <p:spPr/>
        <p:txBody>
          <a:bodyPr/>
          <a:lstStyle/>
          <a:p>
            <a:endParaRPr lang="pt-BR" dirty="0"/>
          </a:p>
        </p:txBody>
      </p:sp>
      <p:pic>
        <p:nvPicPr>
          <p:cNvPr id="16386" name="Picture 2" descr="C:\Users\Fabio\Desktop\Arduino\WiShield_2.0_Ext_4bc019a308f49.jpg"/>
          <p:cNvPicPr>
            <a:picLocks noChangeAspect="1" noChangeArrowheads="1"/>
          </p:cNvPicPr>
          <p:nvPr/>
        </p:nvPicPr>
        <p:blipFill>
          <a:blip r:embed="rId2" cstate="print"/>
          <a:srcRect/>
          <a:stretch>
            <a:fillRect/>
          </a:stretch>
        </p:blipFill>
        <p:spPr bwMode="auto">
          <a:xfrm>
            <a:off x="971600" y="1268760"/>
            <a:ext cx="7272808" cy="5027329"/>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Arduino</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6</a:t>
            </a:fld>
            <a:endParaRPr lang="pt-BR" dirty="0"/>
          </a:p>
        </p:txBody>
      </p:sp>
      <p:sp>
        <p:nvSpPr>
          <p:cNvPr id="4" name="Espaço Reservado para Conteúdo 3"/>
          <p:cNvSpPr>
            <a:spLocks noGrp="1"/>
          </p:cNvSpPr>
          <p:nvPr>
            <p:ph sz="quarter" idx="1"/>
          </p:nvPr>
        </p:nvSpPr>
        <p:spPr/>
        <p:txBody>
          <a:bodyPr/>
          <a:lstStyle/>
          <a:p>
            <a:pPr algn="just"/>
            <a:endParaRPr lang="pt-BR" sz="2800" dirty="0" smtClean="0"/>
          </a:p>
          <a:p>
            <a:pPr algn="just"/>
            <a:r>
              <a:rPr lang="pt-BR" sz="2800" dirty="0" smtClean="0"/>
              <a:t>Massimo Banzi e David Cuartielles nomearam o projeto usando o nome de um bar! </a:t>
            </a:r>
          </a:p>
          <a:p>
            <a:pPr algn="just"/>
            <a:endParaRPr lang="pt-BR" sz="2800" dirty="0" smtClean="0"/>
          </a:p>
          <a:p>
            <a:pPr algn="just"/>
            <a:r>
              <a:rPr lang="pt-BR" sz="2800" dirty="0" smtClean="0"/>
              <a:t>Arduino é um nome italiano que significa “forte amigo”</a:t>
            </a:r>
          </a:p>
          <a:p>
            <a:pPr algn="just"/>
            <a:endParaRPr lang="pt-BR" sz="2800" dirty="0" smtClean="0"/>
          </a:p>
          <a:p>
            <a:pPr algn="just"/>
            <a:r>
              <a:rPr lang="pt-BR" sz="2800" dirty="0" smtClean="0"/>
              <a:t>Em fevereiro de 2010 mais de 120 mil plataformas Arduino foram vendidas!</a:t>
            </a:r>
          </a:p>
          <a:p>
            <a:endParaRPr lang="pt-BR" dirty="0"/>
          </a:p>
        </p:txBody>
      </p:sp>
      <p:pic>
        <p:nvPicPr>
          <p:cNvPr id="5" name="Picture 2" descr="C:\Users\Fabio\Desktop\Arduino Logo.PNG"/>
          <p:cNvPicPr>
            <a:picLocks noChangeAspect="1" noChangeArrowheads="1"/>
          </p:cNvPicPr>
          <p:nvPr/>
        </p:nvPicPr>
        <p:blipFill>
          <a:blip r:embed="rId2"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TouchShield + BatteryShield</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60</a:t>
            </a:fld>
            <a:endParaRPr lang="pt-BR" dirty="0"/>
          </a:p>
        </p:txBody>
      </p:sp>
      <p:pic>
        <p:nvPicPr>
          <p:cNvPr id="4098" name="Picture 2"/>
          <p:cNvPicPr>
            <a:picLocks noGrp="1" noChangeAspect="1" noChangeArrowheads="1"/>
          </p:cNvPicPr>
          <p:nvPr>
            <p:ph sz="quarter" idx="1"/>
          </p:nvPr>
        </p:nvPicPr>
        <p:blipFill>
          <a:blip r:embed="rId2" cstate="print"/>
          <a:srcRect/>
          <a:stretch>
            <a:fillRect/>
          </a:stretch>
        </p:blipFill>
        <p:spPr bwMode="auto">
          <a:xfrm>
            <a:off x="1840914" y="1219200"/>
            <a:ext cx="5611406" cy="5072015"/>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61</a:t>
            </a:fld>
            <a:endParaRPr lang="pt-BR" dirty="0"/>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1283506" y="1219200"/>
            <a:ext cx="6780799" cy="5090120"/>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Projetos</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62</a:t>
            </a:fld>
            <a:endParaRPr lang="pt-BR" dirty="0"/>
          </a:p>
        </p:txBody>
      </p:sp>
      <p:pic>
        <p:nvPicPr>
          <p:cNvPr id="9218" name="Picture 2"/>
          <p:cNvPicPr>
            <a:picLocks noGrp="1" noChangeAspect="1" noChangeArrowheads="1"/>
          </p:cNvPicPr>
          <p:nvPr>
            <p:ph sz="quarter" idx="1"/>
          </p:nvPr>
        </p:nvPicPr>
        <p:blipFill>
          <a:blip r:embed="rId2" cstate="print"/>
          <a:srcRect/>
          <a:stretch>
            <a:fillRect/>
          </a:stretch>
        </p:blipFill>
        <p:spPr bwMode="auto">
          <a:xfrm>
            <a:off x="1153000" y="1219200"/>
            <a:ext cx="6947392" cy="5016108"/>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Projetos</a:t>
            </a:r>
            <a:endParaRPr lang="pt-BR" dirty="0"/>
          </a:p>
        </p:txBody>
      </p:sp>
      <p:sp>
        <p:nvSpPr>
          <p:cNvPr id="3" name="Espaço Reservado para Conteúdo 2"/>
          <p:cNvSpPr>
            <a:spLocks noGrp="1"/>
          </p:cNvSpPr>
          <p:nvPr>
            <p:ph sz="quarter" idx="1"/>
          </p:nvPr>
        </p:nvSpPr>
        <p:spPr/>
        <p:txBody>
          <a:bodyPr>
            <a:normAutofit lnSpcReduction="10000"/>
          </a:bodyPr>
          <a:lstStyle/>
          <a:p>
            <a:r>
              <a:rPr lang="pt-BR" dirty="0" smtClean="0">
                <a:hlinkClick r:id="rId2"/>
              </a:rPr>
              <a:t>http://www.youtube.com/watch?v=sLVXmsbVwUs&amp;feature=player_embedded</a:t>
            </a:r>
          </a:p>
          <a:p>
            <a:r>
              <a:rPr lang="pt-BR" dirty="0" smtClean="0">
                <a:hlinkClick r:id="rId2"/>
              </a:rPr>
              <a:t>http://blogs.nokia.com/pushn900/category/sketch-your-world/</a:t>
            </a:r>
          </a:p>
          <a:p>
            <a:r>
              <a:rPr lang="pt-BR" dirty="0" smtClean="0">
                <a:hlinkClick r:id="rId2"/>
              </a:rPr>
              <a:t>http://hacknmod.com/hack/use-the-wii-and-iphone-to-control-an-rc-car/</a:t>
            </a:r>
          </a:p>
          <a:p>
            <a:r>
              <a:rPr lang="pt-BR" dirty="0" smtClean="0">
                <a:hlinkClick r:id="rId2"/>
              </a:rPr>
              <a:t>http://www.youtube.com/watch?v=pFPTlWSUL9s</a:t>
            </a:r>
          </a:p>
          <a:p>
            <a:r>
              <a:rPr lang="pt-BR" dirty="0" smtClean="0">
                <a:hlinkClick r:id="rId2"/>
              </a:rPr>
              <a:t>http://www.youtube.com/watch?v=pn_hxGk-6LA</a:t>
            </a:r>
          </a:p>
          <a:p>
            <a:r>
              <a:rPr lang="pt-BR" dirty="0" smtClean="0">
                <a:hlinkClick r:id="rId2"/>
              </a:rPr>
              <a:t>http://blubee.com/theblog/?cat=17</a:t>
            </a:r>
          </a:p>
          <a:p>
            <a:r>
              <a:rPr lang="pt-BR" dirty="0" smtClean="0">
                <a:hlinkClick r:id="rId2"/>
              </a:rPr>
              <a:t>http://www.thepemberton.com/posts/archives/271</a:t>
            </a:r>
          </a:p>
          <a:p>
            <a:r>
              <a:rPr lang="pt-BR" dirty="0" smtClean="0">
                <a:hlinkClick r:id="rId2"/>
              </a:rPr>
              <a:t>http://www.youtube.com/watch?v=GU8Ej0c2R14&amp;feature=related</a:t>
            </a:r>
            <a:endParaRPr lang="pt-BR" dirty="0"/>
          </a:p>
        </p:txBody>
      </p:sp>
      <p:pic>
        <p:nvPicPr>
          <p:cNvPr id="4"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5" name="Espaço Reservado para Número de Slide 4"/>
          <p:cNvSpPr>
            <a:spLocks noGrp="1"/>
          </p:cNvSpPr>
          <p:nvPr>
            <p:ph type="sldNum" sz="quarter" idx="12"/>
          </p:nvPr>
        </p:nvSpPr>
        <p:spPr/>
        <p:txBody>
          <a:bodyPr/>
          <a:lstStyle/>
          <a:p>
            <a:fld id="{F6B3AE78-B4FB-41EC-9E25-EF6661018CD5}" type="slidenum">
              <a:rPr lang="pt-BR" smtClean="0"/>
              <a:pPr/>
              <a:t>63</a:t>
            </a:fld>
            <a:endParaRPr lang="pt-B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Monte o seu !</a:t>
            </a:r>
            <a:endParaRPr lang="pt-BR" dirty="0"/>
          </a:p>
        </p:txBody>
      </p:sp>
      <p:sp>
        <p:nvSpPr>
          <p:cNvPr id="3" name="Espaço Reservado para Número de Slide 2"/>
          <p:cNvSpPr>
            <a:spLocks noGrp="1"/>
          </p:cNvSpPr>
          <p:nvPr>
            <p:ph type="sldNum" sz="quarter" idx="12"/>
          </p:nvPr>
        </p:nvSpPr>
        <p:spPr/>
        <p:txBody>
          <a:bodyPr/>
          <a:lstStyle/>
          <a:p>
            <a:fld id="{F6B3AE78-B4FB-41EC-9E25-EF6661018CD5}" type="slidenum">
              <a:rPr lang="pt-BR" smtClean="0"/>
              <a:pPr/>
              <a:t>64</a:t>
            </a:fld>
            <a:endParaRPr lang="pt-BR" dirty="0"/>
          </a:p>
        </p:txBody>
      </p:sp>
      <p:pic>
        <p:nvPicPr>
          <p:cNvPr id="8194" name="Picture 2"/>
          <p:cNvPicPr>
            <a:picLocks noGrp="1" noChangeAspect="1" noChangeArrowheads="1"/>
          </p:cNvPicPr>
          <p:nvPr>
            <p:ph sz="quarter" idx="1"/>
          </p:nvPr>
        </p:nvPicPr>
        <p:blipFill>
          <a:blip r:embed="rId3" cstate="print"/>
          <a:srcRect/>
          <a:stretch>
            <a:fillRect/>
          </a:stretch>
        </p:blipFill>
        <p:spPr bwMode="auto">
          <a:xfrm>
            <a:off x="1979712" y="1196752"/>
            <a:ext cx="5040560" cy="5124569"/>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4"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“Hardware Livre” com Arduino. </a:t>
            </a:r>
            <a:endParaRPr lang="pt-BR" dirty="0"/>
          </a:p>
        </p:txBody>
      </p:sp>
      <p:sp>
        <p:nvSpPr>
          <p:cNvPr id="3" name="Subtítulo 2"/>
          <p:cNvSpPr>
            <a:spLocks noGrp="1"/>
          </p:cNvSpPr>
          <p:nvPr>
            <p:ph type="subTitle" idx="1"/>
          </p:nvPr>
        </p:nvSpPr>
        <p:spPr/>
        <p:txBody>
          <a:bodyPr/>
          <a:lstStyle/>
          <a:p>
            <a:r>
              <a:rPr lang="pt-BR" dirty="0" smtClean="0"/>
              <a:t>Fábio Leite Soares – fls2@cin.ufpe.br</a:t>
            </a:r>
            <a:endParaRPr lang="pt-BR" dirty="0"/>
          </a:p>
        </p:txBody>
      </p:sp>
      <p:pic>
        <p:nvPicPr>
          <p:cNvPr id="1026" name="Picture 2" descr="C:\Users\Fabio\Desktop\1.png"/>
          <p:cNvPicPr>
            <a:picLocks noChangeAspect="1" noChangeArrowheads="1"/>
          </p:cNvPicPr>
          <p:nvPr/>
        </p:nvPicPr>
        <p:blipFill>
          <a:blip r:embed="rId2" cstate="print"/>
          <a:srcRect/>
          <a:stretch>
            <a:fillRect/>
          </a:stretch>
        </p:blipFill>
        <p:spPr bwMode="auto">
          <a:xfrm>
            <a:off x="2843808" y="188640"/>
            <a:ext cx="3240360" cy="337637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Arduino</a:t>
            </a:r>
            <a:endParaRPr lang="pt-BR" dirty="0"/>
          </a:p>
        </p:txBody>
      </p:sp>
      <p:sp>
        <p:nvSpPr>
          <p:cNvPr id="3" name="Espaço Reservado para Conteúdo 2"/>
          <p:cNvSpPr>
            <a:spLocks noGrp="1"/>
          </p:cNvSpPr>
          <p:nvPr>
            <p:ph sz="quarter" idx="1"/>
          </p:nvPr>
        </p:nvSpPr>
        <p:spPr/>
        <p:txBody>
          <a:bodyPr>
            <a:normAutofit/>
          </a:bodyPr>
          <a:lstStyle/>
          <a:p>
            <a:pPr algn="just"/>
            <a:endParaRPr lang="pt-BR" sz="2800" dirty="0" smtClean="0"/>
          </a:p>
          <a:p>
            <a:pPr algn="just"/>
            <a:r>
              <a:rPr lang="pt-BR" sz="2800" dirty="0" smtClean="0"/>
              <a:t>O Arduino é licenciado pela Creative Commons Attribution Share-Alike 2.5 e disponibilizado no site </a:t>
            </a:r>
            <a:r>
              <a:rPr lang="pt-BR" sz="2800" dirty="0" smtClean="0">
                <a:hlinkClick r:id="rId2"/>
              </a:rPr>
              <a:t>www.arduino.cc</a:t>
            </a:r>
            <a:r>
              <a:rPr lang="pt-BR" sz="2800" dirty="0" smtClean="0"/>
              <a:t>.</a:t>
            </a:r>
          </a:p>
          <a:p>
            <a:pPr algn="just"/>
            <a:endParaRPr lang="pt-BR" sz="2800" dirty="0" smtClean="0"/>
          </a:p>
          <a:p>
            <a:pPr algn="just"/>
            <a:r>
              <a:rPr lang="pt-BR" sz="2800" dirty="0" smtClean="0"/>
              <a:t>Os Layouts, programas, bootloaders, IDE também estão disponíveis para Download.</a:t>
            </a:r>
          </a:p>
          <a:p>
            <a:pPr algn="just"/>
            <a:endParaRPr lang="pt-BR" sz="2800" dirty="0" smtClean="0"/>
          </a:p>
          <a:p>
            <a:pPr algn="just"/>
            <a:r>
              <a:rPr lang="pt-BR" sz="2800" dirty="0" smtClean="0"/>
              <a:t>O Código Fonte da IDE do Arduino e suas bibliotecas estão disponíveis sob a licença GPLv2.</a:t>
            </a:r>
          </a:p>
        </p:txBody>
      </p:sp>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7" name="Espaço Reservado para Número de Slide 6"/>
          <p:cNvSpPr>
            <a:spLocks noGrp="1"/>
          </p:cNvSpPr>
          <p:nvPr>
            <p:ph type="sldNum" sz="quarter" idx="12"/>
          </p:nvPr>
        </p:nvSpPr>
        <p:spPr/>
        <p:txBody>
          <a:bodyPr/>
          <a:lstStyle/>
          <a:p>
            <a:fld id="{F6B3AE78-B4FB-41EC-9E25-EF6661018CD5}" type="slidenum">
              <a:rPr lang="pt-BR" smtClean="0"/>
              <a:pPr/>
              <a:t>7</a:t>
            </a:fld>
            <a:endParaRPr lang="pt-B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Arduino Team</a:t>
            </a:r>
            <a:endParaRPr lang="pt-BR" dirty="0"/>
          </a:p>
        </p:txBody>
      </p:sp>
      <p:sp>
        <p:nvSpPr>
          <p:cNvPr id="3" name="Espaço Reservado para Conteúdo 2"/>
          <p:cNvSpPr>
            <a:spLocks noGrp="1"/>
          </p:cNvSpPr>
          <p:nvPr>
            <p:ph sz="quarter" idx="1"/>
          </p:nvPr>
        </p:nvSpPr>
        <p:spPr>
          <a:xfrm>
            <a:off x="457200" y="1219200"/>
            <a:ext cx="8229600" cy="5450160"/>
          </a:xfrm>
        </p:spPr>
        <p:txBody>
          <a:bodyPr>
            <a:normAutofit fontScale="92500" lnSpcReduction="20000"/>
          </a:bodyPr>
          <a:lstStyle/>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endParaRPr lang="pt-BR" dirty="0" smtClean="0"/>
          </a:p>
          <a:p>
            <a:pPr>
              <a:buNone/>
            </a:pPr>
            <a:r>
              <a:rPr lang="pt-BR" sz="2200" dirty="0" smtClean="0"/>
              <a:t>		The Arduino Project team (back) Dave Mellis, Tom Igoe; </a:t>
            </a:r>
            <a:br>
              <a:rPr lang="pt-BR" sz="2200" dirty="0" smtClean="0"/>
            </a:br>
            <a:r>
              <a:rPr lang="pt-BR" sz="2200" dirty="0" smtClean="0"/>
              <a:t>	(front) Gianluca Martino, David Cuartielles, Massimo Banzi</a:t>
            </a:r>
            <a:endParaRPr lang="pt-BR" sz="2200" dirty="0"/>
          </a:p>
        </p:txBody>
      </p:sp>
      <p:pic>
        <p:nvPicPr>
          <p:cNvPr id="1026" name="Picture 2" descr="C:\Users\Fabio\Desktop\Arduino\arduino_team.jpg"/>
          <p:cNvPicPr>
            <a:picLocks noChangeAspect="1" noChangeArrowheads="1"/>
          </p:cNvPicPr>
          <p:nvPr/>
        </p:nvPicPr>
        <p:blipFill>
          <a:blip r:embed="rId2" cstate="print"/>
          <a:srcRect/>
          <a:stretch>
            <a:fillRect/>
          </a:stretch>
        </p:blipFill>
        <p:spPr bwMode="auto">
          <a:xfrm>
            <a:off x="1187624" y="1196752"/>
            <a:ext cx="6624736" cy="4416491"/>
          </a:xfrm>
          <a:prstGeom prst="rect">
            <a:avLst/>
          </a:prstGeom>
          <a:noFill/>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7" name="Espaço Reservado para Número de Slide 6"/>
          <p:cNvSpPr>
            <a:spLocks noGrp="1"/>
          </p:cNvSpPr>
          <p:nvPr>
            <p:ph type="sldNum" sz="quarter" idx="12"/>
          </p:nvPr>
        </p:nvSpPr>
        <p:spPr/>
        <p:txBody>
          <a:bodyPr/>
          <a:lstStyle/>
          <a:p>
            <a:fld id="{F6B3AE78-B4FB-41EC-9E25-EF6661018CD5}" type="slidenum">
              <a:rPr lang="pt-BR" smtClean="0"/>
              <a:pPr/>
              <a:t>8</a:t>
            </a:fld>
            <a:endParaRPr lang="pt-B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Modelos “oficiais”</a:t>
            </a:r>
            <a:endParaRPr lang="pt-BR" dirty="0"/>
          </a:p>
        </p:txBody>
      </p:sp>
      <p:sp>
        <p:nvSpPr>
          <p:cNvPr id="7" name="Espaço Reservado para Conteúdo 6"/>
          <p:cNvSpPr>
            <a:spLocks noGrp="1"/>
          </p:cNvSpPr>
          <p:nvPr>
            <p:ph sz="quarter" idx="1"/>
          </p:nvPr>
        </p:nvSpPr>
        <p:spPr/>
        <p:txBody>
          <a:bodyPr>
            <a:normAutofit/>
          </a:bodyPr>
          <a:lstStyle/>
          <a:p>
            <a:endParaRPr lang="pt-BR" sz="3000" dirty="0" smtClean="0"/>
          </a:p>
          <a:p>
            <a:r>
              <a:rPr lang="pt-BR" sz="3000" dirty="0" smtClean="0"/>
              <a:t>Principais modelos</a:t>
            </a:r>
            <a:endParaRPr lang="pt-BR" sz="3000" dirty="0"/>
          </a:p>
        </p:txBody>
      </p:sp>
      <p:pic>
        <p:nvPicPr>
          <p:cNvPr id="2052" name="Picture 4"/>
          <p:cNvPicPr>
            <a:picLocks noChangeAspect="1" noChangeArrowheads="1"/>
          </p:cNvPicPr>
          <p:nvPr/>
        </p:nvPicPr>
        <p:blipFill>
          <a:blip r:embed="rId2" cstate="print"/>
          <a:srcRect/>
          <a:stretch>
            <a:fillRect/>
          </a:stretch>
        </p:blipFill>
        <p:spPr bwMode="auto">
          <a:xfrm>
            <a:off x="0" y="2348880"/>
            <a:ext cx="9144000" cy="2664296"/>
          </a:xfrm>
          <a:prstGeom prst="rect">
            <a:avLst/>
          </a:prstGeom>
          <a:noFill/>
          <a:ln w="9525">
            <a:noFill/>
            <a:miter lim="800000"/>
            <a:headEnd/>
            <a:tailEnd/>
          </a:ln>
        </p:spPr>
      </p:pic>
      <p:pic>
        <p:nvPicPr>
          <p:cNvPr id="6" name="Picture 2" descr="C:\Users\Fabio\Desktop\Arduino Logo.PNG"/>
          <p:cNvPicPr>
            <a:picLocks noChangeAspect="1" noChangeArrowheads="1"/>
          </p:cNvPicPr>
          <p:nvPr/>
        </p:nvPicPr>
        <p:blipFill>
          <a:blip r:embed="rId3" cstate="print">
            <a:duotone>
              <a:schemeClr val="bg2">
                <a:shade val="45000"/>
                <a:satMod val="135000"/>
              </a:schemeClr>
              <a:prstClr val="white"/>
            </a:duotone>
          </a:blip>
          <a:stretch>
            <a:fillRect/>
          </a:stretch>
        </p:blipFill>
        <p:spPr bwMode="auto">
          <a:xfrm>
            <a:off x="7523907" y="1"/>
            <a:ext cx="1620093" cy="1196752"/>
          </a:xfrm>
          <a:prstGeom prst="rect">
            <a:avLst/>
          </a:prstGeom>
          <a:noFill/>
          <a:ln>
            <a:noFill/>
          </a:ln>
        </p:spPr>
      </p:pic>
      <p:sp>
        <p:nvSpPr>
          <p:cNvPr id="8" name="Espaço Reservado para Número de Slide 7"/>
          <p:cNvSpPr>
            <a:spLocks noGrp="1"/>
          </p:cNvSpPr>
          <p:nvPr>
            <p:ph type="sldNum" sz="quarter" idx="12"/>
          </p:nvPr>
        </p:nvSpPr>
        <p:spPr/>
        <p:txBody>
          <a:bodyPr/>
          <a:lstStyle/>
          <a:p>
            <a:fld id="{F6B3AE78-B4FB-41EC-9E25-EF6661018CD5}" type="slidenum">
              <a:rPr lang="pt-BR" smtClean="0"/>
              <a:pPr/>
              <a:t>9</a:t>
            </a:fld>
            <a:endParaRPr lang="pt-B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em">
  <a:themeElements>
    <a:clrScheme name="Origem">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m">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em">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628</TotalTime>
  <Words>2285</Words>
  <Application>Microsoft Office PowerPoint</Application>
  <PresentationFormat>Apresentação na tela (4:3)</PresentationFormat>
  <Paragraphs>301</Paragraphs>
  <Slides>65</Slides>
  <Notes>11</Notes>
  <HiddenSlides>0</HiddenSlides>
  <MMClips>0</MMClips>
  <ScaleCrop>false</ScaleCrop>
  <HeadingPairs>
    <vt:vector size="4" baseType="variant">
      <vt:variant>
        <vt:lpstr>Tema</vt:lpstr>
      </vt:variant>
      <vt:variant>
        <vt:i4>1</vt:i4>
      </vt:variant>
      <vt:variant>
        <vt:lpstr>Títulos de slides</vt:lpstr>
      </vt:variant>
      <vt:variant>
        <vt:i4>65</vt:i4>
      </vt:variant>
    </vt:vector>
  </HeadingPairs>
  <TitlesOfParts>
    <vt:vector size="66" baseType="lpstr">
      <vt:lpstr>Origem</vt:lpstr>
      <vt:lpstr>“Hardware Livre” com Arduino. </vt:lpstr>
      <vt:lpstr>Roteiro</vt:lpstr>
      <vt:lpstr>O que é o Arduino ?</vt:lpstr>
      <vt:lpstr>O que é o Arduino ?</vt:lpstr>
      <vt:lpstr>O projeto Arduino</vt:lpstr>
      <vt:lpstr>O projeto Arduino</vt:lpstr>
      <vt:lpstr>O projeto Arduino</vt:lpstr>
      <vt:lpstr>Arduino Team</vt:lpstr>
      <vt:lpstr>Modelos “oficiais”</vt:lpstr>
      <vt:lpstr>Diecimila</vt:lpstr>
      <vt:lpstr>Duemilanove</vt:lpstr>
      <vt:lpstr>Uno (2010)</vt:lpstr>
      <vt:lpstr>Mega2560</vt:lpstr>
      <vt:lpstr>Arduino Severino</vt:lpstr>
      <vt:lpstr>Layout – Arduino Severino</vt:lpstr>
      <vt:lpstr>Como funciona?</vt:lpstr>
      <vt:lpstr>Simples Assim!</vt:lpstr>
      <vt:lpstr>Software do Arduino</vt:lpstr>
      <vt:lpstr>Software do Arduino</vt:lpstr>
      <vt:lpstr>Modelo de Programa</vt:lpstr>
      <vt:lpstr>Software do Arduino</vt:lpstr>
      <vt:lpstr>Splash – IDE Arduino</vt:lpstr>
      <vt:lpstr>Slide 23</vt:lpstr>
      <vt:lpstr>Hardware do Arduino</vt:lpstr>
      <vt:lpstr>Hardware do Arduino</vt:lpstr>
      <vt:lpstr>Hardware do Arduino</vt:lpstr>
      <vt:lpstr>O que é um microcontrolador?</vt:lpstr>
      <vt:lpstr>O que é um microcontrolador?</vt:lpstr>
      <vt:lpstr>O que é um microcontrolador?</vt:lpstr>
      <vt:lpstr>O que é um microcontrolador?</vt:lpstr>
      <vt:lpstr>O que é um microcontrolador?</vt:lpstr>
      <vt:lpstr>O que é um microcontrolador?</vt:lpstr>
      <vt:lpstr>Slide 33</vt:lpstr>
      <vt:lpstr>Bootloader</vt:lpstr>
      <vt:lpstr>Bootloader</vt:lpstr>
      <vt:lpstr>Bootloader</vt:lpstr>
      <vt:lpstr>Exemplo de bootloader</vt:lpstr>
      <vt:lpstr>Algumas Interfaces do Arduino</vt:lpstr>
      <vt:lpstr>Interfaces Digitais</vt:lpstr>
      <vt:lpstr>Exemplo - Digital</vt:lpstr>
      <vt:lpstr>Interfaces Analógicas</vt:lpstr>
      <vt:lpstr>Exemplo - Analógico</vt:lpstr>
      <vt:lpstr>Interfaces Seriais</vt:lpstr>
      <vt:lpstr>Interfaces Seriais</vt:lpstr>
      <vt:lpstr>Conector DB9</vt:lpstr>
      <vt:lpstr>Conversão SERIAL-TTL</vt:lpstr>
      <vt:lpstr>Pinos PWM</vt:lpstr>
      <vt:lpstr>PWM</vt:lpstr>
      <vt:lpstr>PWM</vt:lpstr>
      <vt:lpstr>Exemplo - PWM</vt:lpstr>
      <vt:lpstr>Mega2560</vt:lpstr>
      <vt:lpstr>Shields</vt:lpstr>
      <vt:lpstr>Ethernet Shield</vt:lpstr>
      <vt:lpstr>Ethernet Shield</vt:lpstr>
      <vt:lpstr>XBee Shield</vt:lpstr>
      <vt:lpstr>Joystick Shield</vt:lpstr>
      <vt:lpstr>Ethernet+Proto Shield</vt:lpstr>
      <vt:lpstr>GPS Shield</vt:lpstr>
      <vt:lpstr>Wi Shield (wifi)</vt:lpstr>
      <vt:lpstr>TouchShield + BatteryShield</vt:lpstr>
      <vt:lpstr>...</vt:lpstr>
      <vt:lpstr>Projetos</vt:lpstr>
      <vt:lpstr>Projetos</vt:lpstr>
      <vt:lpstr>Monte o seu !</vt:lpstr>
      <vt:lpstr>“Hardware Livre” com Arduino.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“Hardware Livre” com Arduino.</dc:title>
  <dc:creator>Fabio</dc:creator>
  <cp:lastModifiedBy>Fabio</cp:lastModifiedBy>
  <cp:revision>181</cp:revision>
  <dcterms:created xsi:type="dcterms:W3CDTF">2010-12-01T00:02:01Z</dcterms:created>
  <dcterms:modified xsi:type="dcterms:W3CDTF">2010-12-02T18:53:19Z</dcterms:modified>
</cp:coreProperties>
</file>