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uno Benevides Cavalcante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14" y="-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idx="1">
    <p:pos x="6000" y="0"/>
    <p:text>sugiro traduzir feature como característica ou aspecto.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73159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ntiment140.com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Definições básicas para o estudo de AS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Definições básicas para o estudo de AS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Exemplo com documento semi-estruturado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Muitas vezes as opiniões se referem a características e partes das entidades analisadas. Pode ser interessante montar uma ontologia.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e.life empresa pernambucana de vitorino jairson.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Shape 2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Mesmo que fosse possível analisar isso tudo, a analise ainda teria viés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6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pt-BR" sz="1200">
                <a:solidFill>
                  <a:srgbClr val="FFFFFF"/>
                </a:solidFill>
              </a:rPr>
              <a:t>http://images.email.f</a:t>
            </a:r>
          </a:p>
          <a:p>
            <a:pPr lvl="0" rtl="0">
              <a:spcBef>
                <a:spcPts val="60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pt-BR" sz="1200">
                <a:solidFill>
                  <a:schemeClr val="dk1"/>
                </a:solidFill>
              </a:rPr>
              <a:t>Exemplo de ferramenta: </a:t>
            </a:r>
            <a:r>
              <a:rPr lang="pt-BR" sz="1200" u="sng">
                <a:solidFill>
                  <a:schemeClr val="hlink"/>
                </a:solidFill>
                <a:hlinkClick r:id="rId3"/>
              </a:rPr>
              <a:t>link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200">
                <a:solidFill>
                  <a:srgbClr val="FFFFFF"/>
                </a:solidFill>
              </a:rPr>
              <a:t>ico.com/Web/FICO/%7B8a038ccc-b7f7-4907-9d8f-e613840d72d5%7D_FICO_Tapping_Unstructured_Data_eBook_3018BKSP.pdf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www.sentiment140.com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000768131100006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s.uic.edu/~lzhang3/paper/opinion_survey.pdf" TargetMode="External"/><Relationship Id="rId3" Type="http://schemas.openxmlformats.org/officeDocument/2006/relationships/hyperlink" Target="http://www.sciencedirect.com/science/article/pii/S0007681311000061" TargetMode="External"/><Relationship Id="rId7" Type="http://schemas.openxmlformats.org/officeDocument/2006/relationships/hyperlink" Target="http://www.cs.cornell.edu/home/llee/omsa/omsa.pdf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datumbox.com/" TargetMode="External"/><Relationship Id="rId5" Type="http://schemas.openxmlformats.org/officeDocument/2006/relationships/hyperlink" Target="https://semantria.com/" TargetMode="External"/><Relationship Id="rId4" Type="http://schemas.openxmlformats.org/officeDocument/2006/relationships/hyperlink" Target="http://www.sicurauto.it/news/fiat-e-regina-dei-social-network-ma-non-sempre-se-ne-parla-bene.html" TargetMode="External"/><Relationship Id="rId9" Type="http://schemas.openxmlformats.org/officeDocument/2006/relationships/hyperlink" Target="http://www.amazon.com/Sentiment-Analysis-Opinion-Mining-Bing-ebook/dp/B009KET3P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curauto.it/news/fiat-e-regina-dei-social-network-ma-non-sempre-se-ne-parla-bene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emantria.com/" TargetMode="External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147867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Análise de Sentimentos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2632500" y="3322625"/>
            <a:ext cx="3878999" cy="17000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Átila Malta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/>
              <a:t>Bruno Benevides</a:t>
            </a:r>
          </a:p>
          <a:p>
            <a:pPr>
              <a:spcBef>
                <a:spcPts val="0"/>
              </a:spcBef>
              <a:buNone/>
            </a:pPr>
            <a:r>
              <a:rPr lang="pt-BR"/>
              <a:t>Rafael Barreira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Shape 8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Dificuldades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sz="2400"/>
              <a:t>Computador não consegue entender o texto.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sz="2400"/>
              <a:t>Em conversas não formais pessoas têm menos cuidado </a:t>
            </a:r>
            <a:r>
              <a:rPr lang="pt-BR" sz="2400">
                <a:solidFill>
                  <a:srgbClr val="000000"/>
                </a:solidFill>
              </a:rPr>
              <a:t>com a escrita.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pt-BR" sz="2400">
                <a:solidFill>
                  <a:srgbClr val="000000"/>
                </a:solidFill>
              </a:rPr>
              <a:t>Algumas vezes repetem se letras para intensificar o sentido:</a:t>
            </a:r>
          </a:p>
          <a:p>
            <a:pPr marL="914400" lvl="1" indent="-381000" rtl="0">
              <a:spcBef>
                <a:spcPts val="0"/>
              </a:spcBef>
              <a:buClr>
                <a:srgbClr val="999999"/>
              </a:buClr>
              <a:buSzPct val="80000"/>
              <a:buFont typeface="Courier New"/>
              <a:buChar char="o"/>
            </a:pPr>
            <a:r>
              <a:rPr lang="pt-BR">
                <a:solidFill>
                  <a:srgbClr val="999999"/>
                </a:solidFill>
              </a:rPr>
              <a:t>Nooooooooooooo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pt-BR" sz="2400">
                <a:solidFill>
                  <a:srgbClr val="000000"/>
                </a:solidFill>
              </a:rPr>
              <a:t>Pessoas diferentes mesmo dentro de um idioma se expressam de formas diferentes.</a:t>
            </a:r>
          </a:p>
          <a:p>
            <a:pPr marL="914400" lvl="1" indent="-381000" rtl="0">
              <a:spcBef>
                <a:spcPts val="0"/>
              </a:spcBef>
              <a:buClr>
                <a:srgbClr val="999999"/>
              </a:buClr>
              <a:buSzPct val="80000"/>
              <a:buFont typeface="Courier New"/>
              <a:buChar char="o"/>
            </a:pPr>
            <a:r>
              <a:rPr lang="pt-BR">
                <a:solidFill>
                  <a:srgbClr val="999999"/>
                </a:solidFill>
              </a:rPr>
              <a:t>Ah shoo, whyz yooz hatin' on me?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Definições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b="1"/>
              <a:t>Opinião</a:t>
            </a:r>
            <a:r>
              <a:rPr lang="pt-BR"/>
              <a:t>: é um sentimento, visão, atitude ou emoção positivo ou negativo de um detentor da opinião sobre uma entidade ou um aspecto de uma entidade.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Definições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b="1"/>
              <a:t>Detentor da opinião (</a:t>
            </a:r>
            <a:r>
              <a:rPr lang="pt-BR" b="1" i="1"/>
              <a:t>opinion holder</a:t>
            </a:r>
            <a:r>
              <a:rPr lang="pt-BR" b="1"/>
              <a:t>)</a:t>
            </a:r>
            <a:r>
              <a:rPr lang="pt-BR"/>
              <a:t>: quem opina.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b="1"/>
              <a:t>Alvo da opinião:</a:t>
            </a:r>
            <a:r>
              <a:rPr lang="pt-BR"/>
              <a:t> ao que ela se dirige.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b="1"/>
              <a:t>Orientação da opinião:</a:t>
            </a:r>
            <a:r>
              <a:rPr lang="pt-BR"/>
              <a:t> se ela é positiva ou negativa.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b="1"/>
              <a:t>Intensidade da opinião:</a:t>
            </a:r>
            <a:r>
              <a:rPr lang="pt-BR"/>
              <a:t> quão forte ela é.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Shape 11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31700" y="1474575"/>
            <a:ext cx="9220200" cy="3333750"/>
          </a:xfrm>
          <a:prstGeom prst="rect">
            <a:avLst/>
          </a:prstGeom>
        </p:spPr>
      </p:pic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Exemplo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975625" y="517275"/>
            <a:ext cx="4633199" cy="957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/>
              <a:t>Orientação positiva 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2400"/>
              <a:t>Intensidade 5</a:t>
            </a:r>
          </a:p>
        </p:txBody>
      </p:sp>
      <p:pic>
        <p:nvPicPr>
          <p:cNvPr id="115" name="Shape 11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786426" y="2396750"/>
            <a:ext cx="4752249" cy="1818625"/>
          </a:xfrm>
          <a:prstGeom prst="rect">
            <a:avLst/>
          </a:prstGeom>
          <a:ln w="38100" cap="flat">
            <a:solidFill>
              <a:srgbClr val="93C47D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16" name="Shape 116"/>
          <p:cNvSpPr txBox="1"/>
          <p:nvPr/>
        </p:nvSpPr>
        <p:spPr>
          <a:xfrm>
            <a:off x="800325" y="4311425"/>
            <a:ext cx="1468800" cy="564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/>
              <a:t>Opinião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7" name="Shape 117"/>
          <p:cNvSpPr txBox="1"/>
          <p:nvPr/>
        </p:nvSpPr>
        <p:spPr>
          <a:xfrm>
            <a:off x="1040925" y="951600"/>
            <a:ext cx="1990199" cy="564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/>
              <a:t>Alvo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18" name="Shape 118"/>
          <p:cNvSpPr txBox="1"/>
          <p:nvPr/>
        </p:nvSpPr>
        <p:spPr>
          <a:xfrm>
            <a:off x="2794150" y="713775"/>
            <a:ext cx="1990199" cy="564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/>
              <a:t>Detentor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119" name="Shape 119"/>
          <p:cNvCxnSpPr/>
          <p:nvPr/>
        </p:nvCxnSpPr>
        <p:spPr>
          <a:xfrm>
            <a:off x="3452975" y="1218125"/>
            <a:ext cx="117299" cy="14262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0" name="Shape 120"/>
          <p:cNvCxnSpPr/>
          <p:nvPr/>
        </p:nvCxnSpPr>
        <p:spPr>
          <a:xfrm rot="10800000" flipH="1">
            <a:off x="2026775" y="3657524"/>
            <a:ext cx="600899" cy="9192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121" name="Shape 121"/>
          <p:cNvCxnSpPr/>
          <p:nvPr/>
        </p:nvCxnSpPr>
        <p:spPr>
          <a:xfrm>
            <a:off x="1786425" y="1314050"/>
            <a:ext cx="1306800" cy="455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Alvo da opinião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Objeto (ou entidade)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Aspecto (ou atributo ou característica ou </a:t>
            </a:r>
            <a:r>
              <a:rPr lang="pt-BR" i="1"/>
              <a:t>feature</a:t>
            </a:r>
            <a:r>
              <a:rPr lang="pt-BR"/>
              <a:t>)</a:t>
            </a:r>
          </a:p>
        </p:txBody>
      </p:sp>
      <p:sp>
        <p:nvSpPr>
          <p:cNvPr id="128" name="Shape 128"/>
          <p:cNvSpPr/>
          <p:nvPr/>
        </p:nvSpPr>
        <p:spPr>
          <a:xfrm>
            <a:off x="3505000" y="2656875"/>
            <a:ext cx="995099" cy="443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iPhone 5</a:t>
            </a:r>
          </a:p>
        </p:txBody>
      </p:sp>
      <p:sp>
        <p:nvSpPr>
          <p:cNvPr id="129" name="Shape 129"/>
          <p:cNvSpPr/>
          <p:nvPr/>
        </p:nvSpPr>
        <p:spPr>
          <a:xfrm>
            <a:off x="2533900" y="3723975"/>
            <a:ext cx="971100" cy="383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Tela</a:t>
            </a:r>
          </a:p>
        </p:txBody>
      </p:sp>
      <p:sp>
        <p:nvSpPr>
          <p:cNvPr id="130" name="Shape 130"/>
          <p:cNvSpPr/>
          <p:nvPr/>
        </p:nvSpPr>
        <p:spPr>
          <a:xfrm>
            <a:off x="4072150" y="3723975"/>
            <a:ext cx="1043099" cy="383700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Bateria</a:t>
            </a:r>
          </a:p>
        </p:txBody>
      </p:sp>
      <p:cxnSp>
        <p:nvCxnSpPr>
          <p:cNvPr id="131" name="Shape 131"/>
          <p:cNvCxnSpPr>
            <a:stCxn id="129" idx="0"/>
            <a:endCxn id="128" idx="1"/>
          </p:cNvCxnSpPr>
          <p:nvPr/>
        </p:nvCxnSpPr>
        <p:spPr>
          <a:xfrm rot="10800000" flipH="1">
            <a:off x="3019450" y="2878725"/>
            <a:ext cx="485549" cy="84524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2" name="Shape 132"/>
          <p:cNvCxnSpPr>
            <a:endCxn id="130" idx="0"/>
          </p:cNvCxnSpPr>
          <p:nvPr/>
        </p:nvCxnSpPr>
        <p:spPr>
          <a:xfrm>
            <a:off x="4324600" y="3115574"/>
            <a:ext cx="269099" cy="608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33" name="Shape 133"/>
          <p:cNvSpPr/>
          <p:nvPr/>
        </p:nvSpPr>
        <p:spPr>
          <a:xfrm>
            <a:off x="889650" y="3421925"/>
            <a:ext cx="1425900" cy="4437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dimensão</a:t>
            </a:r>
          </a:p>
        </p:txBody>
      </p:sp>
      <p:sp>
        <p:nvSpPr>
          <p:cNvPr id="134" name="Shape 134"/>
          <p:cNvSpPr/>
          <p:nvPr/>
        </p:nvSpPr>
        <p:spPr>
          <a:xfrm>
            <a:off x="824850" y="4107675"/>
            <a:ext cx="1555499" cy="4437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resolução</a:t>
            </a:r>
          </a:p>
        </p:txBody>
      </p:sp>
      <p:sp>
        <p:nvSpPr>
          <p:cNvPr id="135" name="Shape 135"/>
          <p:cNvSpPr/>
          <p:nvPr/>
        </p:nvSpPr>
        <p:spPr>
          <a:xfrm>
            <a:off x="5396075" y="3564850"/>
            <a:ext cx="1555499" cy="4437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duração da carga</a:t>
            </a:r>
          </a:p>
        </p:txBody>
      </p:sp>
      <p:sp>
        <p:nvSpPr>
          <p:cNvPr id="136" name="Shape 136"/>
          <p:cNvSpPr/>
          <p:nvPr/>
        </p:nvSpPr>
        <p:spPr>
          <a:xfrm>
            <a:off x="5489550" y="4306425"/>
            <a:ext cx="1875300" cy="4437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tempo para carregar</a:t>
            </a:r>
          </a:p>
        </p:txBody>
      </p:sp>
      <p:cxnSp>
        <p:nvCxnSpPr>
          <p:cNvPr id="137" name="Shape 137"/>
          <p:cNvCxnSpPr>
            <a:stCxn id="135" idx="2"/>
            <a:endCxn id="130" idx="3"/>
          </p:cNvCxnSpPr>
          <p:nvPr/>
        </p:nvCxnSpPr>
        <p:spPr>
          <a:xfrm flipH="1">
            <a:off x="5115249" y="3786700"/>
            <a:ext cx="280825" cy="12912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8" name="Shape 138"/>
          <p:cNvCxnSpPr>
            <a:stCxn id="136" idx="2"/>
          </p:cNvCxnSpPr>
          <p:nvPr/>
        </p:nvCxnSpPr>
        <p:spPr>
          <a:xfrm rot="10800000">
            <a:off x="5125949" y="3940275"/>
            <a:ext cx="363600" cy="587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39" name="Shape 139"/>
          <p:cNvCxnSpPr>
            <a:stCxn id="134" idx="6"/>
            <a:endCxn id="129" idx="1"/>
          </p:cNvCxnSpPr>
          <p:nvPr/>
        </p:nvCxnSpPr>
        <p:spPr>
          <a:xfrm rot="10800000" flipH="1">
            <a:off x="2380349" y="3915825"/>
            <a:ext cx="153550" cy="413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40" name="Shape 140"/>
          <p:cNvCxnSpPr>
            <a:stCxn id="133" idx="6"/>
            <a:endCxn id="129" idx="1"/>
          </p:cNvCxnSpPr>
          <p:nvPr/>
        </p:nvCxnSpPr>
        <p:spPr>
          <a:xfrm>
            <a:off x="2315550" y="3643775"/>
            <a:ext cx="218349" cy="27205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41" name="Shape 141"/>
          <p:cNvSpPr/>
          <p:nvPr/>
        </p:nvSpPr>
        <p:spPr>
          <a:xfrm>
            <a:off x="4829675" y="2656875"/>
            <a:ext cx="1238700" cy="443700"/>
          </a:xfrm>
          <a:prstGeom prst="ellipse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preço</a:t>
            </a:r>
          </a:p>
        </p:txBody>
      </p:sp>
      <p:cxnSp>
        <p:nvCxnSpPr>
          <p:cNvPr id="142" name="Shape 142"/>
          <p:cNvCxnSpPr>
            <a:stCxn id="128" idx="3"/>
            <a:endCxn id="141" idx="2"/>
          </p:cNvCxnSpPr>
          <p:nvPr/>
        </p:nvCxnSpPr>
        <p:spPr>
          <a:xfrm>
            <a:off x="4500099" y="2878725"/>
            <a:ext cx="329575" cy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Atributo explícito x implícito</a:t>
            </a:r>
          </a:p>
        </p:txBody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Atributo explícito: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pt-BR"/>
              <a:t>É referenciado diretamente no texto.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pt-BR"/>
              <a:t>“A </a:t>
            </a:r>
            <a:r>
              <a:rPr lang="pt-BR" b="1"/>
              <a:t>duração </a:t>
            </a:r>
            <a:r>
              <a:rPr lang="pt-BR"/>
              <a:t>da </a:t>
            </a:r>
            <a:r>
              <a:rPr lang="pt-BR" b="1"/>
              <a:t>bateria </a:t>
            </a:r>
            <a:r>
              <a:rPr lang="pt-BR"/>
              <a:t>do </a:t>
            </a:r>
            <a:r>
              <a:rPr lang="pt-BR" b="1"/>
              <a:t>Moto X</a:t>
            </a:r>
            <a:r>
              <a:rPr lang="pt-BR"/>
              <a:t> é muito curta.”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Atributo implícito: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pt-BR"/>
              <a:t>Sua referência fica nas entrelinhas.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pt-BR"/>
              <a:t>“Que chato, tenho que </a:t>
            </a:r>
            <a:r>
              <a:rPr lang="pt-BR" b="1"/>
              <a:t>recarregar o Moto X o tempo todo</a:t>
            </a:r>
            <a:r>
              <a:rPr lang="pt-BR"/>
              <a:t>!”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Opinião direta x comparativa</a:t>
            </a:r>
          </a:p>
        </p:txBody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Direta: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pt-BR"/>
              <a:t>A opinião é direcionada ao objeto/aspecto sem rodeios.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pt-BR"/>
              <a:t>“A duração da bateria do Moto X é curta.”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Comparativa: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pt-BR"/>
              <a:t>A opinião é realizada tomando como referência outro objeto/aspecto.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pt-BR"/>
              <a:t>“A duração da bateria do iPhone não é tão curta quanto a do Moto X.”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Subjetividade x Opinião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Subjetividade != Opinião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Nem todo texto subjetivo é opinativo: "Eu quero uma tv com boa imagem e tela grande."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Nem todo texto objetivo carece de opinião: "A tv pifou em dois dias de uso!"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Níveis da AS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Documento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Sentença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Aspecto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Fatos vs. Opinião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Existem dois tipos de informação em textos.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❖"/>
            </a:pPr>
            <a:r>
              <a:rPr lang="pt-BR"/>
              <a:t>Fatos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➢"/>
            </a:pPr>
            <a:r>
              <a:rPr lang="pt-BR"/>
              <a:t>Atualmente engenhos de busca como google conseguem indexar apenas fatos.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❖"/>
            </a:pPr>
            <a:r>
              <a:rPr lang="pt-BR"/>
              <a:t>Opinião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➢"/>
            </a:pPr>
            <a:r>
              <a:rPr lang="pt-BR"/>
              <a:t>No entanto, opiniões são complexas de serem representadas.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Nível do documento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Problema mais estudado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Supõe-se (geralmente) um único detentor de opinião (escritor do documento) opinando sobre uma única entidade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Geralmente resenhas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Nível da sentença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Mais interessante quando se quer fazer análise de subjetividade.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Supõe que cada sentença exprima apenas um único sentimento.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Nível do aspecto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0388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Níveis do documento e sentença não descobrem o que as pessoas gostaram ou não.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Mais comum em resenhas.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Em fóruns e blogs é mais difícil pois não se conhece as entidades e aspectos a priori.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Aplicativos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u="sng">
                <a:solidFill>
                  <a:schemeClr val="hlink"/>
                </a:solidFill>
                <a:hlinkClick r:id="rId3"/>
              </a:rPr>
              <a:t>www.sentiment140.com</a:t>
            </a:r>
          </a:p>
        </p:txBody>
      </p:sp>
      <p:pic>
        <p:nvPicPr>
          <p:cNvPr id="191" name="Shape 191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600722" y="2004472"/>
            <a:ext cx="5841650" cy="2703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Ferramentas e APIs de apoio</a:t>
            </a:r>
          </a:p>
        </p:txBody>
      </p:sp>
      <p:pic>
        <p:nvPicPr>
          <p:cNvPr id="197" name="Shape 19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97768" y="2216005"/>
            <a:ext cx="2457924" cy="407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Shape 19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629419" y="2678925"/>
            <a:ext cx="2916825" cy="74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Shape 199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1726937" y="3574800"/>
            <a:ext cx="249555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Shape 200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4755250" y="3308425"/>
            <a:ext cx="1785625" cy="178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Empresas que fazem isso</a:t>
            </a:r>
          </a:p>
        </p:txBody>
      </p:sp>
      <p:pic>
        <p:nvPicPr>
          <p:cNvPr id="206" name="Shape 20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497900" y="1517625"/>
            <a:ext cx="1639050" cy="954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Shape 20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3950600" y="2683400"/>
            <a:ext cx="6224499" cy="1188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2192787" y="3652751"/>
            <a:ext cx="2249283" cy="8573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Abordagens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Classificação de sentimentos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Baseado em recursos léxicos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Aprendizagem de máquina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Classificação de sentimentos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Uso de técnicas de classificação para realizar a Análise de Sentimento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AutoNum type="arabicPeriod"/>
            </a:pPr>
            <a:r>
              <a:rPr lang="pt-BR"/>
              <a:t>Identificação de sentenças subjetivas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AutoNum type="arabicPeriod"/>
            </a:pPr>
            <a:r>
              <a:rPr lang="pt-BR"/>
              <a:t>Classificação de sentimentos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3000"/>
              <a:t>Identificação de sentenças subjetivas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Sentence similarity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Naïve Bayes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Classificação de sentimentos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Identificar polaridade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positivo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negativo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neutro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Classes == polaridade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Abordagem de Turney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O poder da opinião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126475" y="1280000"/>
            <a:ext cx="41780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pt-BR" sz="2400">
                <a:solidFill>
                  <a:srgbClr val="333333"/>
                </a:solidFill>
              </a:rPr>
              <a:t>A opinião pública é um dos motivos mais importantes na vivência de qualquer organização. Esta pode dar continuidade à vigência da organização em sociedade bem como encerrar as atividades da mesma.</a:t>
            </a:r>
            <a:r>
              <a:rPr lang="pt-BR" sz="2400" u="sng">
                <a:solidFill>
                  <a:schemeClr val="hlink"/>
                </a:solidFill>
                <a:hlinkClick r:id="rId3"/>
              </a:rPr>
              <a:t>Jan H. Kietzmann</a:t>
            </a:r>
          </a:p>
        </p:txBody>
      </p:sp>
      <p:pic>
        <p:nvPicPr>
          <p:cNvPr id="37" name="Shape 37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633525" y="1479925"/>
            <a:ext cx="4178100" cy="3053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3000"/>
              <a:t>Abordagem de Turney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Aplicado para a classificação de </a:t>
            </a:r>
            <a:r>
              <a:rPr lang="pt-BR" i="1"/>
              <a:t>review</a:t>
            </a:r>
            <a:r>
              <a:rPr lang="pt-BR"/>
              <a:t> em língua inglesa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Três etapas:</a:t>
            </a:r>
          </a:p>
          <a:p>
            <a:pPr marL="9144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pt-BR"/>
              <a:t>POS tagging</a:t>
            </a:r>
          </a:p>
          <a:p>
            <a:pPr marL="9144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pt-BR"/>
              <a:t>Estimativa do valor sentimental das sentenças</a:t>
            </a:r>
          </a:p>
          <a:p>
            <a:pPr marL="9144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pt-BR"/>
              <a:t>Calculo do valor sentimental do </a:t>
            </a:r>
            <a:r>
              <a:rPr lang="pt-BR" i="1"/>
              <a:t>review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3000" b="0"/>
              <a:t>1 - POS tagging</a:t>
            </a:r>
          </a:p>
        </p:txBody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pt-BR"/>
              <a:t>Aplicação do part-of-speech (POS) tagging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identificação da classe gramatical da palavra (substantivo, adjetivo, etc)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pt-BR"/>
              <a:t>Seleção dos bigram baseado em um padrão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3000" b="0"/>
              <a:t>1 - POS tagging</a:t>
            </a:r>
          </a:p>
        </p:txBody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pt-BR">
                <a:solidFill>
                  <a:srgbClr val="000000"/>
                </a:solidFill>
              </a:rPr>
              <a:t>Padrões: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>
                <a:solidFill>
                  <a:srgbClr val="0000FF"/>
                </a:solidFill>
              </a:rPr>
              <a:t>&lt;adjetivo&gt;</a:t>
            </a:r>
            <a:r>
              <a:rPr lang="pt-BR"/>
              <a:t> + </a:t>
            </a:r>
            <a:r>
              <a:rPr lang="pt-BR">
                <a:solidFill>
                  <a:srgbClr val="0000FF"/>
                </a:solidFill>
              </a:rPr>
              <a:t>&lt;substantivo&gt;</a:t>
            </a:r>
            <a:r>
              <a:rPr lang="pt-BR"/>
              <a:t> + &lt;qualquer coisa&gt;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>
                <a:solidFill>
                  <a:srgbClr val="0000FF"/>
                </a:solidFill>
              </a:rPr>
              <a:t>&lt;adverbio&gt;</a:t>
            </a:r>
            <a:r>
              <a:rPr lang="pt-BR"/>
              <a:t> + </a:t>
            </a:r>
            <a:r>
              <a:rPr lang="pt-BR">
                <a:solidFill>
                  <a:srgbClr val="0000FF"/>
                </a:solidFill>
              </a:rPr>
              <a:t>&lt;adjetivo&gt;</a:t>
            </a:r>
            <a:r>
              <a:rPr lang="pt-BR"/>
              <a:t> + &lt;exceto substantivo&gt;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>
                <a:solidFill>
                  <a:srgbClr val="0000FF"/>
                </a:solidFill>
              </a:rPr>
              <a:t>&lt;adjetivo&gt;</a:t>
            </a:r>
            <a:r>
              <a:rPr lang="pt-BR"/>
              <a:t> + </a:t>
            </a:r>
            <a:r>
              <a:rPr lang="pt-BR">
                <a:solidFill>
                  <a:srgbClr val="0000FF"/>
                </a:solidFill>
              </a:rPr>
              <a:t>&lt;adjetivo&gt;</a:t>
            </a:r>
            <a:r>
              <a:rPr lang="pt-BR"/>
              <a:t> + &lt;exceto substantivo&gt;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>
                <a:solidFill>
                  <a:srgbClr val="0000FF"/>
                </a:solidFill>
              </a:rPr>
              <a:t>&lt;substantivo&gt;</a:t>
            </a:r>
            <a:r>
              <a:rPr lang="pt-BR"/>
              <a:t> + </a:t>
            </a:r>
            <a:r>
              <a:rPr lang="pt-BR">
                <a:solidFill>
                  <a:srgbClr val="0000FF"/>
                </a:solidFill>
              </a:rPr>
              <a:t>&lt;adjetivo&gt;</a:t>
            </a:r>
            <a:r>
              <a:rPr lang="pt-BR"/>
              <a:t> + &lt;exceto substantivo&gt;</a:t>
            </a:r>
          </a:p>
          <a:p>
            <a:pPr marL="914400" lvl="1" indent="-38100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>
                <a:solidFill>
                  <a:srgbClr val="0000FF"/>
                </a:solidFill>
              </a:rPr>
              <a:t>&lt;adverbio&gt;</a:t>
            </a:r>
            <a:r>
              <a:rPr lang="pt-BR"/>
              <a:t> + </a:t>
            </a:r>
            <a:r>
              <a:rPr lang="pt-BR">
                <a:solidFill>
                  <a:srgbClr val="0000FF"/>
                </a:solidFill>
              </a:rPr>
              <a:t>&lt;verbo&gt;</a:t>
            </a:r>
            <a:r>
              <a:rPr lang="pt-BR"/>
              <a:t> + &lt;qualquer coisa&gt;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3000" b="0"/>
              <a:t>1 - POS tagging</a:t>
            </a:r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“This is a </a:t>
            </a:r>
            <a:r>
              <a:rPr lang="pt-BR">
                <a:solidFill>
                  <a:srgbClr val="0000FF"/>
                </a:solidFill>
              </a:rPr>
              <a:t>excellent presentation</a:t>
            </a:r>
            <a:r>
              <a:rPr lang="pt-BR"/>
              <a:t>”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“I breath”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“In a </a:t>
            </a:r>
            <a:r>
              <a:rPr lang="pt-BR">
                <a:solidFill>
                  <a:srgbClr val="0000FF"/>
                </a:solidFill>
              </a:rPr>
              <a:t>good presentation</a:t>
            </a:r>
            <a:r>
              <a:rPr lang="pt-BR"/>
              <a:t>, the people doesn’t sleep”</a:t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pt-BR" sz="3000" b="0"/>
              <a:t>2 - Estimativa do valor sentimental</a:t>
            </a:r>
          </a:p>
        </p:txBody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Calculado pela distância da frase para o maior termo positivo e do negativo.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63" name="Shape 2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738400" y="2791250"/>
            <a:ext cx="4229100" cy="7334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600"/>
              </a:spcBef>
              <a:buNone/>
            </a:pPr>
            <a:r>
              <a:rPr lang="pt-BR" sz="3000" b="0"/>
              <a:t>2 - Estimativa do valor sentimental</a:t>
            </a:r>
          </a:p>
        </p:txBody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pointwise mutual information (PMI) mede a dissimilaridade entre duas palavras é definido por:</a:t>
            </a:r>
          </a:p>
        </p:txBody>
      </p:sp>
      <p:pic>
        <p:nvPicPr>
          <p:cNvPr id="270" name="Shape 27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597025" y="2671000"/>
            <a:ext cx="4905375" cy="8096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3000" b="0"/>
              <a:t>3 - Calculo do valor sentimental do review</a:t>
            </a:r>
          </a:p>
        </p:txBody>
      </p:sp>
      <p:sp>
        <p:nvSpPr>
          <p:cNvPr id="276" name="Shape 27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Calcula-se a média dos valores sentimentais das frases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Média positiva, indica “review” positivo</a:t>
            </a:r>
          </a:p>
          <a:p>
            <a:pPr marL="914400" marR="0" lvl="1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Média negativa, indica “review” negativo</a:t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Análise de sentimentos - desafios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Exemplo anterior lida apenas com orientação da opinião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Outras etapas importantes: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Extração de entidade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Determinação de sentimento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Determinação de sentimento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Análise de sentimentos - desafios 2</a:t>
            </a:r>
          </a:p>
        </p:txBody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Opiniões com múltiplos sentimentos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“Os atores são </a:t>
            </a:r>
            <a:r>
              <a:rPr lang="pt-BR">
                <a:solidFill>
                  <a:srgbClr val="0000FF"/>
                </a:solidFill>
              </a:rPr>
              <a:t>bons</a:t>
            </a:r>
            <a:r>
              <a:rPr lang="pt-BR"/>
              <a:t>, a premissa é </a:t>
            </a:r>
            <a:r>
              <a:rPr lang="pt-BR">
                <a:solidFill>
                  <a:srgbClr val="0000FF"/>
                </a:solidFill>
              </a:rPr>
              <a:t>interessante</a:t>
            </a:r>
            <a:r>
              <a:rPr lang="pt-BR"/>
              <a:t>, mas o filme </a:t>
            </a:r>
            <a:r>
              <a:rPr lang="pt-BR">
                <a:solidFill>
                  <a:srgbClr val="FF0000"/>
                </a:solidFill>
              </a:rPr>
              <a:t>não cativa</a:t>
            </a:r>
            <a:r>
              <a:rPr lang="pt-BR"/>
              <a:t>.”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Sarcasmo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pt-BR"/>
              <a:t>“Que </a:t>
            </a:r>
            <a:r>
              <a:rPr lang="pt-BR">
                <a:solidFill>
                  <a:srgbClr val="0000FF"/>
                </a:solidFill>
              </a:rPr>
              <a:t>bela </a:t>
            </a:r>
            <a:r>
              <a:rPr lang="pt-BR"/>
              <a:t>compra! A bateria do meu celular não dura um dia!”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Scam de opinião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3" name="Shape 29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" y="0"/>
            <a:ext cx="629174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Onde as pessoas opinam?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365575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pt-BR"/>
              <a:t>                             ...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pt-BR" b="1">
                <a:solidFill>
                  <a:srgbClr val="FF0000"/>
                </a:solidFill>
              </a:rPr>
              <a:t>Geralmente lugar onde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b="1">
                <a:solidFill>
                  <a:srgbClr val="FF0000"/>
                </a:solidFill>
              </a:rPr>
              <a:t>tem pessoas interagindo</a:t>
            </a:r>
          </a:p>
        </p:txBody>
      </p:sp>
      <p:pic>
        <p:nvPicPr>
          <p:cNvPr id="44" name="Shape 4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65525" y="2290130"/>
            <a:ext cx="1766684" cy="883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Shape 4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457200" y="1200151"/>
            <a:ext cx="1846974" cy="883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Shape 46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2405000" y="1227412"/>
            <a:ext cx="833322" cy="828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Shape 47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2392962" y="2303075"/>
            <a:ext cx="857399" cy="857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Shape 48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x="4721750" y="1227425"/>
            <a:ext cx="4254824" cy="284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Referências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1400"/>
              <a:t>[</a:t>
            </a:r>
            <a:r>
              <a:rPr lang="pt-BR" sz="1400" u="sng">
                <a:solidFill>
                  <a:schemeClr val="hlink"/>
                </a:solidFill>
                <a:hlinkClick r:id="rId3"/>
              </a:rPr>
              <a:t>http://www.sciencedirect.com/science/article/pii/S0007681311000061</a:t>
            </a:r>
            <a:r>
              <a:rPr lang="pt-BR" sz="1400"/>
              <a:t>]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[</a:t>
            </a:r>
            <a:r>
              <a:rPr lang="pt-BR" sz="1400" u="sng">
                <a:solidFill>
                  <a:schemeClr val="hlink"/>
                </a:solidFill>
                <a:hlinkClick r:id="rId4"/>
              </a:rPr>
              <a:t>http://www.sicurauto.it/news/fiat-e-regina-dei-social-network-ma-non-sempre-se-ne-parla-bene.html</a:t>
            </a:r>
            <a:r>
              <a:rPr lang="pt-BR" sz="1400"/>
              <a:t>]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[</a:t>
            </a:r>
            <a:r>
              <a:rPr lang="pt-BR" sz="1400" u="sng">
                <a:solidFill>
                  <a:schemeClr val="hlink"/>
                </a:solidFill>
                <a:hlinkClick r:id="rId5"/>
              </a:rPr>
              <a:t>https://semantria.com/</a:t>
            </a:r>
            <a:r>
              <a:rPr lang="pt-BR" sz="1400"/>
              <a:t>]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[</a:t>
            </a:r>
            <a:r>
              <a:rPr lang="pt-BR" sz="1400" u="sng">
                <a:solidFill>
                  <a:schemeClr val="hlink"/>
                </a:solidFill>
                <a:hlinkClick r:id="rId6"/>
              </a:rPr>
              <a:t>http://blog.datumbox.com/</a:t>
            </a:r>
            <a:r>
              <a:rPr lang="pt-BR" sz="1400"/>
              <a:t>]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[</a:t>
            </a:r>
            <a:r>
              <a:rPr lang="pt-BR" sz="1400" u="sng">
                <a:solidFill>
                  <a:schemeClr val="hlink"/>
                </a:solidFill>
                <a:hlinkClick r:id="rId7"/>
              </a:rPr>
              <a:t>http://www.cs.cornell.edu/home/llee/omsa/omsa.pdf</a:t>
            </a:r>
            <a:r>
              <a:rPr lang="pt-BR" sz="1400"/>
              <a:t>]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[</a:t>
            </a:r>
            <a:r>
              <a:rPr lang="pt-BR" sz="1400" u="sng">
                <a:solidFill>
                  <a:schemeClr val="hlink"/>
                </a:solidFill>
                <a:hlinkClick r:id="rId8"/>
              </a:rPr>
              <a:t>http://www.cs.uic.edu/~lzhang3/paper/opinion_survey.pdf</a:t>
            </a:r>
            <a:r>
              <a:rPr lang="pt-BR" sz="1400"/>
              <a:t>]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1400"/>
              <a:t>[</a:t>
            </a:r>
            <a:r>
              <a:rPr lang="pt-BR" sz="1400" u="sng">
                <a:solidFill>
                  <a:schemeClr val="hlink"/>
                </a:solidFill>
                <a:hlinkClick r:id="rId9"/>
              </a:rPr>
              <a:t>http://www.amazon.com/Sentiment-Analysis-Opinion-Mining-Bing-ebook/dp/B009KET3PU</a:t>
            </a:r>
            <a:r>
              <a:rPr lang="pt-BR" sz="1400"/>
              <a:t>]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 sz="3000"/>
              <a:t>Problemas com a captação da informação.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Muita informação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Não estruturada</a:t>
            </a:r>
          </a:p>
        </p:txBody>
      </p:sp>
      <p:pic>
        <p:nvPicPr>
          <p:cNvPr id="55" name="Shape 5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052762" y="2425350"/>
            <a:ext cx="5038474" cy="26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Exemplo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/>
              <a:t>“FIAT reina nas redes sociais, mas nem sempre se fala bem” </a:t>
            </a:r>
            <a:r>
              <a:rPr lang="pt-BR" sz="2400" u="sng">
                <a:solidFill>
                  <a:schemeClr val="hlink"/>
                </a:solidFill>
                <a:hlinkClick r:id="rId3"/>
              </a:rPr>
              <a:t>sicurauto</a:t>
            </a:r>
            <a:r>
              <a:rPr lang="pt-BR" sz="2400"/>
              <a:t> (14 de maio de 2014)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sz="2400"/>
              <a:t>190 mil citações no trimestre.</a:t>
            </a:r>
          </a:p>
          <a:p>
            <a:pPr marL="457200" lvl="0" indent="-3810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sz="2400"/>
              <a:t>Aproximadamente 52% não falam bem.</a:t>
            </a:r>
          </a:p>
          <a:p>
            <a:pPr lvl="0" rtl="0">
              <a:spcBef>
                <a:spcPts val="0"/>
              </a:spcBef>
              <a:buNone/>
            </a:pPr>
            <a:r>
              <a:rPr lang="pt-BR" sz="2400"/>
              <a:t>	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r>
              <a:rPr lang="pt-BR" sz="2400"/>
              <a:t>E então como resolver esse problema???</a:t>
            </a:r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endParaRPr sz="2400"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Análise de sentimentos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 sz="2400"/>
              <a:t>“Análise de sentimentos é o processo automático para de detectar a polaridade de um texto.” </a:t>
            </a:r>
            <a:r>
              <a:rPr lang="pt-BR" sz="2400" u="sng">
                <a:solidFill>
                  <a:schemeClr val="hlink"/>
                </a:solidFill>
                <a:hlinkClick r:id="rId3"/>
              </a:rPr>
              <a:t>Semantria</a:t>
            </a:r>
          </a:p>
        </p:txBody>
      </p:sp>
      <p:pic>
        <p:nvPicPr>
          <p:cNvPr id="68" name="Shape 68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936075" y="2518775"/>
            <a:ext cx="4650899" cy="2146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/>
          <p:cNvPicPr preferRelativeResize="0"/>
          <p:nvPr/>
        </p:nvPicPr>
        <p:blipFill>
          <a:blip r:embed="rId5"/>
          <a:stretch>
            <a:fillRect/>
          </a:stretch>
        </p:blipFill>
        <p:spPr>
          <a:xfrm flipH="1">
            <a:off x="4948698" y="3506075"/>
            <a:ext cx="3533601" cy="1351399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/>
          <p:nvPr/>
        </p:nvSpPr>
        <p:spPr>
          <a:xfrm>
            <a:off x="1527075" y="3506075"/>
            <a:ext cx="3813000" cy="1523699"/>
          </a:xfrm>
          <a:prstGeom prst="rect">
            <a:avLst/>
          </a:prstGeom>
          <a:solidFill>
            <a:srgbClr val="FFFFFF"/>
          </a:solidFill>
          <a:ln w="19050" cap="flat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71" name="Shape 71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3601475" y="3589825"/>
            <a:ext cx="1655875" cy="124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x="2230302" y="3506075"/>
            <a:ext cx="1143499" cy="1351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pt-BR"/>
              <a:t>Categorização dos sentimentos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t-BR"/>
              <a:t>Os sentimentos são categorizados em: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2 categorias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 sz="1400">
                <a:solidFill>
                  <a:srgbClr val="38761D"/>
                </a:solidFill>
              </a:rPr>
              <a:t>positivo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 sz="1400">
                <a:solidFill>
                  <a:srgbClr val="990000"/>
                </a:solidFill>
              </a:rPr>
              <a:t>negativo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/>
              <a:t>3 categorias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 sz="1400">
                <a:solidFill>
                  <a:srgbClr val="38761D"/>
                </a:solidFill>
              </a:rPr>
              <a:t>positivo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 sz="1400">
                <a:solidFill>
                  <a:srgbClr val="1155CC"/>
                </a:solidFill>
              </a:rPr>
              <a:t>neutro</a:t>
            </a:r>
          </a:p>
          <a:p>
            <a:pPr marL="914400" lvl="1" indent="-3175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 sz="1400">
                <a:solidFill>
                  <a:srgbClr val="990000"/>
                </a:solidFill>
              </a:rPr>
              <a:t>negativo</a:t>
            </a:r>
          </a:p>
          <a:p>
            <a:pPr lvl="0" rtl="0">
              <a:spcBef>
                <a:spcPts val="0"/>
              </a:spcBef>
              <a:buNone/>
            </a:pPr>
            <a:endParaRPr sz="1400">
              <a:solidFill>
                <a:srgbClr val="99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400">
              <a:solidFill>
                <a:srgbClr val="99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pt-BR" sz="1400">
                <a:solidFill>
                  <a:srgbClr val="000000"/>
                </a:solidFill>
              </a:rPr>
              <a:t>Atenção que na categorização de 3 o neutro não é um ponto intermediario.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4616175" y="1734350"/>
            <a:ext cx="3657600" cy="457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pt-BR" sz="3000">
                <a:solidFill>
                  <a:schemeClr val="dk1"/>
                </a:solidFill>
              </a:rPr>
              <a:t>5 categorias</a:t>
            </a:r>
          </a:p>
          <a:p>
            <a:pPr marL="914400" lvl="1" indent="-31750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>
                <a:solidFill>
                  <a:srgbClr val="38761D"/>
                </a:solidFill>
              </a:rPr>
              <a:t>muito positivo</a:t>
            </a:r>
          </a:p>
          <a:p>
            <a:pPr marL="914400" lvl="1" indent="-31750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>
                <a:solidFill>
                  <a:srgbClr val="6AA84F"/>
                </a:solidFill>
              </a:rPr>
              <a:t>positivo</a:t>
            </a:r>
          </a:p>
          <a:p>
            <a:pPr marL="914400" lvl="1" indent="-31750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>
                <a:solidFill>
                  <a:srgbClr val="BF9000"/>
                </a:solidFill>
              </a:rPr>
              <a:t>regular</a:t>
            </a:r>
          </a:p>
          <a:p>
            <a:pPr marL="914400" lvl="1" indent="-31750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>
                <a:solidFill>
                  <a:srgbClr val="990000"/>
                </a:solidFill>
              </a:rPr>
              <a:t>negativo</a:t>
            </a:r>
          </a:p>
          <a:p>
            <a:pPr marL="914400" lvl="1" indent="-317500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pt-BR">
                <a:solidFill>
                  <a:srgbClr val="CC0000"/>
                </a:solidFill>
              </a:rPr>
              <a:t>muito negativo</a:t>
            </a:r>
          </a:p>
          <a:p>
            <a:pPr marL="457200" lvl="0" indent="-419100" rtl="0">
              <a:spcBef>
                <a:spcPts val="48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pt-BR" sz="3000"/>
              <a:t>...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Shape 8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143012" y="0"/>
            <a:ext cx="685797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1083</Words>
  <Application>Microsoft Office PowerPoint</Application>
  <PresentationFormat>Apresentação na tela (16:9)</PresentationFormat>
  <Paragraphs>196</Paragraphs>
  <Slides>40</Slides>
  <Notes>40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1" baseType="lpstr">
      <vt:lpstr>simple-light</vt:lpstr>
      <vt:lpstr>Análise de Sentimentos</vt:lpstr>
      <vt:lpstr>Fatos vs. Opinião</vt:lpstr>
      <vt:lpstr>O poder da opinião</vt:lpstr>
      <vt:lpstr>Onde as pessoas opinam?</vt:lpstr>
      <vt:lpstr>Problemas com a captação da informação.</vt:lpstr>
      <vt:lpstr>Exemplo</vt:lpstr>
      <vt:lpstr>Análise de sentimentos</vt:lpstr>
      <vt:lpstr>Categorização dos sentimentos</vt:lpstr>
      <vt:lpstr>Apresentação do PowerPoint</vt:lpstr>
      <vt:lpstr>Apresentação do PowerPoint</vt:lpstr>
      <vt:lpstr>Dificuldades</vt:lpstr>
      <vt:lpstr>Definições</vt:lpstr>
      <vt:lpstr>Definições</vt:lpstr>
      <vt:lpstr>Exemplo</vt:lpstr>
      <vt:lpstr>Alvo da opinião</vt:lpstr>
      <vt:lpstr>Atributo explícito x implícito</vt:lpstr>
      <vt:lpstr>Opinião direta x comparativa</vt:lpstr>
      <vt:lpstr>Subjetividade x Opinião</vt:lpstr>
      <vt:lpstr>Níveis da AS</vt:lpstr>
      <vt:lpstr>Nível do documento</vt:lpstr>
      <vt:lpstr>Nível da sentença</vt:lpstr>
      <vt:lpstr>Nível do aspecto</vt:lpstr>
      <vt:lpstr>Aplicativos</vt:lpstr>
      <vt:lpstr>Ferramentas e APIs de apoio</vt:lpstr>
      <vt:lpstr>Empresas que fazem isso</vt:lpstr>
      <vt:lpstr>Abordagens</vt:lpstr>
      <vt:lpstr>Classificação de sentimentos</vt:lpstr>
      <vt:lpstr>Identificação de sentenças subjetivas</vt:lpstr>
      <vt:lpstr>Classificação de sentimentos</vt:lpstr>
      <vt:lpstr>Abordagem de Turney</vt:lpstr>
      <vt:lpstr>1 - POS tagging</vt:lpstr>
      <vt:lpstr>1 - POS tagging</vt:lpstr>
      <vt:lpstr>1 - POS tagging</vt:lpstr>
      <vt:lpstr>2 - Estimativa do valor sentimental</vt:lpstr>
      <vt:lpstr>2 - Estimativa do valor sentimental</vt:lpstr>
      <vt:lpstr>3 - Calculo do valor sentimental do review</vt:lpstr>
      <vt:lpstr>Análise de sentimentos - desafios</vt:lpstr>
      <vt:lpstr>Análise de sentimentos - desafios 2</vt:lpstr>
      <vt:lpstr>Apresentação do PowerPoint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de Sentimentos</dc:title>
  <dc:creator>Flavia de Almeida Barros</dc:creator>
  <cp:lastModifiedBy>Flavia de Almeida Barros</cp:lastModifiedBy>
  <cp:revision>1</cp:revision>
  <dcterms:modified xsi:type="dcterms:W3CDTF">2014-07-01T16:33:16Z</dcterms:modified>
</cp:coreProperties>
</file>