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80" r:id="rId4"/>
    <p:sldId id="278" r:id="rId5"/>
    <p:sldId id="277" r:id="rId6"/>
    <p:sldId id="279" r:id="rId7"/>
    <p:sldId id="262" r:id="rId8"/>
    <p:sldId id="260" r:id="rId9"/>
    <p:sldId id="281" r:id="rId10"/>
    <p:sldId id="261" r:id="rId11"/>
    <p:sldId id="282" r:id="rId12"/>
    <p:sldId id="268" r:id="rId13"/>
    <p:sldId id="269" r:id="rId14"/>
    <p:sldId id="270" r:id="rId15"/>
    <p:sldId id="274" r:id="rId16"/>
    <p:sldId id="272" r:id="rId17"/>
    <p:sldId id="273" r:id="rId18"/>
    <p:sldId id="286" r:id="rId19"/>
    <p:sldId id="285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1BC6D1-4882-402D-B446-884D814E72BD}" type="datetimeFigureOut">
              <a:rPr lang="pt-BR" smtClean="0"/>
              <a:pPr/>
              <a:t>01/10/2009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3080AD-8E4C-4A88-9709-1FDA15BC054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1BC6D1-4882-402D-B446-884D814E72BD}" type="datetimeFigureOut">
              <a:rPr lang="pt-BR" smtClean="0"/>
              <a:pPr/>
              <a:t>01/10/2009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3080AD-8E4C-4A88-9709-1FDA15BC054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1BC6D1-4882-402D-B446-884D814E72BD}" type="datetimeFigureOut">
              <a:rPr lang="pt-BR" smtClean="0"/>
              <a:pPr/>
              <a:t>01/10/2009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3080AD-8E4C-4A88-9709-1FDA15BC054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1BC6D1-4882-402D-B446-884D814E72BD}" type="datetimeFigureOut">
              <a:rPr lang="pt-BR" smtClean="0"/>
              <a:pPr/>
              <a:t>01/10/2009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3080AD-8E4C-4A88-9709-1FDA15BC054F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1BC6D1-4882-402D-B446-884D814E72BD}" type="datetimeFigureOut">
              <a:rPr lang="pt-BR" smtClean="0"/>
              <a:pPr/>
              <a:t>01/10/2009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3080AD-8E4C-4A88-9709-1FDA15BC054F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1BC6D1-4882-402D-B446-884D814E72BD}" type="datetimeFigureOut">
              <a:rPr lang="pt-BR" smtClean="0"/>
              <a:pPr/>
              <a:t>01/10/2009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3080AD-8E4C-4A88-9709-1FDA15BC054F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1BC6D1-4882-402D-B446-884D814E72BD}" type="datetimeFigureOut">
              <a:rPr lang="pt-BR" smtClean="0"/>
              <a:pPr/>
              <a:t>01/10/2009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3080AD-8E4C-4A88-9709-1FDA15BC054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1BC6D1-4882-402D-B446-884D814E72BD}" type="datetimeFigureOut">
              <a:rPr lang="pt-BR" smtClean="0"/>
              <a:pPr/>
              <a:t>01/10/2009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3080AD-8E4C-4A88-9709-1FDA15BC054F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1BC6D1-4882-402D-B446-884D814E72BD}" type="datetimeFigureOut">
              <a:rPr lang="pt-BR" smtClean="0"/>
              <a:pPr/>
              <a:t>01/10/2009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3080AD-8E4C-4A88-9709-1FDA15BC054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A1BC6D1-4882-402D-B446-884D814E72BD}" type="datetimeFigureOut">
              <a:rPr lang="pt-BR" smtClean="0"/>
              <a:pPr/>
              <a:t>01/10/2009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3080AD-8E4C-4A88-9709-1FDA15BC054F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1BC6D1-4882-402D-B446-884D814E72BD}" type="datetimeFigureOut">
              <a:rPr lang="pt-BR" smtClean="0"/>
              <a:pPr/>
              <a:t>01/10/2009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3080AD-8E4C-4A88-9709-1FDA15BC054F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A1BC6D1-4882-402D-B446-884D814E72BD}" type="datetimeFigureOut">
              <a:rPr lang="pt-BR" smtClean="0"/>
              <a:pPr/>
              <a:t>01/10/2009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3080AD-8E4C-4A88-9709-1FDA15BC054F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 Testes e Depuração de Software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Slides preparados </a:t>
            </a:r>
            <a:r>
              <a:rPr lang="pt-BR" dirty="0" smtClean="0"/>
              <a:t>por Bruno Monteiro e Marcelo d’Amorim</a:t>
            </a:r>
          </a:p>
          <a:p>
            <a:r>
              <a:rPr lang="pt-BR" dirty="0" smtClean="0"/>
              <a:t>Execução simbólica - 24/09/2009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y){</a:t>
            </a:r>
          </a:p>
          <a:p>
            <a:pPr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x = x + y</a:t>
            </a:r>
          </a:p>
          <a:p>
            <a:pPr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(x = y){</a:t>
            </a:r>
          </a:p>
          <a:p>
            <a:pPr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... 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	}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... 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2: Estado simbólico</a:t>
            </a: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3643306" y="2428868"/>
            <a:ext cx="5857916" cy="25717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</a:t>
            </a: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Fork</a:t>
            </a: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 execução</a:t>
            </a: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	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 </a:t>
            </a:r>
            <a:r>
              <a:rPr lang="pt-BR" sz="2700" dirty="0" smtClean="0">
                <a:sym typeface="Wingdings" pitchFamily="2" charset="2"/>
              </a:rPr>
              <a:t>PC</a:t>
            </a: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1: </a:t>
            </a:r>
            <a:r>
              <a:rPr lang="pt-BR" sz="2800" dirty="0" smtClean="0">
                <a:sym typeface="Wingdings" pitchFamily="2" charset="2"/>
              </a:rPr>
              <a:t>$a + $b = $b</a:t>
            </a:r>
            <a:endParaRPr kumimoji="0" lang="pt-B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 P</a:t>
            </a: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C2: </a:t>
            </a:r>
            <a:r>
              <a:rPr lang="pt-BR" sz="2800" dirty="0" smtClean="0">
                <a:sym typeface="Wingdings" pitchFamily="2" charset="2"/>
              </a:rPr>
              <a:t>$a + $b != $b</a:t>
            </a:r>
            <a:endParaRPr kumimoji="0" lang="pt-B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Suporte para</a:t>
            </a:r>
          </a:p>
          <a:p>
            <a:pPr lvl="1"/>
            <a:r>
              <a:rPr lang="pt-BR" dirty="0" smtClean="0"/>
              <a:t>Métodos Nativos</a:t>
            </a:r>
          </a:p>
          <a:p>
            <a:pPr lvl="1"/>
            <a:r>
              <a:rPr lang="pt-BR" dirty="0" smtClean="0"/>
              <a:t>Loop e recursão</a:t>
            </a:r>
          </a:p>
          <a:p>
            <a:pPr lvl="1"/>
            <a:r>
              <a:rPr lang="pt-BR" dirty="0" smtClean="0"/>
              <a:t>Indexação de </a:t>
            </a:r>
            <a:r>
              <a:rPr lang="pt-BR" dirty="0" err="1" smtClean="0"/>
              <a:t>Arrays</a:t>
            </a:r>
            <a:r>
              <a:rPr lang="pt-BR" dirty="0" smtClean="0"/>
              <a:t> </a:t>
            </a:r>
          </a:p>
          <a:p>
            <a:pPr lvl="1"/>
            <a:r>
              <a:rPr lang="pt-BR" dirty="0" smtClean="0"/>
              <a:t>Strings</a:t>
            </a:r>
          </a:p>
          <a:p>
            <a:pPr lvl="1"/>
            <a:r>
              <a:rPr lang="pt-BR" dirty="0" smtClean="0"/>
              <a:t>Referências</a:t>
            </a:r>
          </a:p>
          <a:p>
            <a:pPr lvl="1"/>
            <a:endParaRPr lang="pt-BR" dirty="0"/>
          </a:p>
          <a:p>
            <a:pPr lvl="1">
              <a:buNone/>
            </a:pPr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Desafios</a:t>
            </a:r>
            <a:endParaRPr lang="pt-BR" dirty="0"/>
          </a:p>
        </p:txBody>
      </p:sp>
      <p:sp>
        <p:nvSpPr>
          <p:cNvPr id="5" name="TextBox 4"/>
          <p:cNvSpPr txBox="1"/>
          <p:nvPr/>
        </p:nvSpPr>
        <p:spPr>
          <a:xfrm>
            <a:off x="5715008" y="2071678"/>
            <a:ext cx="1428760" cy="4616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2400" dirty="0" err="1" smtClean="0">
                <a:cs typeface="Courier New" pitchFamily="49" charset="0"/>
              </a:rPr>
              <a:t>fuzzing</a:t>
            </a:r>
            <a:endParaRPr lang="pt-BR" sz="2400" dirty="0"/>
          </a:p>
        </p:txBody>
      </p:sp>
      <p:sp>
        <p:nvSpPr>
          <p:cNvPr id="6" name="Rectangle 5"/>
          <p:cNvSpPr/>
          <p:nvPr/>
        </p:nvSpPr>
        <p:spPr>
          <a:xfrm>
            <a:off x="4500562" y="1928802"/>
            <a:ext cx="71438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Box 8"/>
          <p:cNvSpPr txBox="1"/>
          <p:nvPr/>
        </p:nvSpPr>
        <p:spPr>
          <a:xfrm>
            <a:off x="5000628" y="3071810"/>
            <a:ext cx="3500462" cy="830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2400" dirty="0" smtClean="0">
                <a:cs typeface="Courier New" pitchFamily="49" charset="0"/>
              </a:rPr>
              <a:t>Interpretação especial de operadores</a:t>
            </a:r>
            <a:endParaRPr lang="pt-BR" sz="2400" dirty="0"/>
          </a:p>
        </p:txBody>
      </p:sp>
      <p:sp>
        <p:nvSpPr>
          <p:cNvPr id="10" name="Rectangle 9"/>
          <p:cNvSpPr/>
          <p:nvPr/>
        </p:nvSpPr>
        <p:spPr>
          <a:xfrm>
            <a:off x="4500562" y="3143248"/>
            <a:ext cx="7143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Referência</a:t>
            </a:r>
            <a:endParaRPr lang="en-US" dirty="0" smtClean="0"/>
          </a:p>
          <a:p>
            <a:pPr lvl="1"/>
            <a:r>
              <a:rPr lang="en-US" dirty="0" smtClean="0"/>
              <a:t>S. </a:t>
            </a:r>
            <a:r>
              <a:rPr lang="en-US" dirty="0" err="1" smtClean="0"/>
              <a:t>Khurshid</a:t>
            </a:r>
            <a:r>
              <a:rPr lang="en-US" dirty="0" smtClean="0"/>
              <a:t>, C. </a:t>
            </a:r>
            <a:r>
              <a:rPr lang="en-US" dirty="0" err="1" smtClean="0"/>
              <a:t>Pasareanu</a:t>
            </a:r>
            <a:r>
              <a:rPr lang="en-US" dirty="0" smtClean="0"/>
              <a:t> and W. </a:t>
            </a:r>
            <a:r>
              <a:rPr lang="en-US" dirty="0" err="1" smtClean="0"/>
              <a:t>Visser</a:t>
            </a:r>
            <a:r>
              <a:rPr lang="en-US" dirty="0" smtClean="0"/>
              <a:t>. </a:t>
            </a:r>
            <a:r>
              <a:rPr lang="en-US" b="1" dirty="0" smtClean="0"/>
              <a:t>Generalized Symbolic Execution for Model Checking and Testing</a:t>
            </a:r>
            <a:r>
              <a:rPr lang="en-US" dirty="0" smtClean="0"/>
              <a:t>. TACAS 2003</a:t>
            </a:r>
          </a:p>
          <a:p>
            <a:r>
              <a:rPr lang="pt-BR" dirty="0" smtClean="0"/>
              <a:t>Strings</a:t>
            </a:r>
          </a:p>
          <a:p>
            <a:pPr lvl="1"/>
            <a:r>
              <a:rPr lang="en-US" dirty="0" smtClean="0"/>
              <a:t>D. Shannon, S. </a:t>
            </a:r>
            <a:r>
              <a:rPr lang="en-US" dirty="0" err="1" smtClean="0"/>
              <a:t>Hajra</a:t>
            </a:r>
            <a:r>
              <a:rPr lang="en-US" dirty="0" smtClean="0"/>
              <a:t>, A. Lee, D. Zhan, and S. </a:t>
            </a:r>
            <a:r>
              <a:rPr lang="en-US" dirty="0" err="1" smtClean="0"/>
              <a:t>Khurshid</a:t>
            </a:r>
            <a:r>
              <a:rPr lang="en-US" dirty="0" smtClean="0"/>
              <a:t>. </a:t>
            </a:r>
            <a:r>
              <a:rPr lang="en-US" b="1" dirty="0" smtClean="0"/>
              <a:t>Abstracting Symbolic Execution with String Analysis</a:t>
            </a:r>
            <a:r>
              <a:rPr lang="en-US" dirty="0" smtClean="0"/>
              <a:t>.  TAIC-PART 2007. </a:t>
            </a:r>
          </a:p>
          <a:p>
            <a:pPr lvl="1"/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f(T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(t ==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	... </a:t>
            </a:r>
            <a:endParaRPr lang="pt-BR" dirty="0" smtClean="0">
              <a:latin typeface="Courier New" pitchFamily="49" charset="0"/>
              <a:cs typeface="Courier New" pitchFamily="49" charset="0"/>
              <a:sym typeface="Wingdings" pitchFamily="2" charset="2"/>
            </a:endParaRP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	}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       ... 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}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3: Tipo referência</a:t>
            </a:r>
            <a:endParaRPr lang="pt-BR" dirty="0"/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571868" y="2000240"/>
            <a:ext cx="5857916" cy="25717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</a:t>
            </a: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Fork</a:t>
            </a: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 execução</a:t>
            </a: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	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 </a:t>
            </a:r>
            <a:r>
              <a:rPr lang="pt-BR" sz="2700" dirty="0" smtClean="0">
                <a:sym typeface="Wingdings" pitchFamily="2" charset="2"/>
              </a:rPr>
              <a:t>PC</a:t>
            </a: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1: </a:t>
            </a:r>
            <a:r>
              <a:rPr lang="pt-BR" sz="2800" dirty="0" smtClean="0">
                <a:sym typeface="Wingdings" pitchFamily="2" charset="2"/>
              </a:rPr>
              <a:t>$t == </a:t>
            </a:r>
            <a:r>
              <a:rPr lang="pt-BR" sz="2800" dirty="0" err="1" smtClean="0">
                <a:sym typeface="Wingdings" pitchFamily="2" charset="2"/>
              </a:rPr>
              <a:t>null</a:t>
            </a:r>
            <a:endParaRPr kumimoji="0" lang="pt-B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 P</a:t>
            </a: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C2: </a:t>
            </a:r>
            <a:r>
              <a:rPr lang="pt-BR" sz="2800" dirty="0" smtClean="0">
                <a:sym typeface="Wingdings" pitchFamily="2" charset="2"/>
              </a:rPr>
              <a:t>$t != </a:t>
            </a:r>
            <a:r>
              <a:rPr lang="pt-BR" sz="2800" dirty="0" err="1" smtClean="0">
                <a:sym typeface="Wingdings" pitchFamily="2" charset="2"/>
              </a:rPr>
              <a:t>null</a:t>
            </a:r>
            <a:endParaRPr kumimoji="0" lang="pt-B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Só inicializa os objetos no momento em que são usados</a:t>
            </a:r>
          </a:p>
          <a:p>
            <a:r>
              <a:rPr lang="pt-BR" dirty="0" err="1" smtClean="0"/>
              <a:t>Derreferência</a:t>
            </a:r>
            <a:r>
              <a:rPr lang="pt-BR" dirty="0" smtClean="0"/>
              <a:t> (ou seja, “</a:t>
            </a:r>
            <a:r>
              <a:rPr lang="pt-BR" dirty="0" err="1" smtClean="0"/>
              <a:t>r.</a:t>
            </a:r>
            <a:r>
              <a:rPr lang="pt-BR" dirty="0" smtClean="0"/>
              <a:t>”) requer </a:t>
            </a:r>
            <a:r>
              <a:rPr lang="pt-BR" dirty="0" err="1"/>
              <a:t>l</a:t>
            </a:r>
            <a:r>
              <a:rPr lang="pt-BR" dirty="0" err="1" smtClean="0"/>
              <a:t>azy</a:t>
            </a:r>
            <a:r>
              <a:rPr lang="pt-BR" dirty="0" smtClean="0"/>
              <a:t> </a:t>
            </a:r>
            <a:r>
              <a:rPr lang="pt-BR" dirty="0" err="1" smtClean="0"/>
              <a:t>initialization</a:t>
            </a:r>
            <a:endParaRPr lang="pt-BR" dirty="0" smtClean="0"/>
          </a:p>
          <a:p>
            <a:r>
              <a:rPr lang="pt-BR" dirty="0" smtClean="0"/>
              <a:t>Três possibilidade para o valor de uma referência: </a:t>
            </a:r>
            <a:r>
              <a:rPr lang="pt-BR" dirty="0" err="1" smtClean="0"/>
              <a:t>null</a:t>
            </a:r>
            <a:r>
              <a:rPr lang="pt-BR" dirty="0" smtClean="0"/>
              <a:t>, objeto novo, objeto existente (alias)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Lazy</a:t>
            </a:r>
            <a:r>
              <a:rPr lang="pt-BR" dirty="0" smtClean="0"/>
              <a:t> </a:t>
            </a:r>
            <a:r>
              <a:rPr lang="pt-BR" dirty="0" err="1" smtClean="0"/>
              <a:t>Initialization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(String s, String t){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s.equals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(t)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			}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</a:t>
            </a:r>
            <a:r>
              <a:rPr lang="pt-BR" dirty="0" smtClean="0"/>
              <a:t>4: Strings</a:t>
            </a:r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609600" y="3500438"/>
            <a:ext cx="8534400" cy="2659253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pt-BR" sz="2800" dirty="0" smtClean="0"/>
              <a:t>Operadores da linguagem geram restrições. </a:t>
            </a:r>
            <a:endParaRPr lang="pt-BR" sz="2800" dirty="0" smtClean="0"/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pt-BR" sz="2800" dirty="0" smtClean="0"/>
              <a:t>Por exemplo, </a:t>
            </a:r>
            <a:r>
              <a:rPr lang="pt-BR" sz="2800" dirty="0" err="1" smtClean="0"/>
              <a:t>equals</a:t>
            </a:r>
            <a:r>
              <a:rPr lang="pt-BR" sz="2800" dirty="0" smtClean="0"/>
              <a:t>, </a:t>
            </a:r>
            <a:r>
              <a:rPr lang="pt-BR" sz="2800" dirty="0" err="1" smtClean="0"/>
              <a:t>indexOf</a:t>
            </a:r>
            <a:r>
              <a:rPr lang="pt-BR" sz="2800" dirty="0" smtClean="0"/>
              <a:t>, </a:t>
            </a:r>
            <a:r>
              <a:rPr lang="pt-BR" sz="2800" dirty="0" err="1" smtClean="0"/>
              <a:t>substring</a:t>
            </a:r>
            <a:r>
              <a:rPr lang="pt-BR" sz="2800" dirty="0" smtClean="0"/>
              <a:t>, etc.</a:t>
            </a:r>
            <a:endParaRPr lang="pt-BR" sz="2800" dirty="0" smtClean="0"/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Duas opções de tratamento: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2700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pt-BR" sz="2700" dirty="0" smtClean="0"/>
              <a:t> </a:t>
            </a:r>
            <a:r>
              <a:rPr lang="pt-BR" sz="2700" dirty="0" smtClean="0"/>
              <a:t>e </a:t>
            </a:r>
            <a:r>
              <a:rPr lang="pt-BR" sz="2700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pt-BR" sz="2700" dirty="0" smtClean="0"/>
              <a:t> têm tamanho fixo n. Equivalente a:</a:t>
            </a:r>
          </a:p>
          <a:p>
            <a:pPr marL="12801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2700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pt-BR" sz="27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7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700" dirty="0" smtClean="0">
                <a:latin typeface="Courier New" pitchFamily="49" charset="0"/>
                <a:cs typeface="Courier New" pitchFamily="49" charset="0"/>
              </a:rPr>
              <a:t> s</a:t>
            </a:r>
            <a:r>
              <a:rPr lang="pt-BR" sz="2700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pt-BR" sz="2700" dirty="0" smtClean="0">
                <a:latin typeface="Courier New" pitchFamily="49" charset="0"/>
                <a:cs typeface="Courier New" pitchFamily="49" charset="0"/>
              </a:rPr>
              <a:t>, ..., </a:t>
            </a:r>
            <a:r>
              <a:rPr lang="pt-BR" sz="2700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pt-BR" sz="2700" baseline="-25000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pt-BR" sz="2700" dirty="0" smtClean="0">
                <a:latin typeface="Courier New" pitchFamily="49" charset="0"/>
                <a:cs typeface="Courier New" pitchFamily="49" charset="0"/>
              </a:rPr>
              <a:t>, t</a:t>
            </a:r>
            <a:r>
              <a:rPr lang="pt-BR" sz="2700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pt-BR" sz="2700" dirty="0" smtClean="0">
                <a:latin typeface="Courier New" pitchFamily="49" charset="0"/>
                <a:cs typeface="Courier New" pitchFamily="49" charset="0"/>
              </a:rPr>
              <a:t>, ..., </a:t>
            </a:r>
            <a:r>
              <a:rPr lang="pt-BR" sz="2700" dirty="0" err="1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pt-BR" sz="2700" baseline="-25000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pt-BR" sz="27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pt-BR" sz="2700" dirty="0" smtClean="0"/>
              <a:t>Não assumir tamanho das entradas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pt-BR" sz="2700" dirty="0" smtClean="0"/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kumimoji="0" lang="pt-B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Valor </a:t>
            </a:r>
            <a:r>
              <a:rPr lang="pt-BR" dirty="0" smtClean="0"/>
              <a:t>simbólico </a:t>
            </a:r>
            <a:r>
              <a:rPr lang="pt-BR" dirty="0" smtClean="0"/>
              <a:t>de uma string $a é caracterizado pelo autômato que reconhece a linguagem </a:t>
            </a:r>
            <a:r>
              <a:rPr lang="pt-BR" dirty="0" smtClean="0"/>
              <a:t>com </a:t>
            </a:r>
            <a:r>
              <a:rPr lang="pt-BR" dirty="0" smtClean="0"/>
              <a:t>todas possíveis strings concretas </a:t>
            </a:r>
            <a:r>
              <a:rPr lang="pt-BR" dirty="0" smtClean="0"/>
              <a:t>associadas a</a:t>
            </a:r>
            <a:r>
              <a:rPr lang="pt-BR" dirty="0" smtClean="0"/>
              <a:t> $a</a:t>
            </a:r>
            <a:endParaRPr lang="pt-BR" dirty="0" smtClean="0"/>
          </a:p>
          <a:p>
            <a:pPr lvl="1"/>
            <a:endParaRPr lang="pt-BR" dirty="0" smtClean="0"/>
          </a:p>
          <a:p>
            <a:pPr lvl="1">
              <a:buNone/>
            </a:pPr>
            <a:r>
              <a:rPr lang="pt-BR" dirty="0" smtClean="0"/>
              <a:t>                </a:t>
            </a:r>
          </a:p>
          <a:p>
            <a:pPr lvl="1">
              <a:buNone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Strings e autômatos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8047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f(String s){</a:t>
            </a:r>
          </a:p>
          <a:p>
            <a:pPr>
              <a:buNone/>
            </a:pPr>
            <a:endParaRPr lang="pt-BR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800" dirty="0" err="1" smtClean="0">
                <a:latin typeface="Courier New" pitchFamily="49" charset="0"/>
                <a:cs typeface="Courier New" pitchFamily="49" charset="0"/>
              </a:rPr>
              <a:t>s.startWith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(“ola ”)</a:t>
            </a:r>
          </a:p>
          <a:p>
            <a:pPr>
              <a:buNone/>
            </a:pPr>
            <a:endParaRPr lang="pt-BR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                                                         </a:t>
            </a:r>
            <a:endParaRPr lang="pt-BR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Exemplo </a:t>
            </a:r>
            <a:r>
              <a:rPr lang="pt-BR" dirty="0" smtClean="0"/>
              <a:t>5: </a:t>
            </a:r>
            <a:r>
              <a:rPr lang="pt-BR" dirty="0" smtClean="0"/>
              <a:t>Valores </a:t>
            </a:r>
            <a:r>
              <a:rPr lang="pt-BR" dirty="0" smtClean="0"/>
              <a:t>associados a string s em pontos do programa</a:t>
            </a:r>
            <a:endParaRPr lang="pt-BR" dirty="0"/>
          </a:p>
        </p:txBody>
      </p:sp>
      <p:grpSp>
        <p:nvGrpSpPr>
          <p:cNvPr id="18" name="Group 17"/>
          <p:cNvGrpSpPr/>
          <p:nvPr/>
        </p:nvGrpSpPr>
        <p:grpSpPr>
          <a:xfrm>
            <a:off x="3643306" y="3786190"/>
            <a:ext cx="4857784" cy="1071570"/>
            <a:chOff x="1643042" y="3286124"/>
            <a:chExt cx="4857784" cy="1071570"/>
          </a:xfrm>
        </p:grpSpPr>
        <p:sp>
          <p:nvSpPr>
            <p:cNvPr id="4" name="Elipse 3"/>
            <p:cNvSpPr/>
            <p:nvPr/>
          </p:nvSpPr>
          <p:spPr>
            <a:xfrm>
              <a:off x="1643042" y="3786190"/>
              <a:ext cx="571504" cy="5715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Elipse 5"/>
            <p:cNvSpPr/>
            <p:nvPr/>
          </p:nvSpPr>
          <p:spPr>
            <a:xfrm>
              <a:off x="2643174" y="3786190"/>
              <a:ext cx="571504" cy="5715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3214678" y="3643314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l</a:t>
              </a:r>
            </a:p>
          </p:txBody>
        </p:sp>
        <p:sp>
          <p:nvSpPr>
            <p:cNvPr id="8" name="Elipse 7"/>
            <p:cNvSpPr/>
            <p:nvPr/>
          </p:nvSpPr>
          <p:spPr>
            <a:xfrm>
              <a:off x="3643306" y="3786190"/>
              <a:ext cx="571504" cy="5715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4214810" y="364331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a</a:t>
              </a:r>
              <a:endParaRPr lang="pt-BR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4640538" y="3786190"/>
              <a:ext cx="571504" cy="5715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Elipse 10"/>
            <p:cNvSpPr/>
            <p:nvPr/>
          </p:nvSpPr>
          <p:spPr>
            <a:xfrm>
              <a:off x="5640670" y="3786190"/>
              <a:ext cx="571504" cy="57150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2" name="Conector em curva 11"/>
            <p:cNvCxnSpPr>
              <a:stCxn id="11" idx="1"/>
              <a:endCxn id="11" idx="7"/>
            </p:cNvCxnSpPr>
            <p:nvPr/>
          </p:nvCxnSpPr>
          <p:spPr>
            <a:xfrm rot="5400000" flipH="1" flipV="1">
              <a:off x="5926422" y="3667828"/>
              <a:ext cx="1588" cy="404114"/>
            </a:xfrm>
            <a:prstGeom prst="curvedConnector3">
              <a:avLst>
                <a:gd name="adj1" fmla="val 19665932"/>
              </a:avLst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2143108" y="3857628"/>
              <a:ext cx="5581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 smtClean="0">
                  <a:sym typeface="Wingdings" pitchFamily="2" charset="2"/>
                </a:rPr>
                <a:t>  </a:t>
              </a:r>
              <a:endParaRPr lang="pt-BR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143240" y="3845486"/>
              <a:ext cx="5581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 smtClean="0">
                  <a:sym typeface="Wingdings" pitchFamily="2" charset="2"/>
                </a:rPr>
                <a:t>  </a:t>
              </a:r>
              <a:endParaRPr lang="pt-BR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140472" y="3857628"/>
              <a:ext cx="5581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 smtClean="0">
                  <a:sym typeface="Wingdings" pitchFamily="2" charset="2"/>
                </a:rPr>
                <a:t>  </a:t>
              </a:r>
              <a:endParaRPr lang="pt-BR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140604" y="3857628"/>
              <a:ext cx="5581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dirty="0" smtClean="0">
                  <a:sym typeface="Wingdings" pitchFamily="2" charset="2"/>
                </a:rPr>
                <a:t>  </a:t>
              </a:r>
              <a:endParaRPr lang="pt-BR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069298" y="3286124"/>
              <a:ext cx="4315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dirty="0" smtClean="0"/>
                <a:t>Σ</a:t>
              </a:r>
              <a:r>
                <a:rPr lang="pt-BR" dirty="0" smtClean="0"/>
                <a:t>*</a:t>
              </a:r>
              <a:endParaRPr lang="pt-BR" dirty="0"/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>
            <a:off x="1428728" y="3357562"/>
            <a:ext cx="2071702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6929454" y="1500174"/>
            <a:ext cx="860156" cy="1071570"/>
            <a:chOff x="6929454" y="1142984"/>
            <a:chExt cx="860156" cy="1071570"/>
          </a:xfrm>
        </p:grpSpPr>
        <p:sp>
          <p:nvSpPr>
            <p:cNvPr id="21" name="Elipse 10"/>
            <p:cNvSpPr/>
            <p:nvPr/>
          </p:nvSpPr>
          <p:spPr>
            <a:xfrm>
              <a:off x="6929454" y="1643050"/>
              <a:ext cx="571504" cy="5715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2" name="Conector em curva 11"/>
            <p:cNvCxnSpPr>
              <a:stCxn id="21" idx="1"/>
              <a:endCxn id="21" idx="7"/>
            </p:cNvCxnSpPr>
            <p:nvPr/>
          </p:nvCxnSpPr>
          <p:spPr>
            <a:xfrm rot="5400000" flipH="1" flipV="1">
              <a:off x="7215206" y="1524688"/>
              <a:ext cx="1588" cy="404114"/>
            </a:xfrm>
            <a:prstGeom prst="curvedConnector3">
              <a:avLst>
                <a:gd name="adj1" fmla="val 19665932"/>
              </a:avLst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7358082" y="1142984"/>
              <a:ext cx="4315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dirty="0" smtClean="0"/>
                <a:t>Σ</a:t>
              </a:r>
              <a:r>
                <a:rPr lang="pt-BR" dirty="0" smtClean="0"/>
                <a:t>*</a:t>
              </a:r>
              <a:endParaRPr lang="pt-BR" dirty="0"/>
            </a:p>
          </p:txBody>
        </p:sp>
      </p:grpSp>
      <p:cxnSp>
        <p:nvCxnSpPr>
          <p:cNvPr id="26" name="Straight Arrow Connector 25"/>
          <p:cNvCxnSpPr/>
          <p:nvPr/>
        </p:nvCxnSpPr>
        <p:spPr>
          <a:xfrm>
            <a:off x="3428992" y="2143116"/>
            <a:ext cx="278608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1214414" y="2071678"/>
            <a:ext cx="142876" cy="14287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Oval 27"/>
          <p:cNvSpPr/>
          <p:nvPr/>
        </p:nvSpPr>
        <p:spPr>
          <a:xfrm>
            <a:off x="1214414" y="3214686"/>
            <a:ext cx="142876" cy="14287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4"/>
          <p:cNvSpPr txBox="1"/>
          <p:nvPr/>
        </p:nvSpPr>
        <p:spPr>
          <a:xfrm>
            <a:off x="4214810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Rectangle 4"/>
          <p:cNvSpPr/>
          <p:nvPr/>
        </p:nvSpPr>
        <p:spPr>
          <a:xfrm>
            <a:off x="2286000" y="3105835"/>
            <a:ext cx="4572000" cy="206210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 indent="-256032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3200" b="1" dirty="0" smtClean="0">
                <a:solidFill>
                  <a:schemeClr val="dk1"/>
                </a:solidFill>
              </a:rPr>
              <a:t>Soluções para </a:t>
            </a:r>
            <a:r>
              <a:rPr lang="pt-BR" sz="3200" b="1" dirty="0" smtClean="0">
                <a:solidFill>
                  <a:schemeClr val="dk1"/>
                </a:solidFill>
              </a:rPr>
              <a:t>strings </a:t>
            </a:r>
            <a:r>
              <a:rPr lang="pt-BR" sz="3200" b="1" dirty="0" smtClean="0">
                <a:solidFill>
                  <a:schemeClr val="dk1"/>
                </a:solidFill>
              </a:rPr>
              <a:t>podem ser obtidas com uma visita no autômato</a:t>
            </a:r>
            <a:endParaRPr lang="pt-BR" sz="3200" dirty="0" smtClean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8047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f(String s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pt-BR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800" dirty="0" err="1" smtClean="0">
                <a:latin typeface="Courier New" pitchFamily="49" charset="0"/>
                <a:cs typeface="Courier New" pitchFamily="49" charset="0"/>
              </a:rPr>
              <a:t>s.startWith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(“ola 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”)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pt-BR" sz="2800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pt-BR" sz="2800" dirty="0" err="1" smtClean="0">
                <a:latin typeface="Courier New" pitchFamily="49" charset="0"/>
                <a:cs typeface="Courier New" pitchFamily="49" charset="0"/>
              </a:rPr>
              <a:t>s.endsWith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(“ turma”) &amp;&amp; </a:t>
            </a:r>
            <a:r>
              <a:rPr lang="pt-BR" sz="2800" dirty="0" err="1" smtClean="0">
                <a:latin typeface="Courier New" pitchFamily="49" charset="0"/>
                <a:cs typeface="Courier New" pitchFamily="49" charset="0"/>
              </a:rPr>
              <a:t>s.length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() &gt; 9) {</a:t>
            </a:r>
          </a:p>
          <a:p>
            <a:pPr>
              <a:buNone/>
            </a:pPr>
            <a:endParaRPr lang="pt-BR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pt-BR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...</a:t>
            </a:r>
            <a:endParaRPr lang="pt-BR" sz="28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                                                                                                                       </a:t>
            </a:r>
            <a:endParaRPr lang="pt-BR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Exemplo </a:t>
            </a:r>
            <a:r>
              <a:rPr lang="pt-BR" dirty="0" smtClean="0"/>
              <a:t>5: </a:t>
            </a:r>
            <a:r>
              <a:rPr lang="pt-BR" dirty="0" smtClean="0"/>
              <a:t>Valores </a:t>
            </a:r>
            <a:r>
              <a:rPr lang="pt-BR" dirty="0" smtClean="0"/>
              <a:t>associados a string s em pontos do programa</a:t>
            </a: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2129029" y="5357826"/>
            <a:ext cx="537886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643174" y="5143512"/>
            <a:ext cx="336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</a:t>
            </a:r>
            <a:endParaRPr lang="pt-BR" dirty="0"/>
          </a:p>
        </p:txBody>
      </p:sp>
      <p:sp>
        <p:nvSpPr>
          <p:cNvPr id="6" name="Elipse 5"/>
          <p:cNvSpPr/>
          <p:nvPr/>
        </p:nvSpPr>
        <p:spPr>
          <a:xfrm>
            <a:off x="3070330" y="5357826"/>
            <a:ext cx="537886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3664317" y="5202808"/>
            <a:ext cx="336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l</a:t>
            </a:r>
          </a:p>
        </p:txBody>
      </p:sp>
      <p:sp>
        <p:nvSpPr>
          <p:cNvPr id="8" name="Elipse 7"/>
          <p:cNvSpPr/>
          <p:nvPr/>
        </p:nvSpPr>
        <p:spPr>
          <a:xfrm>
            <a:off x="4011630" y="5357826"/>
            <a:ext cx="537886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4588809" y="5202808"/>
            <a:ext cx="268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10" name="Elipse 9"/>
          <p:cNvSpPr/>
          <p:nvPr/>
        </p:nvSpPr>
        <p:spPr>
          <a:xfrm>
            <a:off x="4950202" y="5357826"/>
            <a:ext cx="537886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2599679" y="5429264"/>
            <a:ext cx="525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ym typeface="Wingdings" pitchFamily="2" charset="2"/>
              </a:rPr>
              <a:t>  </a:t>
            </a:r>
            <a:endParaRPr lang="pt-BR" dirty="0"/>
          </a:p>
        </p:txBody>
      </p:sp>
      <p:sp>
        <p:nvSpPr>
          <p:cNvPr id="14" name="Rectangle 13"/>
          <p:cNvSpPr/>
          <p:nvPr/>
        </p:nvSpPr>
        <p:spPr>
          <a:xfrm>
            <a:off x="3540980" y="5417122"/>
            <a:ext cx="525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ym typeface="Wingdings" pitchFamily="2" charset="2"/>
              </a:rPr>
              <a:t>  </a:t>
            </a:r>
            <a:endParaRPr lang="pt-BR" dirty="0"/>
          </a:p>
        </p:txBody>
      </p:sp>
      <p:sp>
        <p:nvSpPr>
          <p:cNvPr id="15" name="Rectangle 14"/>
          <p:cNvSpPr/>
          <p:nvPr/>
        </p:nvSpPr>
        <p:spPr>
          <a:xfrm>
            <a:off x="4479551" y="5429264"/>
            <a:ext cx="525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ym typeface="Wingdings" pitchFamily="2" charset="2"/>
              </a:rPr>
              <a:t>  </a:t>
            </a:r>
            <a:endParaRPr lang="pt-BR" dirty="0"/>
          </a:p>
        </p:txBody>
      </p:sp>
      <p:sp>
        <p:nvSpPr>
          <p:cNvPr id="16" name="Rectangle 15"/>
          <p:cNvSpPr/>
          <p:nvPr/>
        </p:nvSpPr>
        <p:spPr>
          <a:xfrm>
            <a:off x="5420852" y="5429264"/>
            <a:ext cx="525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ym typeface="Wingdings" pitchFamily="2" charset="2"/>
              </a:rPr>
              <a:t>  </a:t>
            </a:r>
            <a:endParaRPr lang="pt-BR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571604" y="3714752"/>
            <a:ext cx="2000264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1214414" y="3571876"/>
            <a:ext cx="142876" cy="14287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Elipse 3"/>
          <p:cNvSpPr/>
          <p:nvPr/>
        </p:nvSpPr>
        <p:spPr>
          <a:xfrm>
            <a:off x="3057723" y="6000768"/>
            <a:ext cx="537886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4"/>
          <p:cNvSpPr txBox="1"/>
          <p:nvPr/>
        </p:nvSpPr>
        <p:spPr>
          <a:xfrm>
            <a:off x="3634902" y="5857892"/>
            <a:ext cx="336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u</a:t>
            </a:r>
            <a:endParaRPr lang="pt-BR" dirty="0"/>
          </a:p>
        </p:txBody>
      </p:sp>
      <p:sp>
        <p:nvSpPr>
          <p:cNvPr id="34" name="Elipse 5"/>
          <p:cNvSpPr/>
          <p:nvPr/>
        </p:nvSpPr>
        <p:spPr>
          <a:xfrm>
            <a:off x="3999024" y="6000768"/>
            <a:ext cx="537886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aixaDeTexto 6"/>
          <p:cNvSpPr txBox="1"/>
          <p:nvPr/>
        </p:nvSpPr>
        <p:spPr>
          <a:xfrm>
            <a:off x="4576202" y="5857892"/>
            <a:ext cx="336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</a:t>
            </a:r>
            <a:endParaRPr lang="pt-BR" dirty="0"/>
          </a:p>
        </p:txBody>
      </p:sp>
      <p:sp>
        <p:nvSpPr>
          <p:cNvPr id="36" name="Elipse 7"/>
          <p:cNvSpPr/>
          <p:nvPr/>
        </p:nvSpPr>
        <p:spPr>
          <a:xfrm>
            <a:off x="4940324" y="6000768"/>
            <a:ext cx="537886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CaixaDeTexto 8"/>
          <p:cNvSpPr txBox="1"/>
          <p:nvPr/>
        </p:nvSpPr>
        <p:spPr>
          <a:xfrm>
            <a:off x="5517503" y="5857892"/>
            <a:ext cx="268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</a:t>
            </a:r>
            <a:endParaRPr lang="pt-BR" dirty="0"/>
          </a:p>
        </p:txBody>
      </p:sp>
      <p:sp>
        <p:nvSpPr>
          <p:cNvPr id="38" name="Elipse 9"/>
          <p:cNvSpPr/>
          <p:nvPr/>
        </p:nvSpPr>
        <p:spPr>
          <a:xfrm>
            <a:off x="5878896" y="6000768"/>
            <a:ext cx="537886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528373" y="6072206"/>
            <a:ext cx="525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ym typeface="Wingdings" pitchFamily="2" charset="2"/>
              </a:rPr>
              <a:t>  </a:t>
            </a:r>
            <a:endParaRPr lang="pt-BR" dirty="0"/>
          </a:p>
        </p:txBody>
      </p:sp>
      <p:sp>
        <p:nvSpPr>
          <p:cNvPr id="42" name="Rectangle 41"/>
          <p:cNvSpPr/>
          <p:nvPr/>
        </p:nvSpPr>
        <p:spPr>
          <a:xfrm>
            <a:off x="4469674" y="6060064"/>
            <a:ext cx="525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ym typeface="Wingdings" pitchFamily="2" charset="2"/>
              </a:rPr>
              <a:t>  </a:t>
            </a:r>
            <a:endParaRPr lang="pt-BR" dirty="0"/>
          </a:p>
        </p:txBody>
      </p:sp>
      <p:sp>
        <p:nvSpPr>
          <p:cNvPr id="43" name="Rectangle 42"/>
          <p:cNvSpPr/>
          <p:nvPr/>
        </p:nvSpPr>
        <p:spPr>
          <a:xfrm>
            <a:off x="5408245" y="6072206"/>
            <a:ext cx="525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ym typeface="Wingdings" pitchFamily="2" charset="2"/>
              </a:rPr>
              <a:t>  </a:t>
            </a:r>
            <a:endParaRPr lang="pt-BR" dirty="0"/>
          </a:p>
        </p:txBody>
      </p:sp>
      <p:sp>
        <p:nvSpPr>
          <p:cNvPr id="44" name="Rectangle 43"/>
          <p:cNvSpPr/>
          <p:nvPr/>
        </p:nvSpPr>
        <p:spPr>
          <a:xfrm>
            <a:off x="6349546" y="6072206"/>
            <a:ext cx="525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ym typeface="Wingdings" pitchFamily="2" charset="2"/>
              </a:rPr>
              <a:t>  </a:t>
            </a:r>
            <a:endParaRPr lang="pt-BR" dirty="0"/>
          </a:p>
        </p:txBody>
      </p:sp>
      <p:sp>
        <p:nvSpPr>
          <p:cNvPr id="45" name="Elipse 9"/>
          <p:cNvSpPr/>
          <p:nvPr/>
        </p:nvSpPr>
        <p:spPr>
          <a:xfrm>
            <a:off x="5857884" y="5357826"/>
            <a:ext cx="537886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Elipse 10"/>
          <p:cNvSpPr/>
          <p:nvPr/>
        </p:nvSpPr>
        <p:spPr>
          <a:xfrm>
            <a:off x="6799184" y="5357826"/>
            <a:ext cx="537886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908310" y="4774180"/>
            <a:ext cx="442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</a:t>
            </a:r>
            <a:r>
              <a:rPr lang="pt-BR" baseline="30000" dirty="0" smtClean="0"/>
              <a:t>+</a:t>
            </a:r>
            <a:endParaRPr lang="pt-BR" dirty="0"/>
          </a:p>
        </p:txBody>
      </p:sp>
      <p:cxnSp>
        <p:nvCxnSpPr>
          <p:cNvPr id="48" name="Conector em curva 11"/>
          <p:cNvCxnSpPr/>
          <p:nvPr/>
        </p:nvCxnSpPr>
        <p:spPr>
          <a:xfrm rot="5400000" flipH="1" flipV="1">
            <a:off x="6097688" y="5168449"/>
            <a:ext cx="1588" cy="380343"/>
          </a:xfrm>
          <a:prstGeom prst="curvedConnector3">
            <a:avLst>
              <a:gd name="adj1" fmla="val 19665932"/>
            </a:avLst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357950" y="5429264"/>
            <a:ext cx="525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ym typeface="Wingdings" pitchFamily="2" charset="2"/>
              </a:rPr>
              <a:t>  </a:t>
            </a:r>
            <a:endParaRPr lang="pt-BR" dirty="0"/>
          </a:p>
        </p:txBody>
      </p:sp>
      <p:sp>
        <p:nvSpPr>
          <p:cNvPr id="50" name="Rectangle 49"/>
          <p:cNvSpPr/>
          <p:nvPr/>
        </p:nvSpPr>
        <p:spPr>
          <a:xfrm>
            <a:off x="7358082" y="5417122"/>
            <a:ext cx="525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sym typeface="Wingdings" pitchFamily="2" charset="2"/>
              </a:rPr>
              <a:t>  </a:t>
            </a:r>
            <a:endParaRPr lang="pt-BR" dirty="0"/>
          </a:p>
        </p:txBody>
      </p:sp>
      <p:sp>
        <p:nvSpPr>
          <p:cNvPr id="51" name="CaixaDeTexto 8"/>
          <p:cNvSpPr txBox="1"/>
          <p:nvPr/>
        </p:nvSpPr>
        <p:spPr>
          <a:xfrm>
            <a:off x="7429520" y="5214950"/>
            <a:ext cx="268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</a:t>
            </a:r>
            <a:endParaRPr lang="pt-BR" dirty="0"/>
          </a:p>
        </p:txBody>
      </p:sp>
      <p:sp>
        <p:nvSpPr>
          <p:cNvPr id="53" name="CaixaDeTexto 8"/>
          <p:cNvSpPr txBox="1"/>
          <p:nvPr/>
        </p:nvSpPr>
        <p:spPr>
          <a:xfrm>
            <a:off x="6500826" y="5857892"/>
            <a:ext cx="268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</a:t>
            </a:r>
            <a:endParaRPr lang="pt-BR" dirty="0"/>
          </a:p>
        </p:txBody>
      </p:sp>
      <p:sp>
        <p:nvSpPr>
          <p:cNvPr id="54" name="Oval 53"/>
          <p:cNvSpPr/>
          <p:nvPr/>
        </p:nvSpPr>
        <p:spPr>
          <a:xfrm>
            <a:off x="6929454" y="6143644"/>
            <a:ext cx="214314" cy="2143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Gerar dados de testes de forma automática</a:t>
            </a:r>
          </a:p>
          <a:p>
            <a:pPr lvl="1"/>
            <a:r>
              <a:rPr lang="pt-BR" dirty="0" smtClean="0"/>
              <a:t>Explora todos os possíveis caminhos (módulo limitações)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Execução Simbólica: Objetivo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Concreto</a:t>
            </a:r>
          </a:p>
          <a:p>
            <a:pPr lvl="1"/>
            <a:r>
              <a:rPr lang="pt-BR" dirty="0" smtClean="0"/>
              <a:t>Exemplo: “Fui à escola hoje”, 3, </a:t>
            </a:r>
            <a:r>
              <a:rPr lang="pt-BR" dirty="0" err="1" smtClean="0"/>
              <a:t>new</a:t>
            </a:r>
            <a:r>
              <a:rPr lang="pt-BR" dirty="0" smtClean="0"/>
              <a:t> </a:t>
            </a:r>
            <a:r>
              <a:rPr lang="pt-BR" dirty="0" err="1" smtClean="0"/>
              <a:t>Integer</a:t>
            </a:r>
            <a:r>
              <a:rPr lang="pt-BR" dirty="0" smtClean="0"/>
              <a:t>(3)</a:t>
            </a:r>
          </a:p>
          <a:p>
            <a:r>
              <a:rPr lang="pt-BR" dirty="0" smtClean="0"/>
              <a:t>Simbólico</a:t>
            </a:r>
          </a:p>
          <a:p>
            <a:pPr lvl="1"/>
            <a:r>
              <a:rPr lang="pt-BR" dirty="0" smtClean="0"/>
              <a:t>Exemplo: $a + 3, $</a:t>
            </a:r>
            <a:r>
              <a:rPr lang="pt-BR" dirty="0" err="1" smtClean="0"/>
              <a:t>s.indexOf</a:t>
            </a:r>
            <a:r>
              <a:rPr lang="pt-BR" dirty="0" smtClean="0"/>
              <a:t>(‘a’) != -1</a:t>
            </a:r>
          </a:p>
          <a:p>
            <a:r>
              <a:rPr lang="pt-BR" dirty="0" smtClean="0"/>
              <a:t>Valor Simbólico representa um </a:t>
            </a:r>
            <a:r>
              <a:rPr lang="pt-BR" b="1" dirty="0" smtClean="0"/>
              <a:t>conjunto</a:t>
            </a:r>
            <a:r>
              <a:rPr lang="pt-BR" dirty="0" smtClean="0"/>
              <a:t> de valores concretos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Dados concretos e simbólicos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Entrada e Saída (King, 1976)</a:t>
            </a:r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2928926" y="2143116"/>
            <a:ext cx="3071834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Execução Simbólica</a:t>
            </a:r>
            <a:endParaRPr lang="pt-BR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142976" y="2928934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214282" y="2285992"/>
            <a:ext cx="2286016" cy="44747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f(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y)</a:t>
            </a:r>
            <a:endParaRPr lang="pt-BR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072198" y="2928934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6857984" y="2071678"/>
            <a:ext cx="2286016" cy="44747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pt-BR" sz="2700" dirty="0" smtClean="0">
                <a:latin typeface="Courier New" pitchFamily="49" charset="0"/>
                <a:cs typeface="Courier New" pitchFamily="49" charset="0"/>
              </a:rPr>
              <a:t>REQ</a:t>
            </a:r>
            <a:r>
              <a:rPr lang="pt-BR" sz="2700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pt-BR" sz="2700" dirty="0" smtClean="0">
                <a:latin typeface="Courier New" pitchFamily="49" charset="0"/>
                <a:cs typeface="Courier New" pitchFamily="49" charset="0"/>
              </a:rPr>
              <a:t>(x,y)</a:t>
            </a:r>
            <a:endParaRPr kumimoji="0" lang="pt-B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>
          <a:xfrm>
            <a:off x="6858016" y="2410022"/>
            <a:ext cx="2286016" cy="44747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pt-BR" sz="2700" dirty="0" smtClean="0">
                <a:latin typeface="Courier New" pitchFamily="49" charset="0"/>
                <a:cs typeface="Courier New" pitchFamily="49" charset="0"/>
              </a:rPr>
              <a:t>REQ</a:t>
            </a:r>
            <a:r>
              <a:rPr lang="pt-BR" sz="2700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pt-BR" sz="2700" dirty="0" smtClean="0">
                <a:latin typeface="Courier New" pitchFamily="49" charset="0"/>
                <a:cs typeface="Courier New" pitchFamily="49" charset="0"/>
              </a:rPr>
              <a:t>(x,y)</a:t>
            </a:r>
            <a:endParaRPr kumimoji="0" lang="pt-B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Espaço Reservado para Conteúdo 2"/>
          <p:cNvSpPr txBox="1">
            <a:spLocks/>
          </p:cNvSpPr>
          <p:nvPr/>
        </p:nvSpPr>
        <p:spPr>
          <a:xfrm>
            <a:off x="6857984" y="3429000"/>
            <a:ext cx="2286016" cy="44747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pt-BR" sz="2700" dirty="0" err="1" smtClean="0">
                <a:latin typeface="Courier New" pitchFamily="49" charset="0"/>
                <a:cs typeface="Courier New" pitchFamily="49" charset="0"/>
              </a:rPr>
              <a:t>REQ</a:t>
            </a:r>
            <a:r>
              <a:rPr lang="pt-BR" sz="2700" baseline="-25000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pt-BR" sz="2700" dirty="0" smtClean="0">
                <a:latin typeface="Courier New" pitchFamily="49" charset="0"/>
                <a:cs typeface="Courier New" pitchFamily="49" charset="0"/>
              </a:rPr>
              <a:t>(x,y)</a:t>
            </a:r>
            <a:endParaRPr kumimoji="0" lang="pt-B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Entrada e Saída (King, 1976)</a:t>
            </a:r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2928926" y="2143116"/>
            <a:ext cx="3071834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Execução Simbólica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142976" y="2928934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214282" y="2285992"/>
            <a:ext cx="2286016" cy="44747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f(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y)</a:t>
            </a:r>
            <a:endParaRPr lang="pt-BR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072198" y="2928934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6857984" y="2071678"/>
            <a:ext cx="2286016" cy="44747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pt-BR" sz="2700" dirty="0" smtClean="0">
                <a:latin typeface="Courier New" pitchFamily="49" charset="0"/>
                <a:cs typeface="Courier New" pitchFamily="49" charset="0"/>
              </a:rPr>
              <a:t>REQ</a:t>
            </a:r>
            <a:r>
              <a:rPr lang="pt-BR" sz="2700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pt-BR" sz="2700" dirty="0" smtClean="0">
                <a:latin typeface="Courier New" pitchFamily="49" charset="0"/>
                <a:cs typeface="Courier New" pitchFamily="49" charset="0"/>
              </a:rPr>
              <a:t>(x,y)</a:t>
            </a:r>
            <a:endParaRPr kumimoji="0" lang="pt-B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>
          <a:xfrm>
            <a:off x="6858016" y="2410022"/>
            <a:ext cx="2286016" cy="44747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pt-BR" sz="2700" dirty="0" smtClean="0">
                <a:latin typeface="Courier New" pitchFamily="49" charset="0"/>
                <a:cs typeface="Courier New" pitchFamily="49" charset="0"/>
              </a:rPr>
              <a:t>REQ</a:t>
            </a:r>
            <a:r>
              <a:rPr lang="pt-BR" sz="2700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pt-BR" sz="2700" dirty="0" smtClean="0">
                <a:latin typeface="Courier New" pitchFamily="49" charset="0"/>
                <a:cs typeface="Courier New" pitchFamily="49" charset="0"/>
              </a:rPr>
              <a:t>(x,y)</a:t>
            </a:r>
            <a:endParaRPr kumimoji="0" lang="pt-B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Espaço Reservado para Conteúdo 2"/>
          <p:cNvSpPr txBox="1">
            <a:spLocks/>
          </p:cNvSpPr>
          <p:nvPr/>
        </p:nvSpPr>
        <p:spPr>
          <a:xfrm>
            <a:off x="6857984" y="3429000"/>
            <a:ext cx="2286016" cy="44747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pt-BR" sz="2700" dirty="0" err="1" smtClean="0">
                <a:latin typeface="Courier New" pitchFamily="49" charset="0"/>
                <a:cs typeface="Courier New" pitchFamily="49" charset="0"/>
              </a:rPr>
              <a:t>REQ</a:t>
            </a:r>
            <a:r>
              <a:rPr lang="pt-BR" sz="2700" baseline="-25000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pt-BR" sz="2700" dirty="0" smtClean="0">
                <a:latin typeface="Courier New" pitchFamily="49" charset="0"/>
                <a:cs typeface="Courier New" pitchFamily="49" charset="0"/>
              </a:rPr>
              <a:t>(x,y)</a:t>
            </a:r>
            <a:endParaRPr kumimoji="0" lang="pt-BR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0430" y="5000636"/>
            <a:ext cx="4500594" cy="12003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pt-BR" sz="2000" dirty="0" err="1" smtClean="0">
                <a:latin typeface="Courier New" pitchFamily="49" charset="0"/>
                <a:cs typeface="Courier New" pitchFamily="49" charset="0"/>
              </a:rPr>
              <a:t>REQ</a:t>
            </a:r>
            <a:r>
              <a:rPr lang="pt-BR" sz="2000" baseline="-25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400" dirty="0" smtClean="0">
                <a:cs typeface="Courier New" pitchFamily="49" charset="0"/>
              </a:rPr>
              <a:t>denota um requisito de entrada sobre x e y na forma de uma expressão simbólica</a:t>
            </a:r>
            <a:endParaRPr lang="pt-BR" sz="2000" dirty="0" smtClean="0"/>
          </a:p>
        </p:txBody>
      </p:sp>
      <p:sp>
        <p:nvSpPr>
          <p:cNvPr id="14" name="Up Arrow 13"/>
          <p:cNvSpPr/>
          <p:nvPr/>
        </p:nvSpPr>
        <p:spPr>
          <a:xfrm rot="2785949" flipH="1">
            <a:off x="6219953" y="3751144"/>
            <a:ext cx="428628" cy="853600"/>
          </a:xfrm>
          <a:prstGeom prst="upArrow">
            <a:avLst>
              <a:gd name="adj1" fmla="val 39396"/>
              <a:gd name="adj2" fmla="val 46112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Entrada e Saída</a:t>
            </a:r>
            <a:endParaRPr lang="pt-BR" dirty="0"/>
          </a:p>
        </p:txBody>
      </p:sp>
      <p:sp>
        <p:nvSpPr>
          <p:cNvPr id="4" name="Rectangle 3"/>
          <p:cNvSpPr/>
          <p:nvPr/>
        </p:nvSpPr>
        <p:spPr>
          <a:xfrm>
            <a:off x="1214414" y="2571744"/>
            <a:ext cx="150019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Exec</a:t>
            </a:r>
            <a:r>
              <a:rPr lang="pt-BR" dirty="0" smtClean="0"/>
              <a:t>. Simb.</a:t>
            </a:r>
            <a:endParaRPr lang="pt-BR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28596" y="292893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142844" y="2143116"/>
            <a:ext cx="1143008" cy="44747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f(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y)</a:t>
            </a:r>
            <a:endParaRPr lang="pt-BR" dirty="0"/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3143240" y="2000240"/>
            <a:ext cx="2286016" cy="44747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REQ</a:t>
            </a:r>
            <a:r>
              <a:rPr lang="pt-BR" sz="1400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(x,y)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>
          <a:xfrm>
            <a:off x="3143272" y="2338584"/>
            <a:ext cx="2286016" cy="44747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REQ</a:t>
            </a:r>
            <a:r>
              <a:rPr lang="pt-BR" sz="1400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(x,y)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Espaço Reservado para Conteúdo 2"/>
          <p:cNvSpPr txBox="1">
            <a:spLocks/>
          </p:cNvSpPr>
          <p:nvPr/>
        </p:nvSpPr>
        <p:spPr>
          <a:xfrm>
            <a:off x="3143240" y="3357562"/>
            <a:ext cx="1357322" cy="44747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pt-BR" sz="1400" dirty="0" err="1" smtClean="0">
                <a:latin typeface="Courier New" pitchFamily="49" charset="0"/>
                <a:cs typeface="Courier New" pitchFamily="49" charset="0"/>
              </a:rPr>
              <a:t>REQ</a:t>
            </a:r>
            <a:r>
              <a:rPr lang="pt-BR" sz="1400" baseline="-25000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(x,y)</a:t>
            </a: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857488" y="292893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643438" y="292893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357818" y="2571744"/>
            <a:ext cx="150019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Constraint</a:t>
            </a:r>
            <a:r>
              <a:rPr lang="pt-BR" dirty="0" smtClean="0"/>
              <a:t> Solver</a:t>
            </a:r>
            <a:endParaRPr lang="pt-BR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000892" y="2857496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ço Reservado para Conteúdo 2"/>
          <p:cNvSpPr txBox="1">
            <a:spLocks/>
          </p:cNvSpPr>
          <p:nvPr/>
        </p:nvSpPr>
        <p:spPr>
          <a:xfrm>
            <a:off x="7500958" y="1928802"/>
            <a:ext cx="1428760" cy="271464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f(2,3)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f(-1,-1)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lang="pt-BR" sz="1600" dirty="0" smtClean="0">
              <a:latin typeface="Courier New" pitchFamily="49" charset="0"/>
              <a:cs typeface="Courier New" pitchFamily="49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lang="pt-BR" sz="1600" dirty="0" smtClean="0">
              <a:latin typeface="Courier New" pitchFamily="49" charset="0"/>
              <a:cs typeface="Courier New" pitchFamily="49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f(0,0)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57224" y="4884019"/>
            <a:ext cx="2428892" cy="830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2400" dirty="0" smtClean="0">
                <a:cs typeface="Courier New" pitchFamily="49" charset="0"/>
              </a:rPr>
              <a:t>Gera restrições simbólicas</a:t>
            </a:r>
            <a:endParaRPr lang="pt-BR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072066" y="4857760"/>
            <a:ext cx="3000396" cy="15696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2400" dirty="0" smtClean="0">
                <a:cs typeface="Courier New" pitchFamily="49" charset="0"/>
              </a:rPr>
              <a:t>Resolve restrições. Isto é, instancia variáveis simbólicas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Representa condições </a:t>
            </a:r>
            <a:r>
              <a:rPr lang="pt-BR" b="1" dirty="0" smtClean="0"/>
              <a:t>suficientes</a:t>
            </a:r>
            <a:r>
              <a:rPr lang="pt-BR" dirty="0" smtClean="0"/>
              <a:t> para execução alcançar um ponto do programa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pt-BR" sz="2700" dirty="0" smtClean="0"/>
              <a:t>Forma: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pt-BR" sz="2500" dirty="0" smtClean="0"/>
              <a:t>Conjunção de restrições b1 </a:t>
            </a:r>
            <a:r>
              <a:rPr lang="el-GR" sz="2500" dirty="0" smtClean="0"/>
              <a:t>Λ</a:t>
            </a:r>
            <a:r>
              <a:rPr lang="pt-BR" sz="2500" dirty="0" smtClean="0"/>
              <a:t> b2 </a:t>
            </a:r>
            <a:r>
              <a:rPr lang="el-GR" sz="2500" dirty="0" smtClean="0"/>
              <a:t>Λ</a:t>
            </a:r>
            <a:r>
              <a:rPr lang="pt-BR" sz="2500" dirty="0" smtClean="0"/>
              <a:t> ... </a:t>
            </a:r>
            <a:r>
              <a:rPr lang="pt-BR" sz="2500" dirty="0" err="1" smtClean="0"/>
              <a:t>bn</a:t>
            </a:r>
            <a:endParaRPr lang="pt-BR" dirty="0" smtClean="0"/>
          </a:p>
          <a:p>
            <a:r>
              <a:rPr lang="pt-BR" dirty="0" smtClean="0"/>
              <a:t>Faz parte do estado de uma execução simbólica</a:t>
            </a:r>
          </a:p>
          <a:p>
            <a:endParaRPr lang="pt-BR" dirty="0" smtClean="0"/>
          </a:p>
          <a:p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Path </a:t>
            </a:r>
            <a:r>
              <a:rPr lang="pt-BR" dirty="0" err="1" smtClean="0"/>
              <a:t>Condition</a:t>
            </a:r>
            <a:r>
              <a:rPr lang="pt-BR" dirty="0" smtClean="0"/>
              <a:t> (PC)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4478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f(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y){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(x = y){	</a:t>
            </a:r>
          </a:p>
          <a:p>
            <a:pPr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	... </a:t>
            </a:r>
          </a:p>
          <a:p>
            <a:pPr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	... }		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1: </a:t>
            </a:r>
            <a:r>
              <a:rPr lang="pt-BR" dirty="0" err="1" smtClean="0"/>
              <a:t>Fork</a:t>
            </a: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3643306" y="2000240"/>
            <a:ext cx="5857916" cy="25717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</a:t>
            </a: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Fork</a:t>
            </a: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 execução</a:t>
            </a: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	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 </a:t>
            </a: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P</a:t>
            </a: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C1</a:t>
            </a: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 $a = $b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 </a:t>
            </a: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PC2</a:t>
            </a: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$a != $b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275" y="4857760"/>
            <a:ext cx="3014287" cy="193899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buNone/>
            </a:pPr>
            <a:endParaRPr lang="pt-BR" sz="2400" dirty="0" smtClean="0"/>
          </a:p>
          <a:p>
            <a:pPr>
              <a:buNone/>
            </a:pPr>
            <a:r>
              <a:rPr lang="pt-BR" sz="2400" dirty="0" smtClean="0"/>
              <a:t>f($a,$b)  produz</a:t>
            </a:r>
          </a:p>
          <a:p>
            <a:pPr marL="180000">
              <a:buFont typeface="Wingdings" pitchFamily="2" charset="2"/>
              <a:buChar char="§"/>
            </a:pPr>
            <a:r>
              <a:rPr lang="pt-BR" sz="2400" dirty="0" smtClean="0"/>
              <a:t>PC1 = ($a = $b) </a:t>
            </a:r>
          </a:p>
          <a:p>
            <a:pPr marL="180000">
              <a:buFont typeface="Wingdings" pitchFamily="2" charset="2"/>
              <a:buChar char="§"/>
            </a:pPr>
            <a:r>
              <a:rPr lang="pt-BR" sz="2400" dirty="0" smtClean="0"/>
              <a:t>PC2 = $a != $b </a:t>
            </a:r>
          </a:p>
          <a:p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4478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f(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y){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(x = y){	</a:t>
            </a:r>
          </a:p>
          <a:p>
            <a:pPr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	... </a:t>
            </a:r>
          </a:p>
          <a:p>
            <a:pPr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pt-BR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	... }		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1: </a:t>
            </a:r>
            <a:r>
              <a:rPr lang="pt-BR" dirty="0" err="1" smtClean="0"/>
              <a:t>Fork</a:t>
            </a: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3643306" y="2000240"/>
            <a:ext cx="5857916" cy="25717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</a:t>
            </a: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Fork</a:t>
            </a: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 execução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	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 P</a:t>
            </a: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C1:  $a = $b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 </a:t>
            </a:r>
            <a:r>
              <a:rPr kumimoji="0" lang="pt-B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PC2: $a != $b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10" y="1571612"/>
            <a:ext cx="8286808" cy="44012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pt-BR" sz="4000" b="1" dirty="0" smtClean="0"/>
              <a:t>Nota</a:t>
            </a:r>
            <a:r>
              <a:rPr lang="pt-BR" sz="4000" dirty="0" smtClean="0"/>
              <a:t>: Exemplo ilustrativo.  Considere chamada de funções, loops, encadeamento de condicionais, e outros operadores relacionais e booleanos.</a:t>
            </a:r>
          </a:p>
          <a:p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236</TotalTime>
  <Words>602</Words>
  <Application>Microsoft Office PowerPoint</Application>
  <PresentationFormat>On-screen Show (4:3)</PresentationFormat>
  <Paragraphs>176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Concurso</vt:lpstr>
      <vt:lpstr> Testes e Depuração de Software</vt:lpstr>
      <vt:lpstr>Execução Simbólica: Objetivo</vt:lpstr>
      <vt:lpstr>Dados concretos e simbólicos </vt:lpstr>
      <vt:lpstr>Entrada e Saída (King, 1976)</vt:lpstr>
      <vt:lpstr>Entrada e Saída (King, 1976)</vt:lpstr>
      <vt:lpstr>Entrada e Saída</vt:lpstr>
      <vt:lpstr>Path Condition (PC)</vt:lpstr>
      <vt:lpstr>Exemplo 1: Fork</vt:lpstr>
      <vt:lpstr>Exemplo 1: Fork</vt:lpstr>
      <vt:lpstr>Exemplo 2: Estado simbólico</vt:lpstr>
      <vt:lpstr>Desafios</vt:lpstr>
      <vt:lpstr>Referências</vt:lpstr>
      <vt:lpstr>Exemplo 3: Tipo referência</vt:lpstr>
      <vt:lpstr>Lazy Initialization</vt:lpstr>
      <vt:lpstr>Exemplo 4: Strings</vt:lpstr>
      <vt:lpstr>Strings e autômatos</vt:lpstr>
      <vt:lpstr>Exemplo 5: Valores associados a string s em pontos do programa</vt:lpstr>
      <vt:lpstr>Slide 18</vt:lpstr>
      <vt:lpstr>Exemplo 5: Valores associados a string s em pontos do programa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de Testes</dc:title>
  <dc:creator>Bruno Monteiro</dc:creator>
  <cp:lastModifiedBy>damorim</cp:lastModifiedBy>
  <cp:revision>50</cp:revision>
  <dcterms:created xsi:type="dcterms:W3CDTF">2009-10-01T18:08:38Z</dcterms:created>
  <dcterms:modified xsi:type="dcterms:W3CDTF">2009-10-01T23:28:36Z</dcterms:modified>
</cp:coreProperties>
</file>