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332" r:id="rId3"/>
    <p:sldId id="264" r:id="rId4"/>
    <p:sldId id="334" r:id="rId5"/>
    <p:sldId id="335" r:id="rId6"/>
    <p:sldId id="336" r:id="rId7"/>
    <p:sldId id="363" r:id="rId8"/>
    <p:sldId id="364" r:id="rId9"/>
    <p:sldId id="331" r:id="rId10"/>
    <p:sldId id="338" r:id="rId11"/>
    <p:sldId id="340" r:id="rId12"/>
    <p:sldId id="339" r:id="rId13"/>
    <p:sldId id="341" r:id="rId14"/>
    <p:sldId id="342" r:id="rId15"/>
    <p:sldId id="343" r:id="rId16"/>
    <p:sldId id="344" r:id="rId17"/>
    <p:sldId id="346" r:id="rId18"/>
    <p:sldId id="357" r:id="rId19"/>
    <p:sldId id="347" r:id="rId20"/>
    <p:sldId id="349" r:id="rId21"/>
    <p:sldId id="348" r:id="rId22"/>
    <p:sldId id="350" r:id="rId23"/>
    <p:sldId id="351" r:id="rId24"/>
    <p:sldId id="354" r:id="rId25"/>
    <p:sldId id="355" r:id="rId26"/>
    <p:sldId id="356" r:id="rId27"/>
    <p:sldId id="365" r:id="rId28"/>
    <p:sldId id="359" r:id="rId29"/>
    <p:sldId id="360" r:id="rId30"/>
    <p:sldId id="366" r:id="rId31"/>
    <p:sldId id="345" r:id="rId32"/>
    <p:sldId id="362" r:id="rId33"/>
    <p:sldId id="370" r:id="rId34"/>
    <p:sldId id="371" r:id="rId35"/>
    <p:sldId id="361" r:id="rId36"/>
    <p:sldId id="367" r:id="rId37"/>
    <p:sldId id="368" r:id="rId38"/>
    <p:sldId id="369" r:id="rId39"/>
  </p:sldIdLst>
  <p:sldSz cx="9144000" cy="6858000" type="screen4x3"/>
  <p:notesSz cx="6743700" cy="98552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022C"/>
    <a:srgbClr val="FFFFFF"/>
    <a:srgbClr val="FFFFD0"/>
    <a:srgbClr val="191274"/>
    <a:srgbClr val="00863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896" autoAdjust="0"/>
    <p:restoredTop sz="94660"/>
  </p:normalViewPr>
  <p:slideViewPr>
    <p:cSldViewPr>
      <p:cViewPr varScale="1">
        <p:scale>
          <a:sx n="75" d="100"/>
          <a:sy n="75" d="100"/>
        </p:scale>
        <p:origin x="-33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9869" y="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006FF2-B5EE-4808-910E-BA06CFF61BE9}" type="datetimeFigureOut">
              <a:rPr lang="pt-BR" smtClean="0"/>
              <a:pPr/>
              <a:t>03/09/2010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6073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9869" y="936073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9601C-9AFB-48E9-B4D0-072A960DB4DB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9869" y="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AA332F-52D4-4D0E-A190-A8EB850C2F5B}" type="datetimeFigureOut">
              <a:rPr lang="pt-BR" smtClean="0"/>
              <a:pPr/>
              <a:t>03/09/2010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8050" y="739775"/>
            <a:ext cx="4927600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370" y="4681220"/>
            <a:ext cx="5394960" cy="4434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6073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9869" y="9360730"/>
            <a:ext cx="2922270" cy="492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A198A-80B8-477A-A203-F6195CE1332C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Sist</a:t>
            </a:r>
            <a:r>
              <a:rPr lang="en-US" dirty="0" smtClean="0"/>
              <a:t>. </a:t>
            </a:r>
            <a:r>
              <a:rPr lang="en-US" dirty="0" err="1" smtClean="0"/>
              <a:t>Tipos</a:t>
            </a:r>
            <a:r>
              <a:rPr lang="en-US" dirty="0" smtClean="0"/>
              <a:t> java: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giov</a:t>
            </a:r>
            <a:r>
              <a:rPr lang="en-US" baseline="0" dirty="0" smtClean="0"/>
              <a:t> + arrays</a:t>
            </a:r>
          </a:p>
          <a:p>
            <a:r>
              <a:rPr lang="en-US" baseline="0" smtClean="0"/>
              <a:t>As =&gt; numbers</a:t>
            </a:r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198A-80B8-477A-A203-F6195CE1332C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17228-F028-41FC-BC22-C7B0C308F68F}" type="datetime1">
              <a:rPr lang="pt-BR" smtClean="0"/>
              <a:pPr/>
              <a:t>03/09/2010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5A63C-0466-4CE1-84F3-03F41941FA0B}" type="datetime1">
              <a:rPr lang="pt-BR" smtClean="0"/>
              <a:pPr/>
              <a:t>03/09/2010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801CD-4C1F-421F-A475-1431A58AEAF8}" type="datetime1">
              <a:rPr lang="pt-BR" smtClean="0"/>
              <a:pPr/>
              <a:t>03/09/2010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2408D-86BA-4180-A0CC-A3E4831798E8}" type="datetime1">
              <a:rPr lang="pt-BR" smtClean="0"/>
              <a:pPr/>
              <a:t>03/09/2010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0454E-D004-4655-86F1-A9F98E136BE1}" type="datetime1">
              <a:rPr lang="pt-BR" smtClean="0"/>
              <a:pPr/>
              <a:t>03/09/2010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E10BD-A12A-4F15-8466-D005E4F36306}" type="datetime1">
              <a:rPr lang="pt-BR" smtClean="0"/>
              <a:pPr/>
              <a:t>03/09/2010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4A647-715C-4B0D-A31D-BCE57D521BA2}" type="datetime1">
              <a:rPr lang="pt-BR" smtClean="0"/>
              <a:pPr/>
              <a:t>03/09/2010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19A44-CF9A-43B2-BD6C-C0163889B2BA}" type="datetime1">
              <a:rPr lang="pt-BR" smtClean="0"/>
              <a:pPr/>
              <a:t>03/09/2010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74184-0040-4173-9AFF-E2DAE698C452}" type="datetime1">
              <a:rPr lang="pt-BR" smtClean="0"/>
              <a:pPr/>
              <a:t>03/09/2010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CB1D-21A7-422E-A824-47CE0EC6FFCA}" type="datetime1">
              <a:rPr lang="pt-BR" smtClean="0"/>
              <a:pPr/>
              <a:t>03/09/2010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620E2-A90B-45A1-B233-D503BB91EBD7}" type="datetime1">
              <a:rPr lang="pt-BR" smtClean="0"/>
              <a:pPr/>
              <a:t>03/09/2010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164CC-94DD-4FD5-BFB3-672D07991C11}" type="datetime1">
              <a:rPr lang="pt-BR" smtClean="0"/>
              <a:pPr/>
              <a:t>03/09/2010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smtClean="0"/>
              <a:t>© Marcelo d’Amorim 2010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 baseline="0">
          <a:solidFill>
            <a:srgbClr val="9933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Type checking</a:t>
            </a:r>
            <a:endParaRPr lang="pt-BR" dirty="0"/>
          </a:p>
        </p:txBody>
      </p:sp>
      <p:pic>
        <p:nvPicPr>
          <p:cNvPr id="1027" name="Picture 3" descr="Y:\public_html\figs\pan\pan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472" y="76182"/>
            <a:ext cx="2266950" cy="78105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2447763" y="191136"/>
            <a:ext cx="49103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http://pan.cin.ufpe.br</a:t>
            </a:r>
            <a:endParaRPr lang="pt-BR" sz="28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example</a:t>
            </a:r>
            <a:endParaRPr lang="pt-BR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3000372"/>
            <a:ext cx="8229600" cy="3125791"/>
          </a:xfrm>
        </p:spPr>
        <p:txBody>
          <a:bodyPr/>
          <a:lstStyle/>
          <a:p>
            <a:r>
              <a:rPr lang="en-US" dirty="0" smtClean="0"/>
              <a:t>Type of expressions</a:t>
            </a:r>
          </a:p>
          <a:p>
            <a:pPr lvl="1"/>
            <a:r>
              <a:rPr lang="en-US" dirty="0" smtClean="0"/>
              <a:t>1: </a:t>
            </a:r>
            <a:r>
              <a:rPr lang="en-US" dirty="0" err="1" smtClean="0"/>
              <a:t>bool</a:t>
            </a:r>
            <a:endParaRPr lang="en-US" dirty="0" smtClean="0"/>
          </a:p>
          <a:p>
            <a:pPr lvl="1"/>
            <a:r>
              <a:rPr lang="en-US" dirty="0" smtClean="0"/>
              <a:t>2: </a:t>
            </a:r>
            <a:r>
              <a:rPr lang="en-US" dirty="0" err="1" smtClean="0"/>
              <a:t>int</a:t>
            </a:r>
            <a:endParaRPr lang="en-US" dirty="0" smtClean="0"/>
          </a:p>
          <a:p>
            <a:pPr lvl="1"/>
            <a:r>
              <a:rPr lang="en-US" dirty="0" smtClean="0"/>
              <a:t>3: string</a:t>
            </a:r>
          </a:p>
          <a:p>
            <a:pPr lvl="1"/>
            <a:r>
              <a:rPr lang="en-US" dirty="0" smtClean="0"/>
              <a:t>4: ?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2428860" y="2273850"/>
            <a:ext cx="4143404" cy="369332"/>
          </a:xfrm>
          <a:prstGeom prst="rect">
            <a:avLst/>
          </a:prstGeom>
          <a:solidFill>
            <a:srgbClr val="FFFFFF"/>
          </a:solidFill>
          <a:ln>
            <a:solidFill>
              <a:srgbClr val="05022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&lt;test&gt;</a:t>
            </a:r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 then 5 else </a:t>
            </a:r>
            <a:r>
              <a:rPr lang="en-US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“Hello”</a:t>
            </a:r>
            <a:endParaRPr lang="pt-BR" dirty="0">
              <a:solidFill>
                <a:srgbClr val="191274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84628" y="18372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pt-BR" dirty="0"/>
          </a:p>
        </p:txBody>
      </p:sp>
      <p:sp>
        <p:nvSpPr>
          <p:cNvPr id="15" name="TextBox 14"/>
          <p:cNvSpPr txBox="1"/>
          <p:nvPr/>
        </p:nvSpPr>
        <p:spPr>
          <a:xfrm>
            <a:off x="5841950" y="18372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pt-BR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429124" y="2143116"/>
            <a:ext cx="35719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429256" y="2143116"/>
            <a:ext cx="107157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428860" y="1714488"/>
            <a:ext cx="4143404" cy="161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283014" y="140389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pt-BR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2857488" y="2143116"/>
            <a:ext cx="1000132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143240" y="183252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pt-BR" dirty="0"/>
          </a:p>
        </p:txBody>
      </p:sp>
      <p:sp>
        <p:nvSpPr>
          <p:cNvPr id="28" name="TextBox 27"/>
          <p:cNvSpPr txBox="1"/>
          <p:nvPr/>
        </p:nvSpPr>
        <p:spPr>
          <a:xfrm>
            <a:off x="3286116" y="4429132"/>
            <a:ext cx="5429288" cy="175432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5022C"/>
                </a:solidFill>
              </a:rPr>
              <a:t>Acceptable or not depends on the semantics of the language!</a:t>
            </a:r>
            <a:endParaRPr lang="pt-BR" sz="3600" dirty="0">
              <a:solidFill>
                <a:srgbClr val="05022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OO example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14752"/>
            <a:ext cx="8229600" cy="2411411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1000100" y="2214554"/>
            <a:ext cx="1928826" cy="923330"/>
          </a:xfrm>
          <a:prstGeom prst="rect">
            <a:avLst/>
          </a:prstGeom>
          <a:solidFill>
            <a:srgbClr val="FFFFFF"/>
          </a:solidFill>
          <a:ln>
            <a:solidFill>
              <a:srgbClr val="05022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T m() {…}</a:t>
            </a:r>
          </a:p>
          <a:p>
            <a:endParaRPr lang="en-US" b="1" dirty="0" smtClean="0">
              <a:solidFill>
                <a:srgbClr val="191274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R </a:t>
            </a:r>
            <a:r>
              <a:rPr lang="en-US" b="1" dirty="0" err="1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 = m();</a:t>
            </a:r>
            <a:endParaRPr lang="pt-BR" dirty="0">
              <a:solidFill>
                <a:srgbClr val="191274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5500694" y="2357430"/>
            <a:ext cx="1785950" cy="1727212"/>
            <a:chOff x="5286380" y="1416036"/>
            <a:chExt cx="1785950" cy="1727212"/>
          </a:xfrm>
        </p:grpSpPr>
        <p:sp>
          <p:nvSpPr>
            <p:cNvPr id="6" name="Isosceles Triangle 5"/>
            <p:cNvSpPr/>
            <p:nvPr/>
          </p:nvSpPr>
          <p:spPr>
            <a:xfrm>
              <a:off x="5286380" y="1714488"/>
              <a:ext cx="857256" cy="1428760"/>
            </a:xfrm>
            <a:prstGeom prst="triangle">
              <a:avLst/>
            </a:prstGeom>
            <a:solidFill>
              <a:srgbClr val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6357950" y="1714488"/>
              <a:ext cx="714380" cy="1000132"/>
            </a:xfrm>
            <a:prstGeom prst="triangle">
              <a:avLst/>
            </a:prstGeom>
            <a:solidFill>
              <a:srgbClr val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555998" y="1416594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latin typeface="Courier New" pitchFamily="49" charset="0"/>
                  <a:cs typeface="Courier New" pitchFamily="49" charset="0"/>
                </a:rPr>
                <a:t>R</a:t>
              </a:r>
              <a:endParaRPr lang="pt-BR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551626" y="1416036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latin typeface="Courier New" pitchFamily="49" charset="0"/>
                  <a:cs typeface="Courier New" pitchFamily="49" charset="0"/>
                </a:rPr>
                <a:t>T</a:t>
              </a:r>
              <a:endParaRPr lang="pt-BR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929322" y="1500174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Object</a:t>
            </a:r>
            <a:endParaRPr lang="pt-BR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5930900" y="1784443"/>
            <a:ext cx="498822" cy="590457"/>
          </a:xfrm>
          <a:custGeom>
            <a:avLst/>
            <a:gdLst>
              <a:gd name="connsiteX0" fmla="*/ 0 w 498822"/>
              <a:gd name="connsiteY0" fmla="*/ 590457 h 590457"/>
              <a:gd name="connsiteX1" fmla="*/ 25400 w 498822"/>
              <a:gd name="connsiteY1" fmla="*/ 539657 h 590457"/>
              <a:gd name="connsiteX2" fmla="*/ 127000 w 498822"/>
              <a:gd name="connsiteY2" fmla="*/ 438057 h 590457"/>
              <a:gd name="connsiteX3" fmla="*/ 152400 w 498822"/>
              <a:gd name="connsiteY3" fmla="*/ 387257 h 590457"/>
              <a:gd name="connsiteX4" fmla="*/ 190500 w 498822"/>
              <a:gd name="connsiteY4" fmla="*/ 349157 h 590457"/>
              <a:gd name="connsiteX5" fmla="*/ 228600 w 498822"/>
              <a:gd name="connsiteY5" fmla="*/ 298357 h 590457"/>
              <a:gd name="connsiteX6" fmla="*/ 292100 w 498822"/>
              <a:gd name="connsiteY6" fmla="*/ 209457 h 590457"/>
              <a:gd name="connsiteX7" fmla="*/ 330200 w 498822"/>
              <a:gd name="connsiteY7" fmla="*/ 184057 h 590457"/>
              <a:gd name="connsiteX8" fmla="*/ 393700 w 498822"/>
              <a:gd name="connsiteY8" fmla="*/ 107857 h 590457"/>
              <a:gd name="connsiteX9" fmla="*/ 419100 w 498822"/>
              <a:gd name="connsiteY9" fmla="*/ 69757 h 590457"/>
              <a:gd name="connsiteX10" fmla="*/ 495300 w 498822"/>
              <a:gd name="connsiteY10" fmla="*/ 6257 h 590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98822" h="590457">
                <a:moveTo>
                  <a:pt x="0" y="590457"/>
                </a:moveTo>
                <a:cubicBezTo>
                  <a:pt x="8467" y="573524"/>
                  <a:pt x="13280" y="554201"/>
                  <a:pt x="25400" y="539657"/>
                </a:cubicBezTo>
                <a:cubicBezTo>
                  <a:pt x="56061" y="502863"/>
                  <a:pt x="105581" y="480895"/>
                  <a:pt x="127000" y="438057"/>
                </a:cubicBezTo>
                <a:cubicBezTo>
                  <a:pt x="135467" y="421124"/>
                  <a:pt x="141396" y="402663"/>
                  <a:pt x="152400" y="387257"/>
                </a:cubicBezTo>
                <a:cubicBezTo>
                  <a:pt x="162839" y="372642"/>
                  <a:pt x="178811" y="362794"/>
                  <a:pt x="190500" y="349157"/>
                </a:cubicBezTo>
                <a:cubicBezTo>
                  <a:pt x="204275" y="333086"/>
                  <a:pt x="216297" y="315581"/>
                  <a:pt x="228600" y="298357"/>
                </a:cubicBezTo>
                <a:cubicBezTo>
                  <a:pt x="246628" y="273118"/>
                  <a:pt x="271347" y="230210"/>
                  <a:pt x="292100" y="209457"/>
                </a:cubicBezTo>
                <a:cubicBezTo>
                  <a:pt x="302893" y="198664"/>
                  <a:pt x="317500" y="192524"/>
                  <a:pt x="330200" y="184057"/>
                </a:cubicBezTo>
                <a:cubicBezTo>
                  <a:pt x="393263" y="89462"/>
                  <a:pt x="312212" y="205643"/>
                  <a:pt x="393700" y="107857"/>
                </a:cubicBezTo>
                <a:cubicBezTo>
                  <a:pt x="403471" y="96131"/>
                  <a:pt x="407613" y="79808"/>
                  <a:pt x="419100" y="69757"/>
                </a:cubicBezTo>
                <a:cubicBezTo>
                  <a:pt x="498822" y="0"/>
                  <a:pt x="495300" y="51787"/>
                  <a:pt x="495300" y="625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Freeform 17"/>
          <p:cNvSpPr/>
          <p:nvPr/>
        </p:nvSpPr>
        <p:spPr>
          <a:xfrm>
            <a:off x="6159500" y="2095500"/>
            <a:ext cx="685800" cy="317500"/>
          </a:xfrm>
          <a:custGeom>
            <a:avLst/>
            <a:gdLst>
              <a:gd name="connsiteX0" fmla="*/ 685800 w 685800"/>
              <a:gd name="connsiteY0" fmla="*/ 317500 h 317500"/>
              <a:gd name="connsiteX1" fmla="*/ 609600 w 685800"/>
              <a:gd name="connsiteY1" fmla="*/ 266700 h 317500"/>
              <a:gd name="connsiteX2" fmla="*/ 444500 w 685800"/>
              <a:gd name="connsiteY2" fmla="*/ 203200 h 317500"/>
              <a:gd name="connsiteX3" fmla="*/ 279400 w 685800"/>
              <a:gd name="connsiteY3" fmla="*/ 139700 h 317500"/>
              <a:gd name="connsiteX4" fmla="*/ 177800 w 685800"/>
              <a:gd name="connsiteY4" fmla="*/ 101600 h 317500"/>
              <a:gd name="connsiteX5" fmla="*/ 101600 w 685800"/>
              <a:gd name="connsiteY5" fmla="*/ 50800 h 317500"/>
              <a:gd name="connsiteX6" fmla="*/ 63500 w 685800"/>
              <a:gd name="connsiteY6" fmla="*/ 38100 h 317500"/>
              <a:gd name="connsiteX7" fmla="*/ 25400 w 685800"/>
              <a:gd name="connsiteY7" fmla="*/ 12700 h 317500"/>
              <a:gd name="connsiteX8" fmla="*/ 0 w 685800"/>
              <a:gd name="connsiteY8" fmla="*/ 0 h 317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800" h="317500">
                <a:moveTo>
                  <a:pt x="685800" y="317500"/>
                </a:moveTo>
                <a:cubicBezTo>
                  <a:pt x="660400" y="300567"/>
                  <a:pt x="638560" y="276353"/>
                  <a:pt x="609600" y="266700"/>
                </a:cubicBezTo>
                <a:cubicBezTo>
                  <a:pt x="527054" y="239185"/>
                  <a:pt x="528821" y="242117"/>
                  <a:pt x="444500" y="203200"/>
                </a:cubicBezTo>
                <a:cubicBezTo>
                  <a:pt x="214745" y="97159"/>
                  <a:pt x="532336" y="231677"/>
                  <a:pt x="279400" y="139700"/>
                </a:cubicBezTo>
                <a:cubicBezTo>
                  <a:pt x="133294" y="86571"/>
                  <a:pt x="320441" y="137260"/>
                  <a:pt x="177800" y="101600"/>
                </a:cubicBezTo>
                <a:cubicBezTo>
                  <a:pt x="152400" y="84667"/>
                  <a:pt x="130560" y="60453"/>
                  <a:pt x="101600" y="50800"/>
                </a:cubicBezTo>
                <a:cubicBezTo>
                  <a:pt x="88900" y="46567"/>
                  <a:pt x="75474" y="44087"/>
                  <a:pt x="63500" y="38100"/>
                </a:cubicBezTo>
                <a:cubicBezTo>
                  <a:pt x="49848" y="31274"/>
                  <a:pt x="38488" y="20553"/>
                  <a:pt x="25400" y="12700"/>
                </a:cubicBezTo>
                <a:cubicBezTo>
                  <a:pt x="17283" y="7830"/>
                  <a:pt x="8467" y="4233"/>
                  <a:pt x="0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ctangle 13"/>
          <p:cNvSpPr/>
          <p:nvPr/>
        </p:nvSpPr>
        <p:spPr>
          <a:xfrm>
            <a:off x="285720" y="2214554"/>
            <a:ext cx="54373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4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pt-BR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OO example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1000100" y="2214554"/>
            <a:ext cx="1928826" cy="923330"/>
          </a:xfrm>
          <a:prstGeom prst="rect">
            <a:avLst/>
          </a:prstGeom>
          <a:solidFill>
            <a:srgbClr val="FFFFFF"/>
          </a:solidFill>
          <a:ln>
            <a:solidFill>
              <a:srgbClr val="05022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T m() {…}</a:t>
            </a:r>
          </a:p>
          <a:p>
            <a:endParaRPr lang="en-US" b="1" dirty="0" smtClean="0">
              <a:solidFill>
                <a:srgbClr val="191274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R </a:t>
            </a:r>
            <a:r>
              <a:rPr lang="en-US" b="1" dirty="0" err="1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 = m();</a:t>
            </a:r>
            <a:endParaRPr lang="pt-BR" dirty="0">
              <a:solidFill>
                <a:srgbClr val="191274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5500694" y="2357430"/>
            <a:ext cx="1785950" cy="1727212"/>
            <a:chOff x="5286380" y="1416036"/>
            <a:chExt cx="1785950" cy="1727212"/>
          </a:xfrm>
        </p:grpSpPr>
        <p:sp>
          <p:nvSpPr>
            <p:cNvPr id="6" name="Isosceles Triangle 5"/>
            <p:cNvSpPr/>
            <p:nvPr/>
          </p:nvSpPr>
          <p:spPr>
            <a:xfrm>
              <a:off x="5286380" y="1714488"/>
              <a:ext cx="857256" cy="1428760"/>
            </a:xfrm>
            <a:prstGeom prst="triangle">
              <a:avLst/>
            </a:prstGeom>
            <a:solidFill>
              <a:srgbClr val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6357950" y="1714488"/>
              <a:ext cx="714380" cy="1000132"/>
            </a:xfrm>
            <a:prstGeom prst="triangle">
              <a:avLst/>
            </a:prstGeom>
            <a:solidFill>
              <a:srgbClr val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555998" y="1416594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latin typeface="Courier New" pitchFamily="49" charset="0"/>
                  <a:cs typeface="Courier New" pitchFamily="49" charset="0"/>
                </a:rPr>
                <a:t>R</a:t>
              </a:r>
              <a:endParaRPr lang="pt-BR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551626" y="1416036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latin typeface="Courier New" pitchFamily="49" charset="0"/>
                  <a:cs typeface="Courier New" pitchFamily="49" charset="0"/>
                </a:rPr>
                <a:t>T</a:t>
              </a:r>
              <a:endParaRPr lang="pt-BR" b="1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5929322" y="1500174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Object</a:t>
            </a:r>
            <a:endParaRPr lang="pt-BR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5930900" y="1784443"/>
            <a:ext cx="498822" cy="590457"/>
          </a:xfrm>
          <a:custGeom>
            <a:avLst/>
            <a:gdLst>
              <a:gd name="connsiteX0" fmla="*/ 0 w 498822"/>
              <a:gd name="connsiteY0" fmla="*/ 590457 h 590457"/>
              <a:gd name="connsiteX1" fmla="*/ 25400 w 498822"/>
              <a:gd name="connsiteY1" fmla="*/ 539657 h 590457"/>
              <a:gd name="connsiteX2" fmla="*/ 127000 w 498822"/>
              <a:gd name="connsiteY2" fmla="*/ 438057 h 590457"/>
              <a:gd name="connsiteX3" fmla="*/ 152400 w 498822"/>
              <a:gd name="connsiteY3" fmla="*/ 387257 h 590457"/>
              <a:gd name="connsiteX4" fmla="*/ 190500 w 498822"/>
              <a:gd name="connsiteY4" fmla="*/ 349157 h 590457"/>
              <a:gd name="connsiteX5" fmla="*/ 228600 w 498822"/>
              <a:gd name="connsiteY5" fmla="*/ 298357 h 590457"/>
              <a:gd name="connsiteX6" fmla="*/ 292100 w 498822"/>
              <a:gd name="connsiteY6" fmla="*/ 209457 h 590457"/>
              <a:gd name="connsiteX7" fmla="*/ 330200 w 498822"/>
              <a:gd name="connsiteY7" fmla="*/ 184057 h 590457"/>
              <a:gd name="connsiteX8" fmla="*/ 393700 w 498822"/>
              <a:gd name="connsiteY8" fmla="*/ 107857 h 590457"/>
              <a:gd name="connsiteX9" fmla="*/ 419100 w 498822"/>
              <a:gd name="connsiteY9" fmla="*/ 69757 h 590457"/>
              <a:gd name="connsiteX10" fmla="*/ 495300 w 498822"/>
              <a:gd name="connsiteY10" fmla="*/ 6257 h 590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98822" h="590457">
                <a:moveTo>
                  <a:pt x="0" y="590457"/>
                </a:moveTo>
                <a:cubicBezTo>
                  <a:pt x="8467" y="573524"/>
                  <a:pt x="13280" y="554201"/>
                  <a:pt x="25400" y="539657"/>
                </a:cubicBezTo>
                <a:cubicBezTo>
                  <a:pt x="56061" y="502863"/>
                  <a:pt x="105581" y="480895"/>
                  <a:pt x="127000" y="438057"/>
                </a:cubicBezTo>
                <a:cubicBezTo>
                  <a:pt x="135467" y="421124"/>
                  <a:pt x="141396" y="402663"/>
                  <a:pt x="152400" y="387257"/>
                </a:cubicBezTo>
                <a:cubicBezTo>
                  <a:pt x="162839" y="372642"/>
                  <a:pt x="178811" y="362794"/>
                  <a:pt x="190500" y="349157"/>
                </a:cubicBezTo>
                <a:cubicBezTo>
                  <a:pt x="204275" y="333086"/>
                  <a:pt x="216297" y="315581"/>
                  <a:pt x="228600" y="298357"/>
                </a:cubicBezTo>
                <a:cubicBezTo>
                  <a:pt x="246628" y="273118"/>
                  <a:pt x="271347" y="230210"/>
                  <a:pt x="292100" y="209457"/>
                </a:cubicBezTo>
                <a:cubicBezTo>
                  <a:pt x="302893" y="198664"/>
                  <a:pt x="317500" y="192524"/>
                  <a:pt x="330200" y="184057"/>
                </a:cubicBezTo>
                <a:cubicBezTo>
                  <a:pt x="393263" y="89462"/>
                  <a:pt x="312212" y="205643"/>
                  <a:pt x="393700" y="107857"/>
                </a:cubicBezTo>
                <a:cubicBezTo>
                  <a:pt x="403471" y="96131"/>
                  <a:pt x="407613" y="79808"/>
                  <a:pt x="419100" y="69757"/>
                </a:cubicBezTo>
                <a:cubicBezTo>
                  <a:pt x="498822" y="0"/>
                  <a:pt x="495300" y="51787"/>
                  <a:pt x="495300" y="6257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Freeform 17"/>
          <p:cNvSpPr/>
          <p:nvPr/>
        </p:nvSpPr>
        <p:spPr>
          <a:xfrm>
            <a:off x="6159500" y="2095500"/>
            <a:ext cx="685800" cy="317500"/>
          </a:xfrm>
          <a:custGeom>
            <a:avLst/>
            <a:gdLst>
              <a:gd name="connsiteX0" fmla="*/ 685800 w 685800"/>
              <a:gd name="connsiteY0" fmla="*/ 317500 h 317500"/>
              <a:gd name="connsiteX1" fmla="*/ 609600 w 685800"/>
              <a:gd name="connsiteY1" fmla="*/ 266700 h 317500"/>
              <a:gd name="connsiteX2" fmla="*/ 444500 w 685800"/>
              <a:gd name="connsiteY2" fmla="*/ 203200 h 317500"/>
              <a:gd name="connsiteX3" fmla="*/ 279400 w 685800"/>
              <a:gd name="connsiteY3" fmla="*/ 139700 h 317500"/>
              <a:gd name="connsiteX4" fmla="*/ 177800 w 685800"/>
              <a:gd name="connsiteY4" fmla="*/ 101600 h 317500"/>
              <a:gd name="connsiteX5" fmla="*/ 101600 w 685800"/>
              <a:gd name="connsiteY5" fmla="*/ 50800 h 317500"/>
              <a:gd name="connsiteX6" fmla="*/ 63500 w 685800"/>
              <a:gd name="connsiteY6" fmla="*/ 38100 h 317500"/>
              <a:gd name="connsiteX7" fmla="*/ 25400 w 685800"/>
              <a:gd name="connsiteY7" fmla="*/ 12700 h 317500"/>
              <a:gd name="connsiteX8" fmla="*/ 0 w 685800"/>
              <a:gd name="connsiteY8" fmla="*/ 0 h 317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85800" h="317500">
                <a:moveTo>
                  <a:pt x="685800" y="317500"/>
                </a:moveTo>
                <a:cubicBezTo>
                  <a:pt x="660400" y="300567"/>
                  <a:pt x="638560" y="276353"/>
                  <a:pt x="609600" y="266700"/>
                </a:cubicBezTo>
                <a:cubicBezTo>
                  <a:pt x="527054" y="239185"/>
                  <a:pt x="528821" y="242117"/>
                  <a:pt x="444500" y="203200"/>
                </a:cubicBezTo>
                <a:cubicBezTo>
                  <a:pt x="214745" y="97159"/>
                  <a:pt x="532336" y="231677"/>
                  <a:pt x="279400" y="139700"/>
                </a:cubicBezTo>
                <a:cubicBezTo>
                  <a:pt x="133294" y="86571"/>
                  <a:pt x="320441" y="137260"/>
                  <a:pt x="177800" y="101600"/>
                </a:cubicBezTo>
                <a:cubicBezTo>
                  <a:pt x="152400" y="84667"/>
                  <a:pt x="130560" y="60453"/>
                  <a:pt x="101600" y="50800"/>
                </a:cubicBezTo>
                <a:cubicBezTo>
                  <a:pt x="88900" y="46567"/>
                  <a:pt x="75474" y="44087"/>
                  <a:pt x="63500" y="38100"/>
                </a:cubicBezTo>
                <a:cubicBezTo>
                  <a:pt x="49848" y="31274"/>
                  <a:pt x="38488" y="20553"/>
                  <a:pt x="25400" y="12700"/>
                </a:cubicBezTo>
                <a:cubicBezTo>
                  <a:pt x="17283" y="7830"/>
                  <a:pt x="8467" y="4233"/>
                  <a:pt x="0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TextBox 18"/>
          <p:cNvSpPr txBox="1"/>
          <p:nvPr/>
        </p:nvSpPr>
        <p:spPr>
          <a:xfrm>
            <a:off x="714348" y="4643446"/>
            <a:ext cx="7715304" cy="120032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5022C"/>
                </a:solidFill>
              </a:rPr>
              <a:t>T is not a subtype of R:  object of type T is not assignable to a variable of type R.</a:t>
            </a:r>
            <a:endParaRPr lang="pt-BR" sz="3600" dirty="0">
              <a:solidFill>
                <a:srgbClr val="05022C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85720" y="2214554"/>
            <a:ext cx="54373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4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pt-BR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OO example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1000100" y="2214554"/>
            <a:ext cx="1928826" cy="923330"/>
          </a:xfrm>
          <a:prstGeom prst="rect">
            <a:avLst/>
          </a:prstGeom>
          <a:solidFill>
            <a:srgbClr val="FFFFFF"/>
          </a:solidFill>
          <a:ln>
            <a:solidFill>
              <a:srgbClr val="05022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T m() {…}</a:t>
            </a:r>
          </a:p>
          <a:p>
            <a:endParaRPr lang="en-US" b="1" dirty="0" smtClean="0">
              <a:solidFill>
                <a:srgbClr val="191274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R </a:t>
            </a:r>
            <a:r>
              <a:rPr lang="en-US" b="1" dirty="0" err="1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 = m();</a:t>
            </a:r>
            <a:endParaRPr lang="pt-BR" dirty="0">
              <a:solidFill>
                <a:srgbClr val="191274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5383218" y="1500174"/>
            <a:ext cx="1617674" cy="3643338"/>
            <a:chOff x="5383218" y="1500174"/>
            <a:chExt cx="1617674" cy="3643338"/>
          </a:xfrm>
        </p:grpSpPr>
        <p:sp>
          <p:nvSpPr>
            <p:cNvPr id="26" name="Isosceles Triangle 25"/>
            <p:cNvSpPr/>
            <p:nvPr/>
          </p:nvSpPr>
          <p:spPr>
            <a:xfrm>
              <a:off x="5383218" y="2643182"/>
              <a:ext cx="1617674" cy="2500330"/>
            </a:xfrm>
            <a:prstGeom prst="triangle">
              <a:avLst/>
            </a:prstGeom>
            <a:solidFill>
              <a:srgbClr val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5715008" y="3786190"/>
              <a:ext cx="714380" cy="1000132"/>
            </a:xfrm>
            <a:prstGeom prst="triangle">
              <a:avLst/>
            </a:prstGeom>
            <a:solidFill>
              <a:srgbClr val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035426" y="235798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latin typeface="Courier New" pitchFamily="49" charset="0"/>
                  <a:cs typeface="Courier New" pitchFamily="49" charset="0"/>
                </a:rPr>
                <a:t>R</a:t>
              </a:r>
              <a:endParaRPr lang="pt-BR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929322" y="350043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latin typeface="Courier New" pitchFamily="49" charset="0"/>
                  <a:cs typeface="Courier New" pitchFamily="49" charset="0"/>
                </a:rPr>
                <a:t>T</a:t>
              </a:r>
              <a:endParaRPr lang="pt-BR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929322" y="1500174"/>
              <a:ext cx="10118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latin typeface="Courier New" pitchFamily="49" charset="0"/>
                  <a:cs typeface="Courier New" pitchFamily="49" charset="0"/>
                </a:rPr>
                <a:t>Object</a:t>
              </a:r>
              <a:endParaRPr lang="pt-BR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31" name="Freeform 30"/>
            <p:cNvSpPr/>
            <p:nvPr/>
          </p:nvSpPr>
          <p:spPr>
            <a:xfrm>
              <a:off x="6108700" y="2717800"/>
              <a:ext cx="101600" cy="800100"/>
            </a:xfrm>
            <a:custGeom>
              <a:avLst/>
              <a:gdLst>
                <a:gd name="connsiteX0" fmla="*/ 101600 w 101600"/>
                <a:gd name="connsiteY0" fmla="*/ 0 h 800100"/>
                <a:gd name="connsiteX1" fmla="*/ 63500 w 101600"/>
                <a:gd name="connsiteY1" fmla="*/ 203200 h 800100"/>
                <a:gd name="connsiteX2" fmla="*/ 50800 w 101600"/>
                <a:gd name="connsiteY2" fmla="*/ 342900 h 800100"/>
                <a:gd name="connsiteX3" fmla="*/ 25400 w 101600"/>
                <a:gd name="connsiteY3" fmla="*/ 482600 h 800100"/>
                <a:gd name="connsiteX4" fmla="*/ 0 w 101600"/>
                <a:gd name="connsiteY4" fmla="*/ 660400 h 800100"/>
                <a:gd name="connsiteX5" fmla="*/ 12700 w 101600"/>
                <a:gd name="connsiteY5" fmla="*/ 762000 h 800100"/>
                <a:gd name="connsiteX6" fmla="*/ 0 w 101600"/>
                <a:gd name="connsiteY6" fmla="*/ 800100 h 800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1600" h="800100">
                  <a:moveTo>
                    <a:pt x="101600" y="0"/>
                  </a:moveTo>
                  <a:cubicBezTo>
                    <a:pt x="45218" y="84574"/>
                    <a:pt x="78692" y="20900"/>
                    <a:pt x="63500" y="203200"/>
                  </a:cubicBezTo>
                  <a:cubicBezTo>
                    <a:pt x="59617" y="249797"/>
                    <a:pt x="56263" y="296462"/>
                    <a:pt x="50800" y="342900"/>
                  </a:cubicBezTo>
                  <a:cubicBezTo>
                    <a:pt x="22237" y="585688"/>
                    <a:pt x="53473" y="272052"/>
                    <a:pt x="25400" y="482600"/>
                  </a:cubicBezTo>
                  <a:cubicBezTo>
                    <a:pt x="651" y="668216"/>
                    <a:pt x="27249" y="551403"/>
                    <a:pt x="0" y="660400"/>
                  </a:cubicBezTo>
                  <a:cubicBezTo>
                    <a:pt x="4233" y="694267"/>
                    <a:pt x="12700" y="727870"/>
                    <a:pt x="12700" y="762000"/>
                  </a:cubicBezTo>
                  <a:cubicBezTo>
                    <a:pt x="12700" y="775387"/>
                    <a:pt x="0" y="800100"/>
                    <a:pt x="0" y="800100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6197600" y="1866900"/>
              <a:ext cx="215900" cy="520700"/>
            </a:xfrm>
            <a:custGeom>
              <a:avLst/>
              <a:gdLst>
                <a:gd name="connsiteX0" fmla="*/ 0 w 215900"/>
                <a:gd name="connsiteY0" fmla="*/ 520700 h 520700"/>
                <a:gd name="connsiteX1" fmla="*/ 12700 w 215900"/>
                <a:gd name="connsiteY1" fmla="*/ 482600 h 520700"/>
                <a:gd name="connsiteX2" fmla="*/ 25400 w 215900"/>
                <a:gd name="connsiteY2" fmla="*/ 406400 h 520700"/>
                <a:gd name="connsiteX3" fmla="*/ 50800 w 215900"/>
                <a:gd name="connsiteY3" fmla="*/ 368300 h 520700"/>
                <a:gd name="connsiteX4" fmla="*/ 88900 w 215900"/>
                <a:gd name="connsiteY4" fmla="*/ 228600 h 520700"/>
                <a:gd name="connsiteX5" fmla="*/ 114300 w 215900"/>
                <a:gd name="connsiteY5" fmla="*/ 152400 h 520700"/>
                <a:gd name="connsiteX6" fmla="*/ 127000 w 215900"/>
                <a:gd name="connsiteY6" fmla="*/ 114300 h 520700"/>
                <a:gd name="connsiteX7" fmla="*/ 152400 w 215900"/>
                <a:gd name="connsiteY7" fmla="*/ 76200 h 520700"/>
                <a:gd name="connsiteX8" fmla="*/ 165100 w 215900"/>
                <a:gd name="connsiteY8" fmla="*/ 38100 h 520700"/>
                <a:gd name="connsiteX9" fmla="*/ 203200 w 215900"/>
                <a:gd name="connsiteY9" fmla="*/ 12700 h 520700"/>
                <a:gd name="connsiteX10" fmla="*/ 215900 w 215900"/>
                <a:gd name="connsiteY10" fmla="*/ 0 h 520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5900" h="520700">
                  <a:moveTo>
                    <a:pt x="0" y="520700"/>
                  </a:moveTo>
                  <a:cubicBezTo>
                    <a:pt x="4233" y="508000"/>
                    <a:pt x="9796" y="495668"/>
                    <a:pt x="12700" y="482600"/>
                  </a:cubicBezTo>
                  <a:cubicBezTo>
                    <a:pt x="18286" y="457463"/>
                    <a:pt x="17257" y="430829"/>
                    <a:pt x="25400" y="406400"/>
                  </a:cubicBezTo>
                  <a:cubicBezTo>
                    <a:pt x="30227" y="391920"/>
                    <a:pt x="42333" y="381000"/>
                    <a:pt x="50800" y="368300"/>
                  </a:cubicBezTo>
                  <a:cubicBezTo>
                    <a:pt x="70286" y="251386"/>
                    <a:pt x="51247" y="332146"/>
                    <a:pt x="88900" y="228600"/>
                  </a:cubicBezTo>
                  <a:cubicBezTo>
                    <a:pt x="98050" y="203438"/>
                    <a:pt x="105833" y="177800"/>
                    <a:pt x="114300" y="152400"/>
                  </a:cubicBezTo>
                  <a:cubicBezTo>
                    <a:pt x="118533" y="139700"/>
                    <a:pt x="119574" y="125439"/>
                    <a:pt x="127000" y="114300"/>
                  </a:cubicBezTo>
                  <a:cubicBezTo>
                    <a:pt x="135467" y="101600"/>
                    <a:pt x="145574" y="89852"/>
                    <a:pt x="152400" y="76200"/>
                  </a:cubicBezTo>
                  <a:cubicBezTo>
                    <a:pt x="158387" y="64226"/>
                    <a:pt x="156737" y="48553"/>
                    <a:pt x="165100" y="38100"/>
                  </a:cubicBezTo>
                  <a:cubicBezTo>
                    <a:pt x="174635" y="26181"/>
                    <a:pt x="190989" y="21858"/>
                    <a:pt x="203200" y="12700"/>
                  </a:cubicBezTo>
                  <a:cubicBezTo>
                    <a:pt x="207989" y="9108"/>
                    <a:pt x="211667" y="4233"/>
                    <a:pt x="215900" y="0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3" name="Rectangle 32"/>
          <p:cNvSpPr/>
          <p:nvPr/>
        </p:nvSpPr>
        <p:spPr>
          <a:xfrm>
            <a:off x="357158" y="2285992"/>
            <a:ext cx="62869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400" dirty="0" smtClean="0">
                <a:sym typeface="Wingdings"/>
              </a:rPr>
              <a:t></a:t>
            </a:r>
            <a:endParaRPr lang="pt-B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OO example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1000100" y="2214554"/>
            <a:ext cx="2500330" cy="923330"/>
          </a:xfrm>
          <a:prstGeom prst="rect">
            <a:avLst/>
          </a:prstGeom>
          <a:solidFill>
            <a:srgbClr val="FFFFFF"/>
          </a:solidFill>
          <a:ln>
            <a:solidFill>
              <a:srgbClr val="05022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T m() {…}</a:t>
            </a:r>
          </a:p>
          <a:p>
            <a:endParaRPr lang="en-US" b="1" dirty="0" smtClean="0">
              <a:solidFill>
                <a:srgbClr val="191274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R </a:t>
            </a:r>
            <a:r>
              <a:rPr lang="en-US" b="1" dirty="0" err="1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(R)</a:t>
            </a:r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 m();</a:t>
            </a:r>
            <a:endParaRPr lang="pt-BR" dirty="0">
              <a:solidFill>
                <a:srgbClr val="191274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5383218" y="1500174"/>
            <a:ext cx="1617674" cy="3643338"/>
            <a:chOff x="5383218" y="1500174"/>
            <a:chExt cx="1617674" cy="3643338"/>
          </a:xfrm>
        </p:grpSpPr>
        <p:sp>
          <p:nvSpPr>
            <p:cNvPr id="6" name="Isosceles Triangle 5"/>
            <p:cNvSpPr/>
            <p:nvPr/>
          </p:nvSpPr>
          <p:spPr>
            <a:xfrm>
              <a:off x="5383218" y="2643182"/>
              <a:ext cx="1617674" cy="2500330"/>
            </a:xfrm>
            <a:prstGeom prst="triangle">
              <a:avLst/>
            </a:prstGeom>
            <a:solidFill>
              <a:srgbClr val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5715008" y="3786190"/>
              <a:ext cx="714380" cy="1000132"/>
            </a:xfrm>
            <a:prstGeom prst="triangle">
              <a:avLst/>
            </a:prstGeom>
            <a:solidFill>
              <a:srgbClr val="FFFF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035426" y="235798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latin typeface="Courier New" pitchFamily="49" charset="0"/>
                  <a:cs typeface="Courier New" pitchFamily="49" charset="0"/>
                </a:rPr>
                <a:t>T</a:t>
              </a:r>
              <a:endParaRPr lang="pt-BR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929322" y="350043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latin typeface="Courier New" pitchFamily="49" charset="0"/>
                  <a:cs typeface="Courier New" pitchFamily="49" charset="0"/>
                </a:rPr>
                <a:t>R</a:t>
              </a:r>
              <a:endParaRPr lang="pt-BR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929322" y="1500174"/>
              <a:ext cx="10118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>
                  <a:latin typeface="Courier New" pitchFamily="49" charset="0"/>
                  <a:cs typeface="Courier New" pitchFamily="49" charset="0"/>
                </a:rPr>
                <a:t>Object</a:t>
              </a:r>
              <a:endParaRPr lang="pt-BR" b="1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6108700" y="2717800"/>
              <a:ext cx="101600" cy="800100"/>
            </a:xfrm>
            <a:custGeom>
              <a:avLst/>
              <a:gdLst>
                <a:gd name="connsiteX0" fmla="*/ 101600 w 101600"/>
                <a:gd name="connsiteY0" fmla="*/ 0 h 800100"/>
                <a:gd name="connsiteX1" fmla="*/ 63500 w 101600"/>
                <a:gd name="connsiteY1" fmla="*/ 203200 h 800100"/>
                <a:gd name="connsiteX2" fmla="*/ 50800 w 101600"/>
                <a:gd name="connsiteY2" fmla="*/ 342900 h 800100"/>
                <a:gd name="connsiteX3" fmla="*/ 25400 w 101600"/>
                <a:gd name="connsiteY3" fmla="*/ 482600 h 800100"/>
                <a:gd name="connsiteX4" fmla="*/ 0 w 101600"/>
                <a:gd name="connsiteY4" fmla="*/ 660400 h 800100"/>
                <a:gd name="connsiteX5" fmla="*/ 12700 w 101600"/>
                <a:gd name="connsiteY5" fmla="*/ 762000 h 800100"/>
                <a:gd name="connsiteX6" fmla="*/ 0 w 101600"/>
                <a:gd name="connsiteY6" fmla="*/ 800100 h 800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1600" h="800100">
                  <a:moveTo>
                    <a:pt x="101600" y="0"/>
                  </a:moveTo>
                  <a:cubicBezTo>
                    <a:pt x="45218" y="84574"/>
                    <a:pt x="78692" y="20900"/>
                    <a:pt x="63500" y="203200"/>
                  </a:cubicBezTo>
                  <a:cubicBezTo>
                    <a:pt x="59617" y="249797"/>
                    <a:pt x="56263" y="296462"/>
                    <a:pt x="50800" y="342900"/>
                  </a:cubicBezTo>
                  <a:cubicBezTo>
                    <a:pt x="22237" y="585688"/>
                    <a:pt x="53473" y="272052"/>
                    <a:pt x="25400" y="482600"/>
                  </a:cubicBezTo>
                  <a:cubicBezTo>
                    <a:pt x="651" y="668216"/>
                    <a:pt x="27249" y="551403"/>
                    <a:pt x="0" y="660400"/>
                  </a:cubicBezTo>
                  <a:cubicBezTo>
                    <a:pt x="4233" y="694267"/>
                    <a:pt x="12700" y="727870"/>
                    <a:pt x="12700" y="762000"/>
                  </a:cubicBezTo>
                  <a:cubicBezTo>
                    <a:pt x="12700" y="775387"/>
                    <a:pt x="0" y="800100"/>
                    <a:pt x="0" y="800100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6197600" y="1866900"/>
              <a:ext cx="215900" cy="520700"/>
            </a:xfrm>
            <a:custGeom>
              <a:avLst/>
              <a:gdLst>
                <a:gd name="connsiteX0" fmla="*/ 0 w 215900"/>
                <a:gd name="connsiteY0" fmla="*/ 520700 h 520700"/>
                <a:gd name="connsiteX1" fmla="*/ 12700 w 215900"/>
                <a:gd name="connsiteY1" fmla="*/ 482600 h 520700"/>
                <a:gd name="connsiteX2" fmla="*/ 25400 w 215900"/>
                <a:gd name="connsiteY2" fmla="*/ 406400 h 520700"/>
                <a:gd name="connsiteX3" fmla="*/ 50800 w 215900"/>
                <a:gd name="connsiteY3" fmla="*/ 368300 h 520700"/>
                <a:gd name="connsiteX4" fmla="*/ 88900 w 215900"/>
                <a:gd name="connsiteY4" fmla="*/ 228600 h 520700"/>
                <a:gd name="connsiteX5" fmla="*/ 114300 w 215900"/>
                <a:gd name="connsiteY5" fmla="*/ 152400 h 520700"/>
                <a:gd name="connsiteX6" fmla="*/ 127000 w 215900"/>
                <a:gd name="connsiteY6" fmla="*/ 114300 h 520700"/>
                <a:gd name="connsiteX7" fmla="*/ 152400 w 215900"/>
                <a:gd name="connsiteY7" fmla="*/ 76200 h 520700"/>
                <a:gd name="connsiteX8" fmla="*/ 165100 w 215900"/>
                <a:gd name="connsiteY8" fmla="*/ 38100 h 520700"/>
                <a:gd name="connsiteX9" fmla="*/ 203200 w 215900"/>
                <a:gd name="connsiteY9" fmla="*/ 12700 h 520700"/>
                <a:gd name="connsiteX10" fmla="*/ 215900 w 215900"/>
                <a:gd name="connsiteY10" fmla="*/ 0 h 520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5900" h="520700">
                  <a:moveTo>
                    <a:pt x="0" y="520700"/>
                  </a:moveTo>
                  <a:cubicBezTo>
                    <a:pt x="4233" y="508000"/>
                    <a:pt x="9796" y="495668"/>
                    <a:pt x="12700" y="482600"/>
                  </a:cubicBezTo>
                  <a:cubicBezTo>
                    <a:pt x="18286" y="457463"/>
                    <a:pt x="17257" y="430829"/>
                    <a:pt x="25400" y="406400"/>
                  </a:cubicBezTo>
                  <a:cubicBezTo>
                    <a:pt x="30227" y="391920"/>
                    <a:pt x="42333" y="381000"/>
                    <a:pt x="50800" y="368300"/>
                  </a:cubicBezTo>
                  <a:cubicBezTo>
                    <a:pt x="70286" y="251386"/>
                    <a:pt x="51247" y="332146"/>
                    <a:pt x="88900" y="228600"/>
                  </a:cubicBezTo>
                  <a:cubicBezTo>
                    <a:pt x="98050" y="203438"/>
                    <a:pt x="105833" y="177800"/>
                    <a:pt x="114300" y="152400"/>
                  </a:cubicBezTo>
                  <a:cubicBezTo>
                    <a:pt x="118533" y="139700"/>
                    <a:pt x="119574" y="125439"/>
                    <a:pt x="127000" y="114300"/>
                  </a:cubicBezTo>
                  <a:cubicBezTo>
                    <a:pt x="135467" y="101600"/>
                    <a:pt x="145574" y="89852"/>
                    <a:pt x="152400" y="76200"/>
                  </a:cubicBezTo>
                  <a:cubicBezTo>
                    <a:pt x="158387" y="64226"/>
                    <a:pt x="156737" y="48553"/>
                    <a:pt x="165100" y="38100"/>
                  </a:cubicBezTo>
                  <a:cubicBezTo>
                    <a:pt x="174635" y="26181"/>
                    <a:pt x="190989" y="21858"/>
                    <a:pt x="203200" y="12700"/>
                  </a:cubicBezTo>
                  <a:cubicBezTo>
                    <a:pt x="207989" y="9108"/>
                    <a:pt x="211667" y="4233"/>
                    <a:pt x="215900" y="0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000100" y="5429264"/>
            <a:ext cx="6572296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5022C"/>
                </a:solidFill>
              </a:rPr>
              <a:t>Compiler accepts at compile time!</a:t>
            </a:r>
            <a:endParaRPr lang="pt-BR" sz="3600" dirty="0">
              <a:solidFill>
                <a:srgbClr val="05022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OO example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6" name="Isosceles Triangle 5"/>
          <p:cNvSpPr/>
          <p:nvPr/>
        </p:nvSpPr>
        <p:spPr>
          <a:xfrm>
            <a:off x="5240342" y="2643182"/>
            <a:ext cx="1903426" cy="2500330"/>
          </a:xfrm>
          <a:prstGeom prst="triangl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Isosceles Triangle 6"/>
          <p:cNvSpPr/>
          <p:nvPr/>
        </p:nvSpPr>
        <p:spPr>
          <a:xfrm>
            <a:off x="5572132" y="3786190"/>
            <a:ext cx="714380" cy="1000132"/>
          </a:xfrm>
          <a:prstGeom prst="triangl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extBox 7"/>
          <p:cNvSpPr txBox="1"/>
          <p:nvPr/>
        </p:nvSpPr>
        <p:spPr>
          <a:xfrm>
            <a:off x="6035426" y="2357988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T</a:t>
            </a:r>
            <a:endParaRPr lang="pt-BR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86446" y="3500438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</a:t>
            </a:r>
            <a:endParaRPr lang="pt-BR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29322" y="1500174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Object</a:t>
            </a:r>
            <a:endParaRPr lang="pt-BR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6197600" y="1866900"/>
            <a:ext cx="215900" cy="520700"/>
          </a:xfrm>
          <a:custGeom>
            <a:avLst/>
            <a:gdLst>
              <a:gd name="connsiteX0" fmla="*/ 0 w 215900"/>
              <a:gd name="connsiteY0" fmla="*/ 520700 h 520700"/>
              <a:gd name="connsiteX1" fmla="*/ 12700 w 215900"/>
              <a:gd name="connsiteY1" fmla="*/ 482600 h 520700"/>
              <a:gd name="connsiteX2" fmla="*/ 25400 w 215900"/>
              <a:gd name="connsiteY2" fmla="*/ 406400 h 520700"/>
              <a:gd name="connsiteX3" fmla="*/ 50800 w 215900"/>
              <a:gd name="connsiteY3" fmla="*/ 368300 h 520700"/>
              <a:gd name="connsiteX4" fmla="*/ 88900 w 215900"/>
              <a:gd name="connsiteY4" fmla="*/ 228600 h 520700"/>
              <a:gd name="connsiteX5" fmla="*/ 114300 w 215900"/>
              <a:gd name="connsiteY5" fmla="*/ 152400 h 520700"/>
              <a:gd name="connsiteX6" fmla="*/ 127000 w 215900"/>
              <a:gd name="connsiteY6" fmla="*/ 114300 h 520700"/>
              <a:gd name="connsiteX7" fmla="*/ 152400 w 215900"/>
              <a:gd name="connsiteY7" fmla="*/ 76200 h 520700"/>
              <a:gd name="connsiteX8" fmla="*/ 165100 w 215900"/>
              <a:gd name="connsiteY8" fmla="*/ 38100 h 520700"/>
              <a:gd name="connsiteX9" fmla="*/ 203200 w 215900"/>
              <a:gd name="connsiteY9" fmla="*/ 12700 h 520700"/>
              <a:gd name="connsiteX10" fmla="*/ 215900 w 215900"/>
              <a:gd name="connsiteY10" fmla="*/ 0 h 52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15900" h="520700">
                <a:moveTo>
                  <a:pt x="0" y="520700"/>
                </a:moveTo>
                <a:cubicBezTo>
                  <a:pt x="4233" y="508000"/>
                  <a:pt x="9796" y="495668"/>
                  <a:pt x="12700" y="482600"/>
                </a:cubicBezTo>
                <a:cubicBezTo>
                  <a:pt x="18286" y="457463"/>
                  <a:pt x="17257" y="430829"/>
                  <a:pt x="25400" y="406400"/>
                </a:cubicBezTo>
                <a:cubicBezTo>
                  <a:pt x="30227" y="391920"/>
                  <a:pt x="42333" y="381000"/>
                  <a:pt x="50800" y="368300"/>
                </a:cubicBezTo>
                <a:cubicBezTo>
                  <a:pt x="70286" y="251386"/>
                  <a:pt x="51247" y="332146"/>
                  <a:pt x="88900" y="228600"/>
                </a:cubicBezTo>
                <a:cubicBezTo>
                  <a:pt x="98050" y="203438"/>
                  <a:pt x="105833" y="177800"/>
                  <a:pt x="114300" y="152400"/>
                </a:cubicBezTo>
                <a:cubicBezTo>
                  <a:pt x="118533" y="139700"/>
                  <a:pt x="119574" y="125439"/>
                  <a:pt x="127000" y="114300"/>
                </a:cubicBezTo>
                <a:cubicBezTo>
                  <a:pt x="135467" y="101600"/>
                  <a:pt x="145574" y="89852"/>
                  <a:pt x="152400" y="76200"/>
                </a:cubicBezTo>
                <a:cubicBezTo>
                  <a:pt x="158387" y="64226"/>
                  <a:pt x="156737" y="48553"/>
                  <a:pt x="165100" y="38100"/>
                </a:cubicBezTo>
                <a:cubicBezTo>
                  <a:pt x="174635" y="26181"/>
                  <a:pt x="190989" y="21858"/>
                  <a:pt x="203200" y="12700"/>
                </a:cubicBezTo>
                <a:cubicBezTo>
                  <a:pt x="207989" y="9108"/>
                  <a:pt x="211667" y="4233"/>
                  <a:pt x="215900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6249740" y="3652838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U</a:t>
            </a:r>
            <a:endParaRPr lang="pt-BR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5937344" y="2689274"/>
            <a:ext cx="255624" cy="790526"/>
          </a:xfrm>
          <a:custGeom>
            <a:avLst/>
            <a:gdLst>
              <a:gd name="connsiteX0" fmla="*/ 244380 w 255624"/>
              <a:gd name="connsiteY0" fmla="*/ 41226 h 790526"/>
              <a:gd name="connsiteX1" fmla="*/ 206280 w 255624"/>
              <a:gd name="connsiteY1" fmla="*/ 180926 h 790526"/>
              <a:gd name="connsiteX2" fmla="*/ 180880 w 255624"/>
              <a:gd name="connsiteY2" fmla="*/ 244426 h 790526"/>
              <a:gd name="connsiteX3" fmla="*/ 155480 w 255624"/>
              <a:gd name="connsiteY3" fmla="*/ 320626 h 790526"/>
              <a:gd name="connsiteX4" fmla="*/ 142780 w 255624"/>
              <a:gd name="connsiteY4" fmla="*/ 358726 h 790526"/>
              <a:gd name="connsiteX5" fmla="*/ 91980 w 255624"/>
              <a:gd name="connsiteY5" fmla="*/ 485726 h 790526"/>
              <a:gd name="connsiteX6" fmla="*/ 79280 w 255624"/>
              <a:gd name="connsiteY6" fmla="*/ 523826 h 790526"/>
              <a:gd name="connsiteX7" fmla="*/ 53880 w 255624"/>
              <a:gd name="connsiteY7" fmla="*/ 561926 h 790526"/>
              <a:gd name="connsiteX8" fmla="*/ 41180 w 255624"/>
              <a:gd name="connsiteY8" fmla="*/ 600026 h 790526"/>
              <a:gd name="connsiteX9" fmla="*/ 15780 w 255624"/>
              <a:gd name="connsiteY9" fmla="*/ 701626 h 790526"/>
              <a:gd name="connsiteX10" fmla="*/ 3080 w 255624"/>
              <a:gd name="connsiteY10" fmla="*/ 790526 h 790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624" h="790526">
                <a:moveTo>
                  <a:pt x="244380" y="41226"/>
                </a:moveTo>
                <a:cubicBezTo>
                  <a:pt x="180294" y="201442"/>
                  <a:pt x="255624" y="0"/>
                  <a:pt x="206280" y="180926"/>
                </a:cubicBezTo>
                <a:cubicBezTo>
                  <a:pt x="200282" y="202920"/>
                  <a:pt x="188671" y="223001"/>
                  <a:pt x="180880" y="244426"/>
                </a:cubicBezTo>
                <a:cubicBezTo>
                  <a:pt x="171730" y="269588"/>
                  <a:pt x="163947" y="295226"/>
                  <a:pt x="155480" y="320626"/>
                </a:cubicBezTo>
                <a:cubicBezTo>
                  <a:pt x="151247" y="333326"/>
                  <a:pt x="147752" y="346297"/>
                  <a:pt x="142780" y="358726"/>
                </a:cubicBezTo>
                <a:cubicBezTo>
                  <a:pt x="125847" y="401059"/>
                  <a:pt x="106398" y="442471"/>
                  <a:pt x="91980" y="485726"/>
                </a:cubicBezTo>
                <a:cubicBezTo>
                  <a:pt x="87747" y="498426"/>
                  <a:pt x="85267" y="511852"/>
                  <a:pt x="79280" y="523826"/>
                </a:cubicBezTo>
                <a:cubicBezTo>
                  <a:pt x="72454" y="537478"/>
                  <a:pt x="60706" y="548274"/>
                  <a:pt x="53880" y="561926"/>
                </a:cubicBezTo>
                <a:cubicBezTo>
                  <a:pt x="47893" y="573900"/>
                  <a:pt x="44702" y="587111"/>
                  <a:pt x="41180" y="600026"/>
                </a:cubicBezTo>
                <a:cubicBezTo>
                  <a:pt x="31995" y="633705"/>
                  <a:pt x="24247" y="667759"/>
                  <a:pt x="15780" y="701626"/>
                </a:cubicBezTo>
                <a:cubicBezTo>
                  <a:pt x="0" y="764747"/>
                  <a:pt x="3080" y="734972"/>
                  <a:pt x="3080" y="790526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4" name="Freeform 23"/>
          <p:cNvSpPr/>
          <p:nvPr/>
        </p:nvSpPr>
        <p:spPr>
          <a:xfrm>
            <a:off x="6194424" y="2794000"/>
            <a:ext cx="266700" cy="889000"/>
          </a:xfrm>
          <a:custGeom>
            <a:avLst/>
            <a:gdLst>
              <a:gd name="connsiteX0" fmla="*/ 0 w 266700"/>
              <a:gd name="connsiteY0" fmla="*/ 0 h 889000"/>
              <a:gd name="connsiteX1" fmla="*/ 12700 w 266700"/>
              <a:gd name="connsiteY1" fmla="*/ 50800 h 889000"/>
              <a:gd name="connsiteX2" fmla="*/ 25400 w 266700"/>
              <a:gd name="connsiteY2" fmla="*/ 88900 h 889000"/>
              <a:gd name="connsiteX3" fmla="*/ 38100 w 266700"/>
              <a:gd name="connsiteY3" fmla="*/ 177800 h 889000"/>
              <a:gd name="connsiteX4" fmla="*/ 63500 w 266700"/>
              <a:gd name="connsiteY4" fmla="*/ 228600 h 889000"/>
              <a:gd name="connsiteX5" fmla="*/ 88900 w 266700"/>
              <a:gd name="connsiteY5" fmla="*/ 317500 h 889000"/>
              <a:gd name="connsiteX6" fmla="*/ 139700 w 266700"/>
              <a:gd name="connsiteY6" fmla="*/ 469900 h 889000"/>
              <a:gd name="connsiteX7" fmla="*/ 165100 w 266700"/>
              <a:gd name="connsiteY7" fmla="*/ 584200 h 889000"/>
              <a:gd name="connsiteX8" fmla="*/ 190500 w 266700"/>
              <a:gd name="connsiteY8" fmla="*/ 635000 h 889000"/>
              <a:gd name="connsiteX9" fmla="*/ 215900 w 266700"/>
              <a:gd name="connsiteY9" fmla="*/ 723900 h 889000"/>
              <a:gd name="connsiteX10" fmla="*/ 241300 w 266700"/>
              <a:gd name="connsiteY10" fmla="*/ 800100 h 889000"/>
              <a:gd name="connsiteX11" fmla="*/ 254000 w 266700"/>
              <a:gd name="connsiteY11" fmla="*/ 850900 h 889000"/>
              <a:gd name="connsiteX12" fmla="*/ 266700 w 266700"/>
              <a:gd name="connsiteY12" fmla="*/ 889000 h 88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66700" h="889000">
                <a:moveTo>
                  <a:pt x="0" y="0"/>
                </a:moveTo>
                <a:cubicBezTo>
                  <a:pt x="4233" y="16933"/>
                  <a:pt x="7905" y="34017"/>
                  <a:pt x="12700" y="50800"/>
                </a:cubicBezTo>
                <a:cubicBezTo>
                  <a:pt x="16378" y="63672"/>
                  <a:pt x="22775" y="75773"/>
                  <a:pt x="25400" y="88900"/>
                </a:cubicBezTo>
                <a:cubicBezTo>
                  <a:pt x="31271" y="118253"/>
                  <a:pt x="30224" y="148921"/>
                  <a:pt x="38100" y="177800"/>
                </a:cubicBezTo>
                <a:cubicBezTo>
                  <a:pt x="43081" y="196065"/>
                  <a:pt x="57030" y="210808"/>
                  <a:pt x="63500" y="228600"/>
                </a:cubicBezTo>
                <a:cubicBezTo>
                  <a:pt x="74032" y="257564"/>
                  <a:pt x="82442" y="287365"/>
                  <a:pt x="88900" y="317500"/>
                </a:cubicBezTo>
                <a:cubicBezTo>
                  <a:pt x="117684" y="451824"/>
                  <a:pt x="75815" y="363424"/>
                  <a:pt x="139700" y="469900"/>
                </a:cubicBezTo>
                <a:cubicBezTo>
                  <a:pt x="148167" y="508000"/>
                  <a:pt x="153622" y="546897"/>
                  <a:pt x="165100" y="584200"/>
                </a:cubicBezTo>
                <a:cubicBezTo>
                  <a:pt x="170668" y="602295"/>
                  <a:pt x="184030" y="617208"/>
                  <a:pt x="190500" y="635000"/>
                </a:cubicBezTo>
                <a:cubicBezTo>
                  <a:pt x="201032" y="663964"/>
                  <a:pt x="206837" y="694444"/>
                  <a:pt x="215900" y="723900"/>
                </a:cubicBezTo>
                <a:cubicBezTo>
                  <a:pt x="223774" y="749490"/>
                  <a:pt x="234806" y="774125"/>
                  <a:pt x="241300" y="800100"/>
                </a:cubicBezTo>
                <a:cubicBezTo>
                  <a:pt x="245533" y="817033"/>
                  <a:pt x="249205" y="834117"/>
                  <a:pt x="254000" y="850900"/>
                </a:cubicBezTo>
                <a:cubicBezTo>
                  <a:pt x="257678" y="863772"/>
                  <a:pt x="266700" y="889000"/>
                  <a:pt x="266700" y="88900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1000100" y="2214554"/>
            <a:ext cx="2500330" cy="923330"/>
          </a:xfrm>
          <a:prstGeom prst="rect">
            <a:avLst/>
          </a:prstGeom>
          <a:solidFill>
            <a:srgbClr val="FFFFFF"/>
          </a:solidFill>
          <a:ln>
            <a:solidFill>
              <a:srgbClr val="05022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T m() {…}</a:t>
            </a:r>
          </a:p>
          <a:p>
            <a:endParaRPr lang="en-US" b="1" dirty="0" smtClean="0">
              <a:solidFill>
                <a:srgbClr val="191274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R </a:t>
            </a:r>
            <a:r>
              <a:rPr lang="en-US" b="1" dirty="0" err="1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(R)</a:t>
            </a:r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 m();</a:t>
            </a:r>
            <a:endParaRPr lang="pt-BR" dirty="0">
              <a:solidFill>
                <a:srgbClr val="191274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00100" y="5429264"/>
            <a:ext cx="3929090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05022C"/>
                </a:solidFill>
              </a:rPr>
              <a:t>ClassCastException</a:t>
            </a:r>
            <a:r>
              <a:rPr lang="en-US" sz="3600" dirty="0" smtClean="0">
                <a:solidFill>
                  <a:srgbClr val="05022C"/>
                </a:solidFill>
              </a:rPr>
              <a:t>!</a:t>
            </a:r>
            <a:endParaRPr lang="pt-BR" sz="3600" dirty="0">
              <a:solidFill>
                <a:srgbClr val="05022C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85720" y="2214554"/>
            <a:ext cx="54373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400" dirty="0" smtClean="0">
                <a:solidFill>
                  <a:srgbClr val="FF0000"/>
                </a:solidFill>
                <a:sym typeface="Wingdings"/>
              </a:rPr>
              <a:t></a:t>
            </a:r>
            <a:endParaRPr lang="pt-BR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Type Systems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Static vs. Dynamic</a:t>
            </a:r>
          </a:p>
          <a:p>
            <a:pPr lvl="1"/>
            <a:r>
              <a:rPr lang="en-US" dirty="0" smtClean="0"/>
              <a:t>Checking is done at compile or runtime</a:t>
            </a:r>
          </a:p>
          <a:p>
            <a:pPr lvl="1"/>
            <a:r>
              <a:rPr lang="en-US" dirty="0" smtClean="0"/>
              <a:t>E.g., Java (static) and Scheme (dynamic)</a:t>
            </a:r>
          </a:p>
          <a:p>
            <a:r>
              <a:rPr lang="en-US" dirty="0" smtClean="0"/>
              <a:t>Strong vs. Weak</a:t>
            </a:r>
          </a:p>
          <a:p>
            <a:pPr lvl="1"/>
            <a:r>
              <a:rPr lang="en-US" dirty="0" smtClean="0"/>
              <a:t>Assignment is only permitted if types are consistent</a:t>
            </a:r>
          </a:p>
          <a:p>
            <a:pPr lvl="1"/>
            <a:r>
              <a:rPr lang="en-US" dirty="0" smtClean="0"/>
              <a:t>E.g., Java (strong) and C (weak)</a:t>
            </a:r>
            <a:endParaRPr lang="pt-BR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inference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Ability of some strongly-typed languages (typically functional) to infer types of expressions without having to define them</a:t>
            </a:r>
          </a:p>
          <a:p>
            <a:pPr lvl="1"/>
            <a:r>
              <a:rPr lang="en-US" dirty="0" smtClean="0"/>
              <a:t>E.g., Haskell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reconstruction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Mechanical reconstruction of types as defined by user in seek of conflicts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of terms L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 ::= 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| true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| false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| if t then t else t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| 0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|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succ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t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|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pred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t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|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iszero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t</a:t>
            </a:r>
            <a:endParaRPr lang="pt-BR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type system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5"/>
            <a:ext cx="8258204" cy="2143140"/>
          </a:xfrm>
        </p:spPr>
        <p:txBody>
          <a:bodyPr>
            <a:normAutofit/>
          </a:bodyPr>
          <a:lstStyle/>
          <a:p>
            <a:pPr marL="0">
              <a:buNone/>
            </a:pPr>
            <a:r>
              <a:rPr lang="en-US" dirty="0" smtClean="0"/>
              <a:t>“A </a:t>
            </a:r>
            <a:r>
              <a:rPr lang="en-US" i="1" dirty="0" smtClean="0"/>
              <a:t>type system is a tractable syntactic method for proving the absence of certain program behaviors by classifying phrases according to the kinds of values they compute.”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3857620" y="4274114"/>
            <a:ext cx="4636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Types and Programming Languages.  </a:t>
            </a:r>
            <a:r>
              <a:rPr lang="en-US" dirty="0" err="1" smtClean="0"/>
              <a:t>B.C.Pierce</a:t>
            </a:r>
            <a:r>
              <a:rPr lang="en-US" dirty="0" smtClean="0"/>
              <a:t>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Inference rules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TextBox 6"/>
          <p:cNvSpPr txBox="1"/>
          <p:nvPr/>
        </p:nvSpPr>
        <p:spPr>
          <a:xfrm>
            <a:off x="1857356" y="2285992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true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00364" y="2193916"/>
            <a:ext cx="3994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L</a:t>
            </a:r>
            <a:endParaRPr lang="pt-BR" sz="2800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3" name="Group 18"/>
          <p:cNvGrpSpPr/>
          <p:nvPr/>
        </p:nvGrpSpPr>
        <p:grpSpPr>
          <a:xfrm>
            <a:off x="3386714" y="3311524"/>
            <a:ext cx="1899666" cy="893110"/>
            <a:chOff x="3386714" y="3311524"/>
            <a:chExt cx="1899666" cy="893110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3513130" y="3760790"/>
              <a:ext cx="142876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622668" y="3403600"/>
              <a:ext cx="4603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ourier New" pitchFamily="49" charset="0"/>
                  <a:cs typeface="Courier New" pitchFamily="49" charset="0"/>
                </a:rPr>
                <a:t>t1</a:t>
              </a:r>
              <a:endParaRPr lang="pt-BR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 flipH="1">
              <a:off x="4083050" y="3429000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>
                  <a:latin typeface="Gulim"/>
                  <a:ea typeface="Gulim"/>
                </a:rPr>
                <a:t>∈</a:t>
              </a:r>
              <a:endParaRPr lang="pt-BR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524378" y="3311524"/>
              <a:ext cx="3994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Courier New" pitchFamily="49" charset="0"/>
                  <a:cs typeface="Courier New" pitchFamily="49" charset="0"/>
                </a:rPr>
                <a:t>L</a:t>
              </a:r>
              <a:endParaRPr lang="pt-BR" sz="28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386714" y="3774048"/>
              <a:ext cx="16430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latin typeface="Courier New" pitchFamily="49" charset="0"/>
                  <a:cs typeface="Courier New" pitchFamily="49" charset="0"/>
                </a:rPr>
                <a:t>succ</a:t>
              </a:r>
              <a:r>
                <a:rPr lang="en-US" dirty="0" smtClean="0">
                  <a:latin typeface="Courier New" pitchFamily="49" charset="0"/>
                  <a:cs typeface="Courier New" pitchFamily="49" charset="0"/>
                </a:rPr>
                <a:t> t1 </a:t>
              </a:r>
              <a:r>
                <a:rPr lang="pt-BR" dirty="0" smtClean="0">
                  <a:latin typeface="Gulim"/>
                  <a:ea typeface="Gulim"/>
                </a:rPr>
                <a:t>∈</a:t>
              </a:r>
              <a:endParaRPr lang="pt-BR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886912" y="3681414"/>
              <a:ext cx="3994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Courier New" pitchFamily="49" charset="0"/>
                  <a:cs typeface="Courier New" pitchFamily="49" charset="0"/>
                </a:rPr>
                <a:t>L</a:t>
              </a:r>
              <a:endParaRPr lang="pt-BR" sz="2800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 rot="3168819">
            <a:off x="3156767" y="2964180"/>
            <a:ext cx="423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pt-BR" dirty="0"/>
          </a:p>
        </p:txBody>
      </p:sp>
      <p:sp>
        <p:nvSpPr>
          <p:cNvPr id="21" name="TextBox 20"/>
          <p:cNvSpPr txBox="1"/>
          <p:nvPr/>
        </p:nvSpPr>
        <p:spPr>
          <a:xfrm>
            <a:off x="714348" y="5429264"/>
            <a:ext cx="7929618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5022C"/>
                </a:solidFill>
              </a:rPr>
              <a:t>Another approach to define the language</a:t>
            </a:r>
            <a:endParaRPr lang="pt-BR" sz="3600" dirty="0">
              <a:solidFill>
                <a:srgbClr val="05022C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 flipH="1">
            <a:off x="2559036" y="229869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Gulim"/>
                <a:ea typeface="Gulim"/>
              </a:rPr>
              <a:t>∈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Inference rules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7" name="TextBox 6"/>
          <p:cNvSpPr txBox="1"/>
          <p:nvPr/>
        </p:nvSpPr>
        <p:spPr>
          <a:xfrm>
            <a:off x="1857356" y="2285992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true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00364" y="2193916"/>
            <a:ext cx="3994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L</a:t>
            </a:r>
            <a:endParaRPr lang="pt-BR" sz="2800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3386714" y="3311524"/>
            <a:ext cx="1899666" cy="893110"/>
            <a:chOff x="3386714" y="3311524"/>
            <a:chExt cx="1899666" cy="893110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3513130" y="3760790"/>
              <a:ext cx="142876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3622668" y="3403600"/>
              <a:ext cx="4603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ourier New" pitchFamily="49" charset="0"/>
                  <a:cs typeface="Courier New" pitchFamily="49" charset="0"/>
                </a:rPr>
                <a:t>t1</a:t>
              </a:r>
              <a:endParaRPr lang="pt-BR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 flipH="1">
              <a:off x="4083050" y="3429000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dirty="0" smtClean="0">
                  <a:latin typeface="Gulim"/>
                  <a:ea typeface="Gulim"/>
                </a:rPr>
                <a:t>∈</a:t>
              </a:r>
              <a:endParaRPr lang="pt-BR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524378" y="3311524"/>
              <a:ext cx="3994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Courier New" pitchFamily="49" charset="0"/>
                  <a:cs typeface="Courier New" pitchFamily="49" charset="0"/>
                </a:rPr>
                <a:t>L</a:t>
              </a:r>
              <a:endParaRPr lang="pt-BR" sz="2800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386714" y="3774048"/>
              <a:ext cx="16430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latin typeface="Courier New" pitchFamily="49" charset="0"/>
                  <a:cs typeface="Courier New" pitchFamily="49" charset="0"/>
                </a:rPr>
                <a:t>succ</a:t>
              </a:r>
              <a:r>
                <a:rPr lang="en-US" dirty="0" smtClean="0">
                  <a:latin typeface="Courier New" pitchFamily="49" charset="0"/>
                  <a:cs typeface="Courier New" pitchFamily="49" charset="0"/>
                </a:rPr>
                <a:t> t1 </a:t>
              </a:r>
              <a:r>
                <a:rPr lang="pt-BR" dirty="0" smtClean="0">
                  <a:latin typeface="Gulim"/>
                  <a:ea typeface="Gulim"/>
                </a:rPr>
                <a:t>∈</a:t>
              </a:r>
              <a:endParaRPr lang="pt-BR" dirty="0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4886912" y="3681414"/>
              <a:ext cx="3994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Courier New" pitchFamily="49" charset="0"/>
                  <a:cs typeface="Courier New" pitchFamily="49" charset="0"/>
                </a:rPr>
                <a:t>L</a:t>
              </a:r>
              <a:endParaRPr lang="pt-BR" sz="2800" dirty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 rot="3168819">
            <a:off x="3156767" y="2964180"/>
            <a:ext cx="423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pt-BR" dirty="0"/>
          </a:p>
        </p:txBody>
      </p:sp>
      <p:sp>
        <p:nvSpPr>
          <p:cNvPr id="22" name="TextBox 21"/>
          <p:cNvSpPr txBox="1"/>
          <p:nvPr/>
        </p:nvSpPr>
        <p:spPr>
          <a:xfrm>
            <a:off x="5715008" y="1928802"/>
            <a:ext cx="1357322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5022C"/>
                </a:solidFill>
              </a:rPr>
              <a:t>axiom</a:t>
            </a:r>
            <a:endParaRPr lang="pt-BR" sz="3600" dirty="0">
              <a:solidFill>
                <a:srgbClr val="05022C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15008" y="3429000"/>
            <a:ext cx="1357322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05022C"/>
                </a:solidFill>
              </a:rPr>
              <a:t>rule</a:t>
            </a:r>
            <a:endParaRPr lang="pt-BR" sz="3600" dirty="0">
              <a:solidFill>
                <a:srgbClr val="05022C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 flipH="1">
            <a:off x="2559036" y="229869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Gulim"/>
                <a:ea typeface="Gulim"/>
              </a:rPr>
              <a:t>∈</a:t>
            </a:r>
            <a:endParaRPr lang="pt-BR" dirty="0"/>
          </a:p>
        </p:txBody>
      </p:sp>
      <p:sp>
        <p:nvSpPr>
          <p:cNvPr id="25" name="TextBox 24"/>
          <p:cNvSpPr txBox="1"/>
          <p:nvPr/>
        </p:nvSpPr>
        <p:spPr>
          <a:xfrm>
            <a:off x="571472" y="3000372"/>
            <a:ext cx="1857388" cy="646331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05022C"/>
                </a:solidFill>
              </a:rPr>
              <a:t>variable</a:t>
            </a:r>
            <a:endParaRPr lang="pt-BR" sz="3600" dirty="0">
              <a:solidFill>
                <a:srgbClr val="05022C"/>
              </a:solidFill>
            </a:endParaRPr>
          </a:p>
        </p:txBody>
      </p:sp>
      <p:cxnSp>
        <p:nvCxnSpPr>
          <p:cNvPr id="27" name="Straight Arrow Connector 26"/>
          <p:cNvCxnSpPr>
            <a:endCxn id="12" idx="1"/>
          </p:cNvCxnSpPr>
          <p:nvPr/>
        </p:nvCxnSpPr>
        <p:spPr>
          <a:xfrm>
            <a:off x="2714612" y="3286124"/>
            <a:ext cx="908056" cy="3021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1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Complete the definition of the set of terms L with additional inference rules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types to L 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Notation: “t: T” indicates that the expression t “has type” T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2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inference rules for the extension of L with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Nat</a:t>
            </a:r>
            <a:r>
              <a:rPr lang="en-US" dirty="0" smtClean="0"/>
              <a:t> and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dirty="0" smtClean="0"/>
              <a:t> types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3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the following terms:</a:t>
            </a:r>
          </a:p>
          <a:p>
            <a:pPr lvl="1"/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pred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succ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(0))</a:t>
            </a:r>
          </a:p>
          <a:p>
            <a:pPr lvl="1"/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iszero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(if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iszero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(true) then false else 0)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3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the following terms:</a:t>
            </a:r>
          </a:p>
          <a:p>
            <a:pPr lvl="1"/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pred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succ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(0))</a:t>
            </a:r>
          </a:p>
          <a:p>
            <a:pPr lvl="1"/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iszero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(if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iszero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(true) then false else 0)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Hindley</a:t>
            </a:r>
            <a:r>
              <a:rPr lang="en-US" dirty="0" smtClean="0"/>
              <a:t>-Milner type system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1028" name="Picture 4" descr="C:\Users\damorim\Downloads\type-checking 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285860"/>
            <a:ext cx="7143800" cy="5408877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740782" y="1285860"/>
            <a:ext cx="3507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Type and Effect Systems. </a:t>
            </a:r>
            <a:r>
              <a:rPr lang="en-US" dirty="0" err="1" smtClean="0"/>
              <a:t>Amtoft</a:t>
            </a:r>
            <a:r>
              <a:rPr lang="en-US" dirty="0" smtClean="0"/>
              <a:t> T., Nielson F, Nielson H. R.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Hindley</a:t>
            </a:r>
            <a:r>
              <a:rPr lang="en-US" dirty="0" smtClean="0"/>
              <a:t>-Milner type system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1028" name="Picture 4" descr="C:\Users\damorim\Downloads\type-checking 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285860"/>
            <a:ext cx="7143800" cy="5408877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740782" y="1285860"/>
            <a:ext cx="3507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Type and Effect Systems. </a:t>
            </a:r>
            <a:r>
              <a:rPr lang="en-US" dirty="0" err="1" smtClean="0"/>
              <a:t>Amtoft</a:t>
            </a:r>
            <a:r>
              <a:rPr lang="en-US" dirty="0" smtClean="0"/>
              <a:t> T., Nielson F, Nielson H. R.</a:t>
            </a:r>
            <a:endParaRPr lang="pt-BR" dirty="0"/>
          </a:p>
        </p:txBody>
      </p:sp>
      <p:sp>
        <p:nvSpPr>
          <p:cNvPr id="7" name="TextBox 6"/>
          <p:cNvSpPr txBox="1"/>
          <p:nvPr/>
        </p:nvSpPr>
        <p:spPr>
          <a:xfrm>
            <a:off x="1357290" y="2103302"/>
            <a:ext cx="6572296" cy="1200329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i="1" dirty="0" smtClean="0">
                <a:solidFill>
                  <a:srgbClr val="05022C"/>
                </a:solidFill>
              </a:rPr>
              <a:t>A</a:t>
            </a:r>
            <a:r>
              <a:rPr lang="en-US" sz="3600" dirty="0" smtClean="0">
                <a:solidFill>
                  <a:srgbClr val="05022C"/>
                </a:solidFill>
              </a:rPr>
              <a:t> is an environment that maps names to inferred types</a:t>
            </a:r>
            <a:endParaRPr lang="pt-BR" sz="3600" dirty="0">
              <a:solidFill>
                <a:srgbClr val="05022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Hindley</a:t>
            </a:r>
            <a:r>
              <a:rPr lang="en-US" dirty="0" smtClean="0"/>
              <a:t>-Milner type system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1028" name="Picture 4" descr="C:\Users\damorim\Downloads\type-checking 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285860"/>
            <a:ext cx="7143800" cy="5408877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740782" y="1285860"/>
            <a:ext cx="3507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Type and Effect Systems. </a:t>
            </a:r>
            <a:r>
              <a:rPr lang="en-US" dirty="0" err="1" smtClean="0"/>
              <a:t>Amtoft</a:t>
            </a:r>
            <a:r>
              <a:rPr lang="en-US" dirty="0" smtClean="0"/>
              <a:t> T., Nielson F, Nielson H. R.</a:t>
            </a:r>
            <a:endParaRPr lang="pt-BR" dirty="0"/>
          </a:p>
        </p:txBody>
      </p:sp>
      <p:sp>
        <p:nvSpPr>
          <p:cNvPr id="7" name="TextBox 6"/>
          <p:cNvSpPr txBox="1"/>
          <p:nvPr/>
        </p:nvSpPr>
        <p:spPr>
          <a:xfrm>
            <a:off x="1357290" y="2103302"/>
            <a:ext cx="6572296" cy="2308324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3600" dirty="0" err="1" smtClean="0">
                <a:solidFill>
                  <a:srgbClr val="05022C"/>
                </a:solidFill>
                <a:latin typeface="+mj-lt"/>
                <a:ea typeface="Gulim"/>
              </a:rPr>
              <a:t>Symbol</a:t>
            </a:r>
            <a:r>
              <a:rPr lang="pt-BR" sz="3600" dirty="0" smtClean="0">
                <a:solidFill>
                  <a:srgbClr val="05022C"/>
                </a:solidFill>
                <a:latin typeface="+mj-lt"/>
                <a:ea typeface="Gulim"/>
              </a:rPr>
              <a:t>├ denotes a </a:t>
            </a:r>
            <a:r>
              <a:rPr lang="pt-BR" sz="3600" dirty="0" err="1" smtClean="0">
                <a:solidFill>
                  <a:srgbClr val="05022C"/>
                </a:solidFill>
                <a:latin typeface="+mj-lt"/>
                <a:ea typeface="Gulim"/>
              </a:rPr>
              <a:t>type</a:t>
            </a:r>
            <a:r>
              <a:rPr lang="pt-BR" sz="3600" dirty="0" smtClean="0">
                <a:solidFill>
                  <a:srgbClr val="05022C"/>
                </a:solidFill>
                <a:latin typeface="+mj-lt"/>
                <a:ea typeface="Gulim"/>
              </a:rPr>
              <a:t> </a:t>
            </a:r>
            <a:r>
              <a:rPr lang="pt-BR" sz="3600" dirty="0" err="1" smtClean="0">
                <a:solidFill>
                  <a:srgbClr val="05022C"/>
                </a:solidFill>
                <a:latin typeface="+mj-lt"/>
                <a:ea typeface="Gulim"/>
              </a:rPr>
              <a:t>judgement</a:t>
            </a:r>
            <a:r>
              <a:rPr lang="pt-BR" sz="3600" dirty="0" smtClean="0">
                <a:solidFill>
                  <a:srgbClr val="05022C"/>
                </a:solidFill>
                <a:latin typeface="+mj-lt"/>
                <a:ea typeface="Gulim"/>
              </a:rPr>
              <a:t>.  For </a:t>
            </a:r>
            <a:r>
              <a:rPr lang="pt-BR" sz="3600" dirty="0" err="1" smtClean="0">
                <a:solidFill>
                  <a:srgbClr val="05022C"/>
                </a:solidFill>
                <a:latin typeface="+mj-lt"/>
                <a:ea typeface="Gulim"/>
              </a:rPr>
              <a:t>example</a:t>
            </a:r>
            <a:r>
              <a:rPr lang="pt-BR" sz="3600" dirty="0" smtClean="0">
                <a:solidFill>
                  <a:srgbClr val="05022C"/>
                </a:solidFill>
                <a:latin typeface="+mj-lt"/>
                <a:ea typeface="Gulim"/>
              </a:rPr>
              <a:t>, A├ e : t </a:t>
            </a:r>
            <a:r>
              <a:rPr lang="pt-BR" sz="3600" dirty="0" err="1" smtClean="0">
                <a:solidFill>
                  <a:srgbClr val="05022C"/>
                </a:solidFill>
                <a:latin typeface="+mj-lt"/>
                <a:ea typeface="Gulim"/>
              </a:rPr>
              <a:t>means</a:t>
            </a:r>
            <a:r>
              <a:rPr lang="pt-BR" sz="3600" dirty="0" smtClean="0">
                <a:solidFill>
                  <a:srgbClr val="05022C"/>
                </a:solidFill>
                <a:latin typeface="+mj-lt"/>
                <a:ea typeface="Gulim"/>
              </a:rPr>
              <a:t> </a:t>
            </a:r>
            <a:r>
              <a:rPr lang="pt-BR" sz="3600" dirty="0" err="1" smtClean="0">
                <a:solidFill>
                  <a:srgbClr val="05022C"/>
                </a:solidFill>
                <a:latin typeface="+mj-lt"/>
                <a:ea typeface="Gulim"/>
              </a:rPr>
              <a:t>that</a:t>
            </a:r>
            <a:r>
              <a:rPr lang="pt-BR" sz="3600" dirty="0" smtClean="0">
                <a:solidFill>
                  <a:srgbClr val="05022C"/>
                </a:solidFill>
                <a:latin typeface="+mj-lt"/>
                <a:ea typeface="Gulim"/>
              </a:rPr>
              <a:t> </a:t>
            </a:r>
            <a:r>
              <a:rPr lang="pt-BR" sz="3600" dirty="0" err="1" smtClean="0">
                <a:solidFill>
                  <a:srgbClr val="05022C"/>
                </a:solidFill>
                <a:latin typeface="+mj-lt"/>
                <a:ea typeface="Gulim"/>
              </a:rPr>
              <a:t>the</a:t>
            </a:r>
            <a:r>
              <a:rPr lang="pt-BR" sz="3600" dirty="0" smtClean="0">
                <a:solidFill>
                  <a:srgbClr val="05022C"/>
                </a:solidFill>
                <a:latin typeface="+mj-lt"/>
                <a:ea typeface="Gulim"/>
              </a:rPr>
              <a:t> </a:t>
            </a:r>
            <a:r>
              <a:rPr lang="pt-BR" sz="3600" dirty="0" err="1" smtClean="0">
                <a:solidFill>
                  <a:srgbClr val="05022C"/>
                </a:solidFill>
                <a:latin typeface="+mj-lt"/>
                <a:ea typeface="Gulim"/>
              </a:rPr>
              <a:t>type</a:t>
            </a:r>
            <a:r>
              <a:rPr lang="pt-BR" sz="3600" dirty="0" smtClean="0">
                <a:solidFill>
                  <a:srgbClr val="05022C"/>
                </a:solidFill>
                <a:latin typeface="+mj-lt"/>
                <a:ea typeface="Gulim"/>
              </a:rPr>
              <a:t> </a:t>
            </a:r>
            <a:r>
              <a:rPr lang="pt-BR" sz="3600" dirty="0" err="1" smtClean="0">
                <a:solidFill>
                  <a:srgbClr val="05022C"/>
                </a:solidFill>
                <a:latin typeface="+mj-lt"/>
                <a:ea typeface="Gulim"/>
              </a:rPr>
              <a:t>of</a:t>
            </a:r>
            <a:r>
              <a:rPr lang="pt-BR" sz="3600" dirty="0" smtClean="0">
                <a:solidFill>
                  <a:srgbClr val="05022C"/>
                </a:solidFill>
                <a:latin typeface="+mj-lt"/>
                <a:ea typeface="Gulim"/>
              </a:rPr>
              <a:t> e is t </a:t>
            </a:r>
            <a:r>
              <a:rPr lang="pt-BR" sz="3600" dirty="0" err="1" smtClean="0">
                <a:solidFill>
                  <a:srgbClr val="05022C"/>
                </a:solidFill>
                <a:latin typeface="+mj-lt"/>
                <a:ea typeface="Gulim"/>
              </a:rPr>
              <a:t>under</a:t>
            </a:r>
            <a:r>
              <a:rPr lang="pt-BR" sz="3600" dirty="0" smtClean="0">
                <a:solidFill>
                  <a:srgbClr val="05022C"/>
                </a:solidFill>
                <a:latin typeface="+mj-lt"/>
                <a:ea typeface="Gulim"/>
              </a:rPr>
              <a:t> </a:t>
            </a:r>
            <a:r>
              <a:rPr lang="pt-BR" sz="3600" dirty="0" err="1" smtClean="0">
                <a:solidFill>
                  <a:srgbClr val="05022C"/>
                </a:solidFill>
                <a:latin typeface="+mj-lt"/>
                <a:ea typeface="Gulim"/>
              </a:rPr>
              <a:t>environment</a:t>
            </a:r>
            <a:r>
              <a:rPr lang="pt-BR" sz="3600" dirty="0" smtClean="0">
                <a:solidFill>
                  <a:srgbClr val="05022C"/>
                </a:solidFill>
                <a:latin typeface="+mj-lt"/>
                <a:ea typeface="Gulim"/>
              </a:rPr>
              <a:t> A</a:t>
            </a:r>
            <a:endParaRPr lang="pt-BR" sz="3600" dirty="0">
              <a:solidFill>
                <a:srgbClr val="05022C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type system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5"/>
            <a:ext cx="8258204" cy="2143140"/>
          </a:xfrm>
        </p:spPr>
        <p:txBody>
          <a:bodyPr>
            <a:normAutofit/>
          </a:bodyPr>
          <a:lstStyle/>
          <a:p>
            <a:pPr marL="0">
              <a:buNone/>
            </a:pPr>
            <a:r>
              <a:rPr lang="en-US" dirty="0" smtClean="0"/>
              <a:t>“A </a:t>
            </a:r>
            <a:r>
              <a:rPr lang="en-US" i="1" dirty="0" smtClean="0"/>
              <a:t>type system is a tractable syntactic method for proving the absence of certain program behaviors by classifying phrases according to the kinds of values they compute.”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3857620" y="4274114"/>
            <a:ext cx="4636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Types and Programming Languages.  </a:t>
            </a:r>
            <a:r>
              <a:rPr lang="en-US" dirty="0" err="1" smtClean="0"/>
              <a:t>B.C.Pierce</a:t>
            </a:r>
            <a:r>
              <a:rPr lang="en-US" dirty="0" smtClean="0"/>
              <a:t>.</a:t>
            </a:r>
            <a:endParaRPr lang="pt-BR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643306" y="2714620"/>
            <a:ext cx="4429156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00034" y="5286388"/>
            <a:ext cx="5881546" cy="523220"/>
          </a:xfrm>
          <a:prstGeom prst="rect">
            <a:avLst/>
          </a:prstGeom>
          <a:noFill/>
          <a:ln w="38100">
            <a:solidFill>
              <a:srgbClr val="05022C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/>
              <a:t>A type checker is an efficient algorithm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Hindley</a:t>
            </a:r>
            <a:r>
              <a:rPr lang="en-US" dirty="0" smtClean="0"/>
              <a:t>-Milner type system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1028" name="Picture 4" descr="C:\Users\damorim\Downloads\type-checking 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285860"/>
            <a:ext cx="7143800" cy="5408877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740782" y="1285860"/>
            <a:ext cx="3507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Type and Effect Systems. </a:t>
            </a:r>
            <a:r>
              <a:rPr lang="en-US" dirty="0" err="1" smtClean="0"/>
              <a:t>Amtoft</a:t>
            </a:r>
            <a:r>
              <a:rPr lang="en-US" dirty="0" smtClean="0"/>
              <a:t> T., Nielson F, Nielson H. R.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Hindley</a:t>
            </a:r>
            <a:r>
              <a:rPr lang="en-US" dirty="0" smtClean="0"/>
              <a:t>-Milner type system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1028" name="Picture 4" descr="C:\Users\damorim\Downloads\type-checking 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285860"/>
            <a:ext cx="7143800" cy="5408877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740782" y="1285860"/>
            <a:ext cx="3507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Type and Effect Systems. </a:t>
            </a:r>
            <a:r>
              <a:rPr lang="en-US" dirty="0" err="1" smtClean="0"/>
              <a:t>Amtoft</a:t>
            </a:r>
            <a:r>
              <a:rPr lang="en-US" dirty="0" smtClean="0"/>
              <a:t> T., Nielson F, Nielson H. R.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	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Type check the following functions: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2071670" y="3214686"/>
            <a:ext cx="5000660" cy="1200329"/>
          </a:xfrm>
          <a:prstGeom prst="rect">
            <a:avLst/>
          </a:prstGeom>
          <a:solidFill>
            <a:srgbClr val="FFFFFF"/>
          </a:solidFill>
          <a:ln>
            <a:solidFill>
              <a:srgbClr val="05022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rec</a:t>
            </a:r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fac</a:t>
            </a:r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 n = </a:t>
            </a:r>
          </a:p>
          <a:p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  if n == 1 </a:t>
            </a:r>
          </a:p>
          <a:p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  then 1 </a:t>
            </a:r>
          </a:p>
          <a:p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  else n * </a:t>
            </a:r>
            <a:r>
              <a:rPr lang="en-US" b="1" dirty="0" err="1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fac</a:t>
            </a:r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 (n – 1) </a:t>
            </a:r>
            <a:endParaRPr lang="pt-BR" dirty="0">
              <a:solidFill>
                <a:srgbClr val="191274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49352" y="2500306"/>
            <a:ext cx="6572296" cy="369332"/>
          </a:xfrm>
          <a:prstGeom prst="rect">
            <a:avLst/>
          </a:prstGeom>
          <a:solidFill>
            <a:srgbClr val="FFFFFF"/>
          </a:solidFill>
          <a:ln>
            <a:solidFill>
              <a:srgbClr val="05022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let twice = fn f =&gt; fn x =&gt; f (f x) in twice k </a:t>
            </a:r>
            <a:endParaRPr lang="pt-BR" dirty="0">
              <a:solidFill>
                <a:srgbClr val="191274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W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Collect type (equality) constraints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Unify type expressions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Identify equivalent classes of type variables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Choose representative for each class and remove equivalent variables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Report type for each term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checking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Important static technique to detect simple kinds of errors in programs</a:t>
            </a:r>
            <a:endParaRPr lang="pt-BR" dirty="0" smtClean="0"/>
          </a:p>
          <a:p>
            <a:pPr lvl="1"/>
            <a:r>
              <a:rPr lang="en-US" dirty="0" smtClean="0"/>
              <a:t>Typically sound but can report alarms on valid programs (incomplete)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inference </a:t>
            </a:r>
            <a:r>
              <a:rPr lang="en-US" dirty="0" err="1" smtClean="0"/>
              <a:t>algo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5022C"/>
                </a:solidFill>
                <a:latin typeface="Brush Script MT" pitchFamily="66" charset="0"/>
              </a:rPr>
              <a:t>W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099" y="1768489"/>
            <a:ext cx="7128127" cy="4803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5715008" y="5429264"/>
            <a:ext cx="3507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Type and Effect Systems. </a:t>
            </a:r>
            <a:r>
              <a:rPr lang="en-US" dirty="0" err="1" smtClean="0"/>
              <a:t>Amtoft</a:t>
            </a:r>
            <a:r>
              <a:rPr lang="en-US" dirty="0" smtClean="0"/>
              <a:t> T., Nielson F, Nielson H. R.</a:t>
            </a:r>
            <a:endParaRPr lang="pt-B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inference </a:t>
            </a:r>
            <a:r>
              <a:rPr lang="en-US" dirty="0" err="1" smtClean="0"/>
              <a:t>algo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5022C"/>
                </a:solidFill>
                <a:latin typeface="Brush Script MT" pitchFamily="66" charset="0"/>
              </a:rPr>
              <a:t>W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099" y="1768489"/>
            <a:ext cx="7128127" cy="4803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5715008" y="5429264"/>
            <a:ext cx="3507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Type and Effect Systems. </a:t>
            </a:r>
            <a:r>
              <a:rPr lang="en-US" dirty="0" err="1" smtClean="0"/>
              <a:t>Amtoft</a:t>
            </a:r>
            <a:r>
              <a:rPr lang="en-US" dirty="0" smtClean="0"/>
              <a:t> T., Nielson F, Nielson H. R.</a:t>
            </a:r>
            <a:endParaRPr lang="pt-BR" dirty="0"/>
          </a:p>
        </p:txBody>
      </p:sp>
      <p:sp>
        <p:nvSpPr>
          <p:cNvPr id="6" name="TextBox 5"/>
          <p:cNvSpPr txBox="1"/>
          <p:nvPr/>
        </p:nvSpPr>
        <p:spPr>
          <a:xfrm>
            <a:off x="1357290" y="2103302"/>
            <a:ext cx="6572296" cy="2862322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5022C"/>
                </a:solidFill>
                <a:latin typeface="Brush Script MT" pitchFamily="66" charset="0"/>
              </a:rPr>
              <a:t>W</a:t>
            </a:r>
            <a:r>
              <a:rPr lang="en-US" sz="3600" dirty="0" smtClean="0">
                <a:solidFill>
                  <a:srgbClr val="05022C"/>
                </a:solidFill>
                <a:latin typeface="+mj-lt"/>
              </a:rPr>
              <a:t> is the type inference procedure. It takes environment A and expression e as input and returns a substitution S and inferred type t as output.</a:t>
            </a:r>
            <a:endParaRPr lang="pt-BR" sz="3600" dirty="0">
              <a:solidFill>
                <a:srgbClr val="05022C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reconstruction </a:t>
            </a:r>
            <a:r>
              <a:rPr lang="en-US" dirty="0" err="1" smtClean="0"/>
              <a:t>algo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5022C"/>
                </a:solidFill>
                <a:latin typeface="Brush Script MT" pitchFamily="66" charset="0"/>
              </a:rPr>
              <a:t>W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099" y="1768489"/>
            <a:ext cx="7128127" cy="4803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5715008" y="5429264"/>
            <a:ext cx="35078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Type and Effect Systems. </a:t>
            </a:r>
            <a:r>
              <a:rPr lang="en-US" dirty="0" err="1" smtClean="0"/>
              <a:t>Amtoft</a:t>
            </a:r>
            <a:r>
              <a:rPr lang="en-US" dirty="0" smtClean="0"/>
              <a:t> T., Nielson F, Nielson H. R.</a:t>
            </a:r>
            <a:endParaRPr lang="pt-BR" dirty="0"/>
          </a:p>
        </p:txBody>
      </p:sp>
      <p:sp>
        <p:nvSpPr>
          <p:cNvPr id="6" name="TextBox 5"/>
          <p:cNvSpPr txBox="1"/>
          <p:nvPr/>
        </p:nvSpPr>
        <p:spPr>
          <a:xfrm>
            <a:off x="1357290" y="2103302"/>
            <a:ext cx="6572296" cy="175432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5022C"/>
                </a:solidFill>
                <a:latin typeface="Brush Script MT" pitchFamily="66" charset="0"/>
              </a:rPr>
              <a:t>W</a:t>
            </a:r>
            <a:r>
              <a:rPr lang="en-US" sz="3600" dirty="0" smtClean="0">
                <a:solidFill>
                  <a:srgbClr val="05022C"/>
                </a:solidFill>
                <a:latin typeface="+mj-lt"/>
              </a:rPr>
              <a:t>(t1,t2) is a unification procedure that returns a substitution S such that St1 = St2.</a:t>
            </a:r>
            <a:endParaRPr lang="pt-BR" sz="3600" dirty="0">
              <a:solidFill>
                <a:srgbClr val="05022C"/>
              </a:solidFill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type systems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Dependent types</a:t>
            </a:r>
          </a:p>
          <a:p>
            <a:r>
              <a:rPr lang="en-US" dirty="0" smtClean="0"/>
              <a:t>Intersection types</a:t>
            </a:r>
          </a:p>
          <a:p>
            <a:r>
              <a:rPr lang="en-US" dirty="0" smtClean="0"/>
              <a:t>Union types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type system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5"/>
            <a:ext cx="8258204" cy="2143140"/>
          </a:xfrm>
        </p:spPr>
        <p:txBody>
          <a:bodyPr>
            <a:normAutofit/>
          </a:bodyPr>
          <a:lstStyle/>
          <a:p>
            <a:pPr marL="0">
              <a:buNone/>
            </a:pPr>
            <a:r>
              <a:rPr lang="en-US" dirty="0" smtClean="0"/>
              <a:t>“A </a:t>
            </a:r>
            <a:r>
              <a:rPr lang="en-US" i="1" dirty="0" smtClean="0"/>
              <a:t>type system is a tractable syntactic method for proving the absence of certain program behaviors by classifying phrases according to the kinds of values they compute.”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3857620" y="4274114"/>
            <a:ext cx="4636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Types and Programming Languages.  </a:t>
            </a:r>
            <a:r>
              <a:rPr lang="en-US" dirty="0" err="1" smtClean="0"/>
              <a:t>B.C.Pierce</a:t>
            </a:r>
            <a:r>
              <a:rPr lang="en-US" dirty="0" smtClean="0"/>
              <a:t>.</a:t>
            </a:r>
            <a:endParaRPr lang="pt-BR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500034" y="3258414"/>
            <a:ext cx="3857652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00034" y="5286388"/>
            <a:ext cx="7215238" cy="523220"/>
          </a:xfrm>
          <a:prstGeom prst="rect">
            <a:avLst/>
          </a:prstGeom>
          <a:noFill/>
          <a:ln w="38100"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Sound but incomplete: can reject valid programs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type system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5"/>
            <a:ext cx="8258204" cy="2143140"/>
          </a:xfrm>
        </p:spPr>
        <p:txBody>
          <a:bodyPr>
            <a:normAutofit/>
          </a:bodyPr>
          <a:lstStyle/>
          <a:p>
            <a:pPr marL="0">
              <a:buNone/>
            </a:pPr>
            <a:r>
              <a:rPr lang="en-US" dirty="0" smtClean="0"/>
              <a:t>“A </a:t>
            </a:r>
            <a:r>
              <a:rPr lang="en-US" i="1" dirty="0" smtClean="0"/>
              <a:t>type system is a tractable syntactic method for proving the absence of certain program behaviors by classifying phrases according to the kinds of values they compute.”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3857620" y="4274114"/>
            <a:ext cx="4636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Types and Programming Languages.  </a:t>
            </a:r>
            <a:r>
              <a:rPr lang="en-US" dirty="0" err="1" smtClean="0"/>
              <a:t>B.C.Pierce</a:t>
            </a:r>
            <a:r>
              <a:rPr lang="en-US" dirty="0" smtClean="0"/>
              <a:t>.</a:t>
            </a:r>
            <a:endParaRPr lang="pt-BR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857752" y="3214686"/>
            <a:ext cx="1214446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00034" y="5286388"/>
            <a:ext cx="2109167" cy="523220"/>
          </a:xfrm>
          <a:prstGeom prst="rect">
            <a:avLst/>
          </a:prstGeom>
          <a:noFill/>
          <a:ln w="38100">
            <a:solidFill>
              <a:srgbClr val="05022C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Not</a:t>
            </a:r>
            <a:r>
              <a:rPr lang="en-US" sz="2800" dirty="0" smtClean="0"/>
              <a:t> all errors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type system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4555"/>
            <a:ext cx="8258204" cy="2143140"/>
          </a:xfrm>
        </p:spPr>
        <p:txBody>
          <a:bodyPr>
            <a:normAutofit/>
          </a:bodyPr>
          <a:lstStyle/>
          <a:p>
            <a:pPr marL="0">
              <a:buNone/>
            </a:pPr>
            <a:r>
              <a:rPr lang="en-US" dirty="0" smtClean="0"/>
              <a:t>“A </a:t>
            </a:r>
            <a:r>
              <a:rPr lang="en-US" i="1" dirty="0" smtClean="0"/>
              <a:t>type system is a tractable syntactic method for proving the absence of certain program behaviors by classifying phrases according to the kinds of values they compute.”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3857620" y="4274114"/>
            <a:ext cx="4636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Types and Programming Languages.  </a:t>
            </a:r>
            <a:r>
              <a:rPr lang="en-US" dirty="0" err="1" smtClean="0"/>
              <a:t>B.C.Pierce</a:t>
            </a:r>
            <a:r>
              <a:rPr lang="en-US" dirty="0" smtClean="0"/>
              <a:t>.</a:t>
            </a:r>
            <a:endParaRPr lang="pt-BR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785918" y="4214818"/>
            <a:ext cx="3500462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714612" y="3714752"/>
            <a:ext cx="4714908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00034" y="5286388"/>
            <a:ext cx="6344494" cy="523220"/>
          </a:xfrm>
          <a:prstGeom prst="rect">
            <a:avLst/>
          </a:prstGeom>
          <a:noFill/>
          <a:ln w="38100">
            <a:solidFill>
              <a:srgbClr val="05022C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/>
              <a:t>Approximates dynamic behavior statically</a:t>
            </a:r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2750331" y="3393281"/>
            <a:ext cx="2500330" cy="158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Expressions, types, and values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1928794" y="2357430"/>
            <a:ext cx="1785950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Expressions</a:t>
            </a:r>
            <a:endParaRPr lang="pt-BR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2357430"/>
            <a:ext cx="100013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Values</a:t>
            </a:r>
            <a:endParaRPr lang="pt-BR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500430" y="3253087"/>
            <a:ext cx="100013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Types</a:t>
            </a:r>
            <a:endParaRPr lang="pt-BR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917604" y="4286256"/>
            <a:ext cx="1439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compile time</a:t>
            </a:r>
            <a:endParaRPr lang="pt-BR" dirty="0"/>
          </a:p>
        </p:txBody>
      </p:sp>
      <p:sp>
        <p:nvSpPr>
          <p:cNvPr id="13" name="TextBox 12"/>
          <p:cNvSpPr txBox="1"/>
          <p:nvPr/>
        </p:nvSpPr>
        <p:spPr>
          <a:xfrm>
            <a:off x="5562822" y="4286256"/>
            <a:ext cx="1580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execution time</a:t>
            </a:r>
            <a:endParaRPr lang="pt-BR" dirty="0"/>
          </a:p>
        </p:txBody>
      </p:sp>
      <p:cxnSp>
        <p:nvCxnSpPr>
          <p:cNvPr id="15" name="Straight Arrow Connector 14"/>
          <p:cNvCxnSpPr>
            <a:stCxn id="5" idx="2"/>
            <a:endCxn id="7" idx="1"/>
          </p:cNvCxnSpPr>
          <p:nvPr/>
        </p:nvCxnSpPr>
        <p:spPr>
          <a:xfrm rot="16200000" flipH="1">
            <a:off x="2828687" y="2812176"/>
            <a:ext cx="664825" cy="6786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3"/>
            <a:endCxn id="6" idx="2"/>
          </p:cNvCxnSpPr>
          <p:nvPr/>
        </p:nvCxnSpPr>
        <p:spPr>
          <a:xfrm flipV="1">
            <a:off x="4500562" y="2819095"/>
            <a:ext cx="571504" cy="664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2750331" y="3393281"/>
            <a:ext cx="2500330" cy="1588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Expressions, types, and values</a:t>
            </a:r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1928794" y="2357430"/>
            <a:ext cx="1785950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Expressions</a:t>
            </a:r>
            <a:endParaRPr lang="pt-BR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2357430"/>
            <a:ext cx="100013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Values</a:t>
            </a:r>
            <a:endParaRPr lang="pt-BR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500430" y="3253087"/>
            <a:ext cx="1000132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5022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Types</a:t>
            </a:r>
            <a:endParaRPr lang="pt-BR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917604" y="4286256"/>
            <a:ext cx="1439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compile time</a:t>
            </a:r>
            <a:endParaRPr lang="pt-BR" dirty="0"/>
          </a:p>
        </p:txBody>
      </p:sp>
      <p:sp>
        <p:nvSpPr>
          <p:cNvPr id="13" name="TextBox 12"/>
          <p:cNvSpPr txBox="1"/>
          <p:nvPr/>
        </p:nvSpPr>
        <p:spPr>
          <a:xfrm>
            <a:off x="5562822" y="4286256"/>
            <a:ext cx="15809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execution time</a:t>
            </a:r>
            <a:endParaRPr lang="pt-BR" dirty="0"/>
          </a:p>
        </p:txBody>
      </p:sp>
      <p:cxnSp>
        <p:nvCxnSpPr>
          <p:cNvPr id="15" name="Straight Arrow Connector 14"/>
          <p:cNvCxnSpPr>
            <a:stCxn id="5" idx="2"/>
            <a:endCxn id="7" idx="1"/>
          </p:cNvCxnSpPr>
          <p:nvPr/>
        </p:nvCxnSpPr>
        <p:spPr>
          <a:xfrm rot="16200000" flipH="1">
            <a:off x="2828687" y="2812176"/>
            <a:ext cx="664825" cy="67866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3"/>
            <a:endCxn id="6" idx="2"/>
          </p:cNvCxnSpPr>
          <p:nvPr/>
        </p:nvCxnSpPr>
        <p:spPr>
          <a:xfrm flipV="1">
            <a:off x="4500562" y="2819095"/>
            <a:ext cx="571504" cy="6648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929058" y="5072074"/>
            <a:ext cx="5072098" cy="120032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8100">
            <a:solidFill>
              <a:srgbClr val="05022C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5022C"/>
                </a:solidFill>
              </a:rPr>
              <a:t>Some compilers drop type information at runtime.</a:t>
            </a:r>
            <a:endParaRPr lang="pt-BR" sz="3600" dirty="0">
              <a:solidFill>
                <a:srgbClr val="05022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example</a:t>
            </a:r>
            <a:endParaRPr lang="pt-BR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3286124"/>
            <a:ext cx="8229600" cy="2840039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© Marcelo d’Amorim 2010</a:t>
            </a:r>
            <a:endParaRPr lang="pt-BR"/>
          </a:p>
        </p:txBody>
      </p:sp>
      <p:sp>
        <p:nvSpPr>
          <p:cNvPr id="5" name="TextBox 4"/>
          <p:cNvSpPr txBox="1"/>
          <p:nvPr/>
        </p:nvSpPr>
        <p:spPr>
          <a:xfrm>
            <a:off x="2428860" y="2273850"/>
            <a:ext cx="4143404" cy="369332"/>
          </a:xfrm>
          <a:prstGeom prst="rect">
            <a:avLst/>
          </a:prstGeom>
          <a:solidFill>
            <a:srgbClr val="FFFFFF"/>
          </a:solidFill>
          <a:ln>
            <a:solidFill>
              <a:srgbClr val="05022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if </a:t>
            </a:r>
            <a:r>
              <a:rPr lang="en-US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&lt;test&gt;</a:t>
            </a:r>
            <a:r>
              <a:rPr lang="en-US" b="1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 then 5 else </a:t>
            </a:r>
            <a:r>
              <a:rPr lang="en-US" dirty="0" smtClean="0">
                <a:solidFill>
                  <a:srgbClr val="191274"/>
                </a:solidFill>
                <a:latin typeface="Courier New" pitchFamily="49" charset="0"/>
                <a:cs typeface="Courier New" pitchFamily="49" charset="0"/>
              </a:rPr>
              <a:t>“Hello”</a:t>
            </a:r>
            <a:endParaRPr lang="pt-BR" dirty="0">
              <a:solidFill>
                <a:srgbClr val="191274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Custom 4">
      <a:dk1>
        <a:srgbClr val="336600"/>
      </a:dk1>
      <a:lt1>
        <a:srgbClr val="FFFFD0"/>
      </a:lt1>
      <a:dk2>
        <a:srgbClr val="993300"/>
      </a:dk2>
      <a:lt2>
        <a:srgbClr val="BFBFB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1270</TotalTime>
  <Words>1182</Words>
  <PresentationFormat>On-screen Show (4:3)</PresentationFormat>
  <Paragraphs>233</Paragraphs>
  <Slides>38</Slides>
  <Notes>1</Notes>
  <HiddenSlides>4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Tema do Office</vt:lpstr>
      <vt:lpstr>Type checking</vt:lpstr>
      <vt:lpstr>Definition of type system</vt:lpstr>
      <vt:lpstr>Definition of type system</vt:lpstr>
      <vt:lpstr>Definition of type system</vt:lpstr>
      <vt:lpstr>Definition of type system</vt:lpstr>
      <vt:lpstr>Definition of type system</vt:lpstr>
      <vt:lpstr>Expressions, types, and values</vt:lpstr>
      <vt:lpstr>Expressions, types, and values</vt:lpstr>
      <vt:lpstr>Functional example</vt:lpstr>
      <vt:lpstr>Functional example</vt:lpstr>
      <vt:lpstr>OO example</vt:lpstr>
      <vt:lpstr>OO example</vt:lpstr>
      <vt:lpstr>OO example</vt:lpstr>
      <vt:lpstr>OO example</vt:lpstr>
      <vt:lpstr>OO example</vt:lpstr>
      <vt:lpstr>Language Type Systems</vt:lpstr>
      <vt:lpstr>Type inference</vt:lpstr>
      <vt:lpstr>Type reconstruction</vt:lpstr>
      <vt:lpstr>Language of terms L</vt:lpstr>
      <vt:lpstr>Inference rules</vt:lpstr>
      <vt:lpstr>Inference rules</vt:lpstr>
      <vt:lpstr>Exercise 1</vt:lpstr>
      <vt:lpstr>Adding types to L </vt:lpstr>
      <vt:lpstr>Exercise 2</vt:lpstr>
      <vt:lpstr>Exercise 3</vt:lpstr>
      <vt:lpstr>Exercise 3</vt:lpstr>
      <vt:lpstr>Hindley-Milner type system</vt:lpstr>
      <vt:lpstr>Hindley-Milner type system</vt:lpstr>
      <vt:lpstr>Hindley-Milner type system</vt:lpstr>
      <vt:lpstr>Hindley-Milner type system</vt:lpstr>
      <vt:lpstr>Hindley-Milner type system</vt:lpstr>
      <vt:lpstr>Exercise </vt:lpstr>
      <vt:lpstr>Algorithm W</vt:lpstr>
      <vt:lpstr>Type checking</vt:lpstr>
      <vt:lpstr>Type inference algo W</vt:lpstr>
      <vt:lpstr>Type inference algo W</vt:lpstr>
      <vt:lpstr>Type reconstruction algo W</vt:lpstr>
      <vt:lpstr>Other type systems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Static Analysis</dc:title>
  <dc:creator>damorim</dc:creator>
  <cp:lastModifiedBy>damorim</cp:lastModifiedBy>
  <cp:revision>340</cp:revision>
  <dcterms:created xsi:type="dcterms:W3CDTF">2010-02-22T17:16:29Z</dcterms:created>
  <dcterms:modified xsi:type="dcterms:W3CDTF">2010-09-03T14:27:12Z</dcterms:modified>
</cp:coreProperties>
</file>