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8" r:id="rId10"/>
    <p:sldId id="269" r:id="rId11"/>
    <p:sldId id="267" r:id="rId12"/>
    <p:sldId id="279" r:id="rId13"/>
    <p:sldId id="264" r:id="rId14"/>
    <p:sldId id="270" r:id="rId15"/>
    <p:sldId id="276" r:id="rId16"/>
    <p:sldId id="265" r:id="rId17"/>
    <p:sldId id="278" r:id="rId18"/>
    <p:sldId id="273" r:id="rId19"/>
    <p:sldId id="280" r:id="rId20"/>
    <p:sldId id="281" r:id="rId21"/>
    <p:sldId id="282" r:id="rId22"/>
    <p:sldId id="283" r:id="rId23"/>
    <p:sldId id="284" r:id="rId24"/>
    <p:sldId id="274" r:id="rId25"/>
    <p:sldId id="285" r:id="rId26"/>
    <p:sldId id="286" r:id="rId27"/>
    <p:sldId id="277" r:id="rId28"/>
    <p:sldId id="287" r:id="rId29"/>
    <p:sldId id="271" r:id="rId30"/>
    <p:sldId id="288" r:id="rId31"/>
  </p:sldIdLst>
  <p:sldSz cx="9144000" cy="6858000" type="screen4x3"/>
  <p:notesSz cx="67437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3D"/>
    <a:srgbClr val="05022C"/>
    <a:srgbClr val="FFFFFF"/>
    <a:srgbClr val="191274"/>
    <a:srgbClr val="FFFF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896" autoAdjust="0"/>
    <p:restoredTop sz="94660"/>
  </p:normalViewPr>
  <p:slideViewPr>
    <p:cSldViewPr>
      <p:cViewPr varScale="1">
        <p:scale>
          <a:sx n="75" d="100"/>
          <a:sy n="75" d="100"/>
        </p:scale>
        <p:origin x="-3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06FF2-B5EE-4808-910E-BA06CFF61BE9}" type="datetimeFigureOut">
              <a:rPr lang="pt-BR" smtClean="0"/>
              <a:pPr/>
              <a:t>15/09/2010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9601C-9AFB-48E9-B4D0-072A960DB4D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A332F-52D4-4D0E-A190-A8EB850C2F5B}" type="datetimeFigureOut">
              <a:rPr lang="pt-BR" smtClean="0"/>
              <a:pPr/>
              <a:t>15/09/2010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81220"/>
            <a:ext cx="539496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A198A-80B8-477A-A203-F6195CE1332C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Sist</a:t>
            </a:r>
            <a:r>
              <a:rPr lang="en-US" dirty="0" smtClean="0"/>
              <a:t>. </a:t>
            </a:r>
            <a:r>
              <a:rPr lang="en-US" dirty="0" err="1" smtClean="0"/>
              <a:t>Tipos</a:t>
            </a:r>
            <a:r>
              <a:rPr lang="en-US" dirty="0" smtClean="0"/>
              <a:t> java: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giov</a:t>
            </a:r>
            <a:r>
              <a:rPr lang="en-US" baseline="0" dirty="0" smtClean="0"/>
              <a:t> + arrays</a:t>
            </a:r>
          </a:p>
          <a:p>
            <a:r>
              <a:rPr lang="en-US" baseline="0" smtClean="0"/>
              <a:t>As =&gt; numbers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7228-F028-41FC-BC22-C7B0C308F68F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A63C-0466-4CE1-84F3-03F41941FA0B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01CD-4C1F-421F-A475-1431A58AEAF8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408D-86BA-4180-A0CC-A3E4831798E8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454E-D004-4655-86F1-A9F98E136BE1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10BD-A12A-4F15-8466-D005E4F36306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647-715C-4B0D-A31D-BCE57D521BA2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9A44-CF9A-43B2-BD6C-C0163889B2BA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4184-0040-4173-9AFF-E2DAE698C452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B1D-21A7-422E-A824-47CE0EC6FFCA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20E2-A90B-45A1-B233-D503BB91EBD7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64CC-94DD-4FD5-BFB3-672D07991C11}" type="datetime1">
              <a:rPr lang="pt-BR" smtClean="0"/>
              <a:pPr/>
              <a:t>15/09/2010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people/nikolait/" TargetMode="External"/><Relationship Id="rId2" Type="http://schemas.openxmlformats.org/officeDocument/2006/relationships/hyperlink" Target="http://pan.cin.ufpe.br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verity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Symbolic execution</a:t>
            </a:r>
            <a:endParaRPr lang="pt-BR" dirty="0"/>
          </a:p>
        </p:txBody>
      </p:sp>
      <p:pic>
        <p:nvPicPr>
          <p:cNvPr id="1027" name="Picture 3" descr="Y:\public_html\figs\pan\pa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01080" cy="1900238"/>
          </a:xfrm>
        </p:spPr>
        <p:txBody>
          <a:bodyPr/>
          <a:lstStyle/>
          <a:p>
            <a:r>
              <a:rPr lang="en-US" dirty="0" smtClean="0"/>
              <a:t>Generate the path conditions for this program.  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2910" y="3214686"/>
            <a:ext cx="6037290" cy="1814514"/>
          </a:xfrm>
          <a:prstGeom prst="rect">
            <a:avLst/>
          </a:prstGeom>
          <a:ln w="38100">
            <a:solidFill>
              <a:srgbClr val="05022C"/>
            </a:solidFill>
            <a:prstDash val="solid"/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 bar2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 x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if (x &gt; 0) { if (x &gt; 10) {…} 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else if (x &lt; 0) { if (x &lt; 2) {…} 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else { ERROR; }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388" y="3857628"/>
            <a:ext cx="2143140" cy="461665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5022C"/>
                </a:solidFill>
              </a:rPr>
              <a:t>Infeasible path!</a:t>
            </a:r>
            <a:endParaRPr lang="pt-BR" sz="24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01080" cy="1900238"/>
          </a:xfrm>
        </p:spPr>
        <p:txBody>
          <a:bodyPr/>
          <a:lstStyle/>
          <a:p>
            <a:r>
              <a:rPr lang="en-US" dirty="0" smtClean="0"/>
              <a:t>Generate the path conditions for this program.  Hint: ignore paths with length &gt; 2.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2910" y="3214686"/>
            <a:ext cx="6380190" cy="1166814"/>
          </a:xfrm>
          <a:prstGeom prst="rect">
            <a:avLst/>
          </a:prstGeom>
          <a:ln w="38100">
            <a:solidFill>
              <a:srgbClr val="05022C"/>
            </a:solidFill>
            <a:prstDash val="solid"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fact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0)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fact (n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1)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01080" cy="1900238"/>
          </a:xfrm>
        </p:spPr>
        <p:txBody>
          <a:bodyPr/>
          <a:lstStyle/>
          <a:p>
            <a:r>
              <a:rPr lang="en-US" dirty="0" smtClean="0"/>
              <a:t>Generate the path conditions for this program.  Hint: ignore paths with length &gt; 2.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2910" y="3214686"/>
            <a:ext cx="6380190" cy="1166814"/>
          </a:xfrm>
          <a:prstGeom prst="rect">
            <a:avLst/>
          </a:prstGeom>
          <a:ln w="38100">
            <a:solidFill>
              <a:srgbClr val="05022C"/>
            </a:solidFill>
            <a:prstDash val="solid"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fact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0)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fact (n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1)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3504" y="3143248"/>
            <a:ext cx="2286016" cy="461665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5022C"/>
                </a:solidFill>
              </a:rPr>
              <a:t>Repeated states.</a:t>
            </a:r>
            <a:endParaRPr lang="pt-BR" sz="24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1: constraint generator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Modifies program semantics to handle </a:t>
            </a:r>
            <a:r>
              <a:rPr lang="en-US" b="1" dirty="0" smtClean="0"/>
              <a:t>symbolic state</a:t>
            </a:r>
          </a:p>
          <a:p>
            <a:pPr lvl="1"/>
            <a:r>
              <a:rPr lang="en-US" dirty="0" smtClean="0"/>
              <a:t>Stack, heap, and static area hold symbolic values </a:t>
            </a:r>
          </a:p>
          <a:p>
            <a:r>
              <a:rPr lang="en-US" dirty="0" smtClean="0"/>
              <a:t>Two popular alternatives</a:t>
            </a:r>
          </a:p>
          <a:p>
            <a:pPr lvl="1"/>
            <a:r>
              <a:rPr lang="en-US" dirty="0" smtClean="0"/>
              <a:t>Instrumentation</a:t>
            </a:r>
          </a:p>
          <a:p>
            <a:pPr lvl="1"/>
            <a:r>
              <a:rPr lang="en-US" dirty="0" smtClean="0"/>
              <a:t>Modified interpreter (e.g., Java Virtual Machine)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© Marcelo d’Amorim 2010</a:t>
            </a:r>
            <a:endParaRPr lang="pt-BR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71538" y="2000240"/>
            <a:ext cx="2492990" cy="25545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err="1">
                <a:latin typeface="Courier New" pitchFamily="49" charset="0"/>
              </a:rPr>
              <a:t>foo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x) </a:t>
            </a:r>
            <a:r>
              <a:rPr lang="en-US" sz="2000" dirty="0" smtClean="0">
                <a:latin typeface="Courier New" pitchFamily="49" charset="0"/>
              </a:rPr>
              <a:t>{</a:t>
            </a:r>
          </a:p>
          <a:p>
            <a:r>
              <a:rPr lang="en-US" sz="2000" dirty="0" smtClean="0">
                <a:latin typeface="Courier New" pitchFamily="49" charset="0"/>
              </a:rPr>
              <a:t>  x = x + 1;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if (x &gt; 10) {</a:t>
            </a:r>
          </a:p>
          <a:p>
            <a:r>
              <a:rPr lang="en-US" sz="2000" dirty="0" smtClean="0">
                <a:latin typeface="Courier New" pitchFamily="49" charset="0"/>
              </a:rPr>
              <a:t>    // …</a:t>
            </a:r>
          </a:p>
          <a:p>
            <a:r>
              <a:rPr lang="en-US" sz="2000" dirty="0" smtClean="0">
                <a:latin typeface="Courier New" pitchFamily="49" charset="0"/>
              </a:rPr>
              <a:t>  } else {</a:t>
            </a:r>
          </a:p>
          <a:p>
            <a:r>
              <a:rPr lang="en-US" sz="2000" dirty="0" smtClean="0">
                <a:latin typeface="Courier New" pitchFamily="49" charset="0"/>
              </a:rPr>
              <a:t>    // …  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}</a:t>
            </a: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786182" y="2000240"/>
            <a:ext cx="4339650" cy="25545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err="1" smtClean="0">
                <a:latin typeface="Courier New" pitchFamily="49" charset="0"/>
              </a:rPr>
              <a:t>foo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SymInt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x) </a:t>
            </a:r>
            <a:r>
              <a:rPr lang="en-US" sz="2000" dirty="0" smtClean="0">
                <a:latin typeface="Courier New" pitchFamily="49" charset="0"/>
              </a:rPr>
              <a:t>{</a:t>
            </a:r>
          </a:p>
          <a:p>
            <a:r>
              <a:rPr lang="en-US" sz="2000" dirty="0" smtClean="0">
                <a:latin typeface="Courier New" pitchFamily="49" charset="0"/>
              </a:rPr>
              <a:t>  x </a:t>
            </a:r>
            <a:r>
              <a:rPr lang="en-US" sz="2000" dirty="0" smtClean="0">
                <a:latin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</a:rPr>
              <a:t>x</a:t>
            </a:r>
            <a:r>
              <a:rPr lang="en-US" sz="2000" b="1" dirty="0" err="1" smtClean="0">
                <a:latin typeface="Courier New" pitchFamily="49" charset="0"/>
              </a:rPr>
              <a:t>.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add</a:t>
            </a:r>
            <a:r>
              <a:rPr lang="en-US" sz="2000" dirty="0" smtClean="0">
                <a:latin typeface="Courier New" pitchFamily="49" charset="0"/>
              </a:rPr>
              <a:t>(ONE);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if (</a:t>
            </a:r>
            <a:r>
              <a:rPr lang="en-US" sz="2000" dirty="0" smtClean="0">
                <a:latin typeface="Courier New" pitchFamily="49" charset="0"/>
              </a:rPr>
              <a:t>x.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gt</a:t>
            </a:r>
            <a:r>
              <a:rPr lang="en-US" sz="2000" dirty="0" smtClean="0">
                <a:latin typeface="Courier New" pitchFamily="49" charset="0"/>
              </a:rPr>
              <a:t>(TEN).</a:t>
            </a:r>
            <a:r>
              <a:rPr lang="en-US" sz="2000" b="1" dirty="0" smtClean="0">
                <a:solidFill>
                  <a:srgbClr val="191274"/>
                </a:solidFill>
                <a:latin typeface="Courier New" pitchFamily="49" charset="0"/>
              </a:rPr>
              <a:t>choose</a:t>
            </a:r>
            <a:r>
              <a:rPr lang="en-US" sz="2000" dirty="0" smtClean="0">
                <a:solidFill>
                  <a:srgbClr val="191274"/>
                </a:solidFill>
                <a:latin typeface="Courier New" pitchFamily="49" charset="0"/>
              </a:rPr>
              <a:t>(</a:t>
            </a:r>
            <a:r>
              <a:rPr lang="en-US" sz="2000" dirty="0" smtClean="0">
                <a:latin typeface="Courier New" pitchFamily="49" charset="0"/>
              </a:rPr>
              <a:t>)) </a:t>
            </a:r>
            <a:r>
              <a:rPr lang="en-US" sz="2000" dirty="0">
                <a:latin typeface="Courier New" pitchFamily="49" charset="0"/>
              </a:rPr>
              <a:t>{</a:t>
            </a:r>
          </a:p>
          <a:p>
            <a:r>
              <a:rPr lang="en-US" sz="2000" dirty="0" smtClean="0">
                <a:latin typeface="Courier New" pitchFamily="49" charset="0"/>
              </a:rPr>
              <a:t>    // …</a:t>
            </a:r>
          </a:p>
          <a:p>
            <a:r>
              <a:rPr lang="en-US" sz="2000" dirty="0" smtClean="0">
                <a:latin typeface="Courier New" pitchFamily="49" charset="0"/>
              </a:rPr>
              <a:t>  } else {</a:t>
            </a:r>
          </a:p>
          <a:p>
            <a:r>
              <a:rPr lang="en-US" sz="2000" dirty="0" smtClean="0">
                <a:latin typeface="Courier New" pitchFamily="49" charset="0"/>
              </a:rPr>
              <a:t>    // …  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}</a:t>
            </a: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6182" y="4643446"/>
            <a:ext cx="2857520" cy="461665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Types and operations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04054" y="4643446"/>
            <a:ext cx="1071570" cy="461665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191274"/>
                </a:solidFill>
              </a:rPr>
              <a:t>choice</a:t>
            </a:r>
            <a:endParaRPr lang="pt-BR" sz="2400" dirty="0">
              <a:solidFill>
                <a:srgbClr val="1912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you need to modify in a JVM to run programs in symbolic execution mode?</a:t>
            </a:r>
            <a:endParaRPr lang="pt-BR" dirty="0" smtClean="0"/>
          </a:p>
          <a:p>
            <a:r>
              <a:rPr lang="en-US" dirty="0" smtClean="0"/>
              <a:t>What are pros-cons of instrumentation-based solution vs. modified JVM?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2: constraint solver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90" cy="4525963"/>
          </a:xfrm>
        </p:spPr>
        <p:txBody>
          <a:bodyPr/>
          <a:lstStyle/>
          <a:p>
            <a:r>
              <a:rPr lang="en-US" b="1" dirty="0" smtClean="0"/>
              <a:t>Decision procedures </a:t>
            </a:r>
            <a:r>
              <a:rPr lang="en-US" dirty="0" smtClean="0"/>
              <a:t>can be used to solve simple constraints.  For example:</a:t>
            </a:r>
          </a:p>
          <a:p>
            <a:pPr lvl="1"/>
            <a:r>
              <a:rPr lang="en-US" dirty="0" smtClean="0"/>
              <a:t>Integer linear arithmetic: x &gt; y + z and z &lt; y</a:t>
            </a:r>
          </a:p>
          <a:p>
            <a:r>
              <a:rPr lang="en-US" dirty="0" smtClean="0"/>
              <a:t>Unfortunately, symbolic execution can generate complex constraints </a:t>
            </a:r>
          </a:p>
          <a:p>
            <a:pPr lvl="1"/>
            <a:r>
              <a:rPr lang="en-US" dirty="0" smtClean="0"/>
              <a:t>Undecidable, intractable, or just not handled by decision procedures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to the interested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757758"/>
          </a:xfrm>
        </p:spPr>
        <p:txBody>
          <a:bodyPr>
            <a:normAutofit/>
          </a:bodyPr>
          <a:lstStyle/>
          <a:p>
            <a:r>
              <a:rPr lang="en-US" sz="3500" dirty="0" smtClean="0"/>
              <a:t>JVM symbolic execution: AQUA and SPF</a:t>
            </a:r>
          </a:p>
          <a:p>
            <a:r>
              <a:rPr lang="en-US" sz="3500" dirty="0" smtClean="0"/>
              <a:t>Complex constraints: CORAL or </a:t>
            </a:r>
            <a:r>
              <a:rPr lang="en-US" sz="3500" dirty="0" err="1" smtClean="0"/>
              <a:t>FloPSy</a:t>
            </a:r>
            <a:endParaRPr lang="en-US" sz="3500" dirty="0" smtClean="0"/>
          </a:p>
          <a:p>
            <a:r>
              <a:rPr lang="en-US" sz="3500" dirty="0" smtClean="0"/>
              <a:t>Links:</a:t>
            </a:r>
          </a:p>
          <a:p>
            <a:pPr lvl="1"/>
            <a:r>
              <a:rPr lang="en-US" sz="3000" dirty="0" smtClean="0"/>
              <a:t>AQUA and CORAL: </a:t>
            </a:r>
            <a:r>
              <a:rPr lang="en-US" sz="3000" dirty="0" smtClean="0">
                <a:hlinkClick r:id="rId2"/>
              </a:rPr>
              <a:t>http://pan.cin.ufpe.br</a:t>
            </a:r>
            <a:endParaRPr lang="en-US" sz="3000" dirty="0" smtClean="0"/>
          </a:p>
          <a:p>
            <a:pPr lvl="1"/>
            <a:r>
              <a:rPr lang="en-US" sz="3000" dirty="0" smtClean="0"/>
              <a:t>SPF: </a:t>
            </a:r>
            <a:r>
              <a:rPr lang="en-US" sz="3000" dirty="0" err="1" smtClean="0"/>
              <a:t>google</a:t>
            </a:r>
            <a:r>
              <a:rPr lang="en-US" sz="3000" dirty="0" smtClean="0"/>
              <a:t> JPF and </a:t>
            </a:r>
            <a:r>
              <a:rPr lang="en-US" sz="3000" dirty="0" err="1" smtClean="0"/>
              <a:t>symb</a:t>
            </a:r>
            <a:r>
              <a:rPr lang="en-US" sz="3000" dirty="0" smtClean="0"/>
              <a:t> project</a:t>
            </a:r>
          </a:p>
          <a:p>
            <a:pPr lvl="1"/>
            <a:r>
              <a:rPr lang="en-US" sz="3000" dirty="0" err="1" smtClean="0"/>
              <a:t>FloPSy</a:t>
            </a:r>
            <a:r>
              <a:rPr lang="en-US" sz="3000" dirty="0" smtClean="0"/>
              <a:t>: </a:t>
            </a:r>
            <a:r>
              <a:rPr lang="en-US" sz="3000" dirty="0" smtClean="0">
                <a:hlinkClick r:id="rId3"/>
              </a:rPr>
              <a:t>http://research.microsoft.com/en-us/people/nikolait/</a:t>
            </a:r>
            <a:endParaRPr lang="en-US" sz="3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Objects: Lazy initialization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symbolic object is an “unknown blob”.  </a:t>
            </a:r>
          </a:p>
          <a:p>
            <a:pPr lvl="1"/>
            <a:r>
              <a:rPr lang="en-US" dirty="0" smtClean="0"/>
              <a:t>Execution details the blob by need</a:t>
            </a:r>
          </a:p>
          <a:p>
            <a:r>
              <a:rPr lang="en-US" dirty="0" smtClean="0"/>
              <a:t>Assignment example: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o.f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exp</a:t>
            </a:r>
          </a:p>
          <a:p>
            <a:pPr lvl="1"/>
            <a:r>
              <a:rPr lang="en-US" dirty="0" smtClean="0"/>
              <a:t>Variable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</a:t>
            </a:r>
            <a:r>
              <a:rPr lang="en-US" dirty="0" smtClean="0"/>
              <a:t> holds the symbolic object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cs typeface="Courier New" pitchFamily="49" charset="0"/>
              </a:rPr>
              <a:t> (the blob)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3 possible outcomes depending on ?: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? is null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? is a not yet seen object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? Is an already seen object</a:t>
            </a:r>
            <a:endParaRPr lang="pt-BR" dirty="0" smtClean="0">
              <a:cs typeface="Courier New" pitchFamily="49" charset="0"/>
            </a:endParaRP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Objects: Lazy initialization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symbolic object is an “unknown blob”.  </a:t>
            </a:r>
          </a:p>
          <a:p>
            <a:pPr lvl="1"/>
            <a:r>
              <a:rPr lang="en-US" dirty="0" smtClean="0"/>
              <a:t>Execution details the blob by need</a:t>
            </a:r>
          </a:p>
          <a:p>
            <a:r>
              <a:rPr lang="en-US" dirty="0" smtClean="0"/>
              <a:t>Assignment example: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o.f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exp</a:t>
            </a:r>
          </a:p>
          <a:p>
            <a:pPr lvl="1"/>
            <a:r>
              <a:rPr lang="en-US" dirty="0" smtClean="0"/>
              <a:t>Variable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</a:t>
            </a:r>
            <a:r>
              <a:rPr lang="en-US" dirty="0" smtClean="0"/>
              <a:t> holds the symbolic object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cs typeface="Courier New" pitchFamily="49" charset="0"/>
              </a:rPr>
              <a:t> (the blob)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3 possible outcomes depending on ?: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? is null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? is a not yet seen object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? Is an already seen object</a:t>
            </a:r>
            <a:endParaRPr lang="pt-BR" dirty="0" smtClean="0">
              <a:cs typeface="Courier New" pitchFamily="49" charset="0"/>
            </a:endParaRP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5429256" y="4500570"/>
            <a:ext cx="285752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5022C"/>
                </a:solidFill>
              </a:rPr>
              <a:t>Concretize the heap while making choices</a:t>
            </a:r>
            <a:endParaRPr lang="pt-BR" sz="24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and Input-Output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6"/>
          </a:xfrm>
        </p:spPr>
        <p:txBody>
          <a:bodyPr/>
          <a:lstStyle/>
          <a:p>
            <a:r>
              <a:rPr lang="en-US" dirty="0" smtClean="0"/>
              <a:t>Automate test input data generation</a:t>
            </a:r>
          </a:p>
          <a:p>
            <a:pPr lvl="1"/>
            <a:r>
              <a:rPr lang="en-US" dirty="0" smtClean="0"/>
              <a:t>Input: parameterized function call</a:t>
            </a:r>
          </a:p>
          <a:p>
            <a:pPr lvl="1"/>
            <a:r>
              <a:rPr lang="en-US" dirty="0" smtClean="0"/>
              <a:t>Output: inputs </a:t>
            </a:r>
            <a:r>
              <a:rPr lang="en-US" dirty="0" err="1" smtClean="0"/>
              <a:t>s.t</a:t>
            </a:r>
            <a:r>
              <a:rPr lang="en-US" dirty="0" smtClean="0"/>
              <a:t>. all* paths are explored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286248" y="3643315"/>
            <a:ext cx="3571900" cy="2214577"/>
          </a:xfrm>
          <a:prstGeom prst="rect">
            <a:avLst/>
          </a:prstGeom>
          <a:ln w="38100">
            <a:solidFill>
              <a:srgbClr val="05022C"/>
            </a:solidFill>
            <a:prstDash val="dash"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foo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x, 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(x 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y){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	...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} 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else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...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8662" y="4357694"/>
            <a:ext cx="2571768" cy="461665"/>
          </a:xfrm>
          <a:prstGeom prst="rect">
            <a:avLst/>
          </a:prstGeom>
          <a:noFill/>
          <a:ln w="1905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Symbolic Execution</a:t>
            </a:r>
            <a:endParaRPr lang="pt-BR" sz="2400" dirty="0"/>
          </a:p>
        </p:txBody>
      </p:sp>
      <p:sp>
        <p:nvSpPr>
          <p:cNvPr id="8" name="Down Arrow 7"/>
          <p:cNvSpPr/>
          <p:nvPr/>
        </p:nvSpPr>
        <p:spPr>
          <a:xfrm>
            <a:off x="2071670" y="3929066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1304275" y="3488296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$b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28728" y="5357826"/>
            <a:ext cx="1425390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(1,0);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(0,0)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2071670" y="485776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28662" y="2000240"/>
            <a:ext cx="3570208" cy="317009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Node root;</a:t>
            </a:r>
          </a:p>
          <a:p>
            <a:r>
              <a:rPr lang="en-US" sz="2000" dirty="0" smtClean="0">
                <a:latin typeface="Courier New" pitchFamily="49" charset="0"/>
              </a:rPr>
              <a:t>add(Node n) {</a:t>
            </a:r>
          </a:p>
          <a:p>
            <a:r>
              <a:rPr lang="en-US" sz="2000" dirty="0" smtClean="0">
                <a:latin typeface="Courier New" pitchFamily="49" charset="0"/>
              </a:rPr>
              <a:t>  if (root == null) {</a:t>
            </a:r>
          </a:p>
          <a:p>
            <a:r>
              <a:rPr lang="en-US" sz="2000" dirty="0" smtClean="0">
                <a:latin typeface="Courier New" pitchFamily="49" charset="0"/>
              </a:rPr>
              <a:t>    root = n;</a:t>
            </a:r>
          </a:p>
          <a:p>
            <a:r>
              <a:rPr lang="en-US" sz="2000" dirty="0" smtClean="0">
                <a:latin typeface="Courier New" pitchFamily="49" charset="0"/>
              </a:rPr>
              <a:t>  } else {</a:t>
            </a:r>
          </a:p>
          <a:p>
            <a:r>
              <a:rPr lang="en-US" sz="2000" dirty="0" smtClean="0">
                <a:latin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v = root.val; </a:t>
            </a:r>
          </a:p>
          <a:p>
            <a:r>
              <a:rPr lang="en-US" sz="2000" dirty="0" smtClean="0">
                <a:latin typeface="Courier New" pitchFamily="49" charset="0"/>
              </a:rPr>
              <a:t>    if (v &lt; n.val) {…}</a:t>
            </a:r>
          </a:p>
          <a:p>
            <a:r>
              <a:rPr lang="en-US" sz="2000" dirty="0" smtClean="0">
                <a:latin typeface="Courier New" pitchFamily="49" charset="0"/>
              </a:rPr>
              <a:t>    …</a:t>
            </a:r>
          </a:p>
          <a:p>
            <a:r>
              <a:rPr lang="en-US" sz="2000" dirty="0" smtClean="0">
                <a:latin typeface="Courier New" pitchFamily="49" charset="0"/>
              </a:rPr>
              <a:t>  }</a:t>
            </a:r>
          </a:p>
          <a:p>
            <a:r>
              <a:rPr lang="en-US" sz="2000" dirty="0" smtClean="0">
                <a:latin typeface="Courier New" pitchFamily="49" charset="0"/>
              </a:rPr>
              <a:t>}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23" name="Right Arrow 22"/>
          <p:cNvSpPr/>
          <p:nvPr/>
        </p:nvSpPr>
        <p:spPr>
          <a:xfrm flipH="1">
            <a:off x="4143372" y="5429264"/>
            <a:ext cx="142876" cy="1428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TextBox 28"/>
          <p:cNvSpPr txBox="1"/>
          <p:nvPr/>
        </p:nvSpPr>
        <p:spPr>
          <a:xfrm>
            <a:off x="4714876" y="2643182"/>
            <a:ext cx="4214842" cy="1938992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5022C"/>
                </a:solidFill>
              </a:rPr>
              <a:t>Notation: Primitive fields inside the box.  Reference fields outside (omission indicates null).  Dashed borders indicate symbolic objects.</a:t>
            </a:r>
            <a:endParaRPr lang="pt-BR" sz="2400" dirty="0">
              <a:solidFill>
                <a:srgbClr val="05022C"/>
              </a:solidFill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928662" y="5286388"/>
            <a:ext cx="3571900" cy="10156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BST </a:t>
            </a:r>
            <a:r>
              <a:rPr lang="en-US" sz="2000" dirty="0" err="1" smtClean="0">
                <a:latin typeface="Courier New" pitchFamily="49" charset="0"/>
              </a:rPr>
              <a:t>bst</a:t>
            </a:r>
            <a:r>
              <a:rPr lang="en-US" sz="2000" dirty="0" smtClean="0">
                <a:latin typeface="Courier New" pitchFamily="49" charset="0"/>
              </a:rPr>
              <a:t> = new BST();</a:t>
            </a:r>
          </a:p>
          <a:p>
            <a:r>
              <a:rPr lang="en-US" sz="2000" dirty="0" err="1" smtClean="0">
                <a:latin typeface="Courier New" pitchFamily="49" charset="0"/>
              </a:rPr>
              <a:t>bst.add</a:t>
            </a:r>
            <a:r>
              <a:rPr lang="en-US" sz="2000" dirty="0" smtClean="0">
                <a:latin typeface="Courier New" pitchFamily="49" charset="0"/>
              </a:rPr>
              <a:t>($a);</a:t>
            </a:r>
          </a:p>
          <a:p>
            <a:r>
              <a:rPr lang="en-US" sz="2000" dirty="0" err="1" smtClean="0">
                <a:latin typeface="Courier New" pitchFamily="49" charset="0"/>
              </a:rPr>
              <a:t>bst.add</a:t>
            </a:r>
            <a:r>
              <a:rPr lang="en-US" sz="2000" dirty="0" smtClean="0">
                <a:latin typeface="Courier New" pitchFamily="49" charset="0"/>
              </a:rPr>
              <a:t>($b);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57752" y="2135178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Rectangle 36"/>
          <p:cNvSpPr/>
          <p:nvPr/>
        </p:nvSpPr>
        <p:spPr>
          <a:xfrm>
            <a:off x="4778793" y="1777988"/>
            <a:ext cx="46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>
                <a:solidFill>
                  <a:srgbClr val="05022C"/>
                </a:solidFill>
              </a:rPr>
              <a:t>bst</a:t>
            </a:r>
            <a:endParaRPr lang="pt-BR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28662" y="2000240"/>
            <a:ext cx="3570208" cy="317009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Node root;</a:t>
            </a:r>
          </a:p>
          <a:p>
            <a:r>
              <a:rPr lang="en-US" sz="2000" dirty="0" smtClean="0">
                <a:latin typeface="Courier New" pitchFamily="49" charset="0"/>
              </a:rPr>
              <a:t>add(Node n) {</a:t>
            </a:r>
          </a:p>
          <a:p>
            <a:r>
              <a:rPr lang="en-US" sz="2000" dirty="0" smtClean="0">
                <a:latin typeface="Courier New" pitchFamily="49" charset="0"/>
              </a:rPr>
              <a:t>  if (root == null) {</a:t>
            </a:r>
          </a:p>
          <a:p>
            <a:r>
              <a:rPr lang="en-US" sz="2000" dirty="0" smtClean="0">
                <a:latin typeface="Courier New" pitchFamily="49" charset="0"/>
              </a:rPr>
              <a:t>    root = n;</a:t>
            </a:r>
          </a:p>
          <a:p>
            <a:r>
              <a:rPr lang="en-US" sz="2000" dirty="0" smtClean="0">
                <a:latin typeface="Courier New" pitchFamily="49" charset="0"/>
              </a:rPr>
              <a:t>  } else {</a:t>
            </a:r>
          </a:p>
          <a:p>
            <a:r>
              <a:rPr lang="en-US" sz="2000" dirty="0" smtClean="0">
                <a:latin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v = root.val; </a:t>
            </a:r>
          </a:p>
          <a:p>
            <a:r>
              <a:rPr lang="en-US" sz="2000" dirty="0" smtClean="0">
                <a:latin typeface="Courier New" pitchFamily="49" charset="0"/>
              </a:rPr>
              <a:t>    if (v &lt; n.val) {…}</a:t>
            </a:r>
          </a:p>
          <a:p>
            <a:r>
              <a:rPr lang="en-US" sz="2000" dirty="0" smtClean="0">
                <a:latin typeface="Courier New" pitchFamily="49" charset="0"/>
              </a:rPr>
              <a:t>    …</a:t>
            </a:r>
          </a:p>
          <a:p>
            <a:r>
              <a:rPr lang="en-US" sz="2000" dirty="0" smtClean="0">
                <a:latin typeface="Courier New" pitchFamily="49" charset="0"/>
              </a:rPr>
              <a:t>  }</a:t>
            </a:r>
          </a:p>
          <a:p>
            <a:r>
              <a:rPr lang="en-US" sz="2000" dirty="0" smtClean="0">
                <a:latin typeface="Courier New" pitchFamily="49" charset="0"/>
              </a:rPr>
              <a:t>}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142976" y="2786058"/>
            <a:ext cx="71438" cy="71438"/>
          </a:xfrm>
          <a:prstGeom prst="ellipse">
            <a:avLst/>
          </a:prstGeom>
          <a:solidFill>
            <a:srgbClr val="05022C"/>
          </a:solidFill>
          <a:ln>
            <a:solidFill>
              <a:srgbClr val="050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Oval 11"/>
          <p:cNvSpPr/>
          <p:nvPr/>
        </p:nvSpPr>
        <p:spPr>
          <a:xfrm>
            <a:off x="1474766" y="3097210"/>
            <a:ext cx="71438" cy="71438"/>
          </a:xfrm>
          <a:prstGeom prst="ellipse">
            <a:avLst/>
          </a:prstGeom>
          <a:solidFill>
            <a:srgbClr val="05022C"/>
          </a:solidFill>
          <a:ln>
            <a:solidFill>
              <a:srgbClr val="050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5" name="Group 24"/>
          <p:cNvGrpSpPr/>
          <p:nvPr/>
        </p:nvGrpSpPr>
        <p:grpSpPr>
          <a:xfrm>
            <a:off x="928662" y="5286388"/>
            <a:ext cx="3571900" cy="1015663"/>
            <a:chOff x="5072066" y="2000240"/>
            <a:chExt cx="3571900" cy="1015663"/>
          </a:xfrm>
        </p:grpSpPr>
        <p:sp>
          <p:nvSpPr>
            <p:cNvPr id="26" name="Text Box 4"/>
            <p:cNvSpPr txBox="1">
              <a:spLocks noChangeArrowheads="1"/>
            </p:cNvSpPr>
            <p:nvPr/>
          </p:nvSpPr>
          <p:spPr bwMode="auto">
            <a:xfrm>
              <a:off x="5072066" y="2000240"/>
              <a:ext cx="3571900" cy="10156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latin typeface="Courier New" pitchFamily="49" charset="0"/>
                </a:rPr>
                <a:t>BST </a:t>
              </a:r>
              <a:r>
                <a:rPr lang="en-US" sz="2000" dirty="0" err="1" smtClean="0">
                  <a:latin typeface="Courier New" pitchFamily="49" charset="0"/>
                </a:rPr>
                <a:t>bst</a:t>
              </a:r>
              <a:r>
                <a:rPr lang="en-US" sz="2000" dirty="0" smtClean="0">
                  <a:latin typeface="Courier New" pitchFamily="49" charset="0"/>
                </a:rPr>
                <a:t> = new BST();</a:t>
              </a:r>
            </a:p>
            <a:p>
              <a:r>
                <a:rPr lang="en-US" sz="2000" dirty="0" err="1" smtClean="0">
                  <a:latin typeface="Courier New" pitchFamily="49" charset="0"/>
                </a:rPr>
                <a:t>bst.add</a:t>
              </a:r>
              <a:r>
                <a:rPr lang="en-US" sz="2000" dirty="0" smtClean="0">
                  <a:latin typeface="Courier New" pitchFamily="49" charset="0"/>
                </a:rPr>
                <a:t>($a);</a:t>
              </a:r>
            </a:p>
            <a:p>
              <a:r>
                <a:rPr lang="en-US" sz="2000" dirty="0" err="1" smtClean="0">
                  <a:latin typeface="Courier New" pitchFamily="49" charset="0"/>
                </a:rPr>
                <a:t>bst.add</a:t>
              </a:r>
              <a:r>
                <a:rPr lang="en-US" sz="2000" dirty="0" smtClean="0">
                  <a:latin typeface="Courier New" pitchFamily="49" charset="0"/>
                </a:rPr>
                <a:t>($b);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 flipH="1">
              <a:off x="8286776" y="2474906"/>
              <a:ext cx="142876" cy="142876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8" name="Rectangle 27"/>
          <p:cNvSpPr/>
          <p:nvPr/>
        </p:nvSpPr>
        <p:spPr>
          <a:xfrm>
            <a:off x="4857752" y="2135178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ounded Rectangle 28"/>
          <p:cNvSpPr/>
          <p:nvPr/>
        </p:nvSpPr>
        <p:spPr>
          <a:xfrm>
            <a:off x="6000760" y="2109778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5022C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29322" y="1777988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$a</a:t>
            </a:r>
            <a:endParaRPr lang="pt-BR" dirty="0">
              <a:solidFill>
                <a:srgbClr val="05022C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240342" y="2290754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778793" y="1777988"/>
            <a:ext cx="46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>
                <a:solidFill>
                  <a:srgbClr val="05022C"/>
                </a:solidFill>
              </a:rPr>
              <a:t>bst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240342" y="1974840"/>
            <a:ext cx="58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root</a:t>
            </a:r>
            <a:endParaRPr lang="pt-BR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28662" y="1984709"/>
            <a:ext cx="3570208" cy="317009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Node root;</a:t>
            </a:r>
          </a:p>
          <a:p>
            <a:r>
              <a:rPr lang="en-US" sz="2000" dirty="0" smtClean="0">
                <a:latin typeface="Courier New" pitchFamily="49" charset="0"/>
              </a:rPr>
              <a:t>add(Node n) {</a:t>
            </a:r>
          </a:p>
          <a:p>
            <a:r>
              <a:rPr lang="en-US" sz="2000" dirty="0" smtClean="0">
                <a:latin typeface="Courier New" pitchFamily="49" charset="0"/>
              </a:rPr>
              <a:t>  if (root == null) {</a:t>
            </a:r>
          </a:p>
          <a:p>
            <a:r>
              <a:rPr lang="en-US" sz="2000" dirty="0" smtClean="0">
                <a:latin typeface="Courier New" pitchFamily="49" charset="0"/>
              </a:rPr>
              <a:t>    root = n;</a:t>
            </a:r>
          </a:p>
          <a:p>
            <a:r>
              <a:rPr lang="en-US" sz="2000" dirty="0" smtClean="0">
                <a:latin typeface="Courier New" pitchFamily="49" charset="0"/>
              </a:rPr>
              <a:t>  } else {</a:t>
            </a:r>
          </a:p>
          <a:p>
            <a:r>
              <a:rPr lang="en-US" sz="2000" dirty="0" smtClean="0">
                <a:latin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v = root.val; </a:t>
            </a:r>
          </a:p>
          <a:p>
            <a:r>
              <a:rPr lang="en-US" sz="2000" dirty="0" smtClean="0">
                <a:latin typeface="Courier New" pitchFamily="49" charset="0"/>
              </a:rPr>
              <a:t>    if (v &lt; n.val) {…}</a:t>
            </a:r>
          </a:p>
          <a:p>
            <a:r>
              <a:rPr lang="en-US" sz="2000" dirty="0" smtClean="0">
                <a:latin typeface="Courier New" pitchFamily="49" charset="0"/>
              </a:rPr>
              <a:t>    …</a:t>
            </a:r>
          </a:p>
          <a:p>
            <a:r>
              <a:rPr lang="en-US" sz="2000" dirty="0" smtClean="0">
                <a:latin typeface="Courier New" pitchFamily="49" charset="0"/>
              </a:rPr>
              <a:t>  }</a:t>
            </a:r>
          </a:p>
          <a:p>
            <a:r>
              <a:rPr lang="en-US" sz="2000" dirty="0" smtClean="0">
                <a:latin typeface="Courier New" pitchFamily="49" charset="0"/>
              </a:rPr>
              <a:t>}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57752" y="2135178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4" name="Group 73"/>
          <p:cNvGrpSpPr/>
          <p:nvPr/>
        </p:nvGrpSpPr>
        <p:grpSpPr>
          <a:xfrm>
            <a:off x="928662" y="5270857"/>
            <a:ext cx="3571900" cy="1015663"/>
            <a:chOff x="5072066" y="2000240"/>
            <a:chExt cx="3571900" cy="1015663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5072066" y="2000240"/>
              <a:ext cx="3571900" cy="10156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latin typeface="Courier New" pitchFamily="49" charset="0"/>
                </a:rPr>
                <a:t>BST </a:t>
              </a:r>
              <a:r>
                <a:rPr lang="en-US" sz="2000" dirty="0" err="1" smtClean="0">
                  <a:latin typeface="Courier New" pitchFamily="49" charset="0"/>
                </a:rPr>
                <a:t>bst</a:t>
              </a:r>
              <a:r>
                <a:rPr lang="en-US" sz="2000" dirty="0" smtClean="0">
                  <a:latin typeface="Courier New" pitchFamily="49" charset="0"/>
                </a:rPr>
                <a:t> = new BST();</a:t>
              </a:r>
            </a:p>
            <a:p>
              <a:r>
                <a:rPr lang="en-US" sz="2000" dirty="0" err="1" smtClean="0">
                  <a:latin typeface="Courier New" pitchFamily="49" charset="0"/>
                </a:rPr>
                <a:t>bst.add</a:t>
              </a:r>
              <a:r>
                <a:rPr lang="en-US" sz="2000" dirty="0" smtClean="0">
                  <a:latin typeface="Courier New" pitchFamily="49" charset="0"/>
                </a:rPr>
                <a:t>($a);</a:t>
              </a:r>
            </a:p>
            <a:p>
              <a:r>
                <a:rPr lang="en-US" sz="2000" dirty="0" err="1" smtClean="0">
                  <a:latin typeface="Courier New" pitchFamily="49" charset="0"/>
                </a:rPr>
                <a:t>bst.add</a:t>
              </a:r>
              <a:r>
                <a:rPr lang="en-US" sz="2000" dirty="0" smtClean="0">
                  <a:latin typeface="Courier New" pitchFamily="49" charset="0"/>
                </a:rPr>
                <a:t>($b);</a:t>
              </a:r>
            </a:p>
          </p:txBody>
        </p:sp>
        <p:sp>
          <p:nvSpPr>
            <p:cNvPr id="23" name="Right Arrow 22"/>
            <p:cNvSpPr/>
            <p:nvPr/>
          </p:nvSpPr>
          <p:spPr>
            <a:xfrm flipH="1">
              <a:off x="8286776" y="2752720"/>
              <a:ext cx="142876" cy="142876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6000760" y="2109778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5022C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29322" y="1777988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$a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57752" y="444183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ounded Rectangle 23"/>
          <p:cNvSpPr/>
          <p:nvPr/>
        </p:nvSpPr>
        <p:spPr>
          <a:xfrm>
            <a:off x="6000760" y="4416432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5022C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13460" y="4441832"/>
            <a:ext cx="401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$x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142976" y="2786058"/>
            <a:ext cx="71438" cy="71438"/>
          </a:xfrm>
          <a:prstGeom prst="ellipse">
            <a:avLst/>
          </a:prstGeom>
          <a:solidFill>
            <a:srgbClr val="05022C"/>
          </a:solidFill>
          <a:ln>
            <a:solidFill>
              <a:srgbClr val="050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Oval 34"/>
          <p:cNvSpPr/>
          <p:nvPr/>
        </p:nvSpPr>
        <p:spPr>
          <a:xfrm>
            <a:off x="1487466" y="3416300"/>
            <a:ext cx="71438" cy="71438"/>
          </a:xfrm>
          <a:prstGeom prst="ellipse">
            <a:avLst/>
          </a:prstGeom>
          <a:solidFill>
            <a:srgbClr val="05022C"/>
          </a:solidFill>
          <a:ln>
            <a:solidFill>
              <a:srgbClr val="050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Oval 35"/>
          <p:cNvSpPr/>
          <p:nvPr/>
        </p:nvSpPr>
        <p:spPr>
          <a:xfrm>
            <a:off x="1500166" y="3702052"/>
            <a:ext cx="71438" cy="71438"/>
          </a:xfrm>
          <a:prstGeom prst="ellipse">
            <a:avLst/>
          </a:prstGeom>
          <a:solidFill>
            <a:srgbClr val="05022C"/>
          </a:solidFill>
          <a:ln>
            <a:solidFill>
              <a:srgbClr val="050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Oval 36"/>
          <p:cNvSpPr/>
          <p:nvPr/>
        </p:nvSpPr>
        <p:spPr>
          <a:xfrm>
            <a:off x="1500166" y="4000504"/>
            <a:ext cx="71438" cy="71438"/>
          </a:xfrm>
          <a:prstGeom prst="ellipse">
            <a:avLst/>
          </a:prstGeom>
          <a:solidFill>
            <a:srgbClr val="05022C"/>
          </a:solidFill>
          <a:ln>
            <a:solidFill>
              <a:srgbClr val="050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Rounded Rectangle 40"/>
          <p:cNvSpPr/>
          <p:nvPr/>
        </p:nvSpPr>
        <p:spPr>
          <a:xfrm>
            <a:off x="7215206" y="4416432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5022C"/>
                </a:solidFill>
              </a:rPr>
              <a:t>$y</a:t>
            </a:r>
            <a:endParaRPr lang="pt-BR" sz="1600" dirty="0">
              <a:solidFill>
                <a:srgbClr val="05022C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240342" y="2290754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778793" y="1777988"/>
            <a:ext cx="46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>
                <a:solidFill>
                  <a:srgbClr val="05022C"/>
                </a:solidFill>
              </a:rPr>
              <a:t>bst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778793" y="4118538"/>
            <a:ext cx="46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>
                <a:solidFill>
                  <a:srgbClr val="05022C"/>
                </a:solidFill>
              </a:rPr>
              <a:t>bst</a:t>
            </a:r>
            <a:endParaRPr lang="pt-BR" dirty="0">
              <a:solidFill>
                <a:srgbClr val="05022C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5232622" y="4610108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7169168" y="4097900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$b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958358" y="4071942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$a</a:t>
            </a:r>
            <a:endParaRPr lang="pt-BR" dirty="0">
              <a:solidFill>
                <a:srgbClr val="05022C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6455006" y="4603758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4865273" y="5597540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8" name="Rounded Rectangle 57"/>
          <p:cNvSpPr/>
          <p:nvPr/>
        </p:nvSpPr>
        <p:spPr>
          <a:xfrm>
            <a:off x="6008281" y="5572140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5022C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020981" y="5597540"/>
            <a:ext cx="405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$x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7222727" y="5572140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5022C"/>
                </a:solidFill>
              </a:rPr>
              <a:t>$y</a:t>
            </a:r>
            <a:endParaRPr lang="pt-BR" sz="1600" dirty="0">
              <a:solidFill>
                <a:srgbClr val="05022C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786314" y="5274246"/>
            <a:ext cx="46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>
                <a:solidFill>
                  <a:srgbClr val="05022C"/>
                </a:solidFill>
              </a:rPr>
              <a:t>bst</a:t>
            </a:r>
            <a:endParaRPr lang="pt-BR" dirty="0">
              <a:solidFill>
                <a:srgbClr val="05022C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5240143" y="5765816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7176689" y="5253608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$b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965879" y="5227650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$a</a:t>
            </a:r>
            <a:endParaRPr lang="pt-BR" dirty="0">
              <a:solidFill>
                <a:srgbClr val="05022C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6462527" y="5759466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240342" y="1974840"/>
            <a:ext cx="58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root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240342" y="4294752"/>
            <a:ext cx="58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root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40342" y="5454664"/>
            <a:ext cx="58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root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490631" y="4298956"/>
            <a:ext cx="49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left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500826" y="5429264"/>
            <a:ext cx="623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right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759770" y="2130974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$a == null</a:t>
            </a:r>
            <a:endParaRPr lang="pt-BR" dirty="0"/>
          </a:p>
        </p:txBody>
      </p:sp>
      <p:sp>
        <p:nvSpPr>
          <p:cNvPr id="72" name="TextBox 71"/>
          <p:cNvSpPr txBox="1"/>
          <p:nvPr/>
        </p:nvSpPr>
        <p:spPr>
          <a:xfrm>
            <a:off x="4572000" y="4845060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863D"/>
                </a:solidFill>
              </a:rPr>
              <a:t>$a != null and </a:t>
            </a:r>
            <a:r>
              <a:rPr lang="en-US" sz="1600" b="1" dirty="0" smtClean="0">
                <a:solidFill>
                  <a:srgbClr val="00863D"/>
                </a:solidFill>
              </a:rPr>
              <a:t>$a.val = $x and $b.val = $y </a:t>
            </a:r>
            <a:r>
              <a:rPr lang="en-US" sz="1600" dirty="0" smtClean="0">
                <a:solidFill>
                  <a:srgbClr val="00863D"/>
                </a:solidFill>
              </a:rPr>
              <a:t>and $y &lt; $x</a:t>
            </a:r>
            <a:endParaRPr lang="pt-BR" sz="1600" dirty="0">
              <a:solidFill>
                <a:srgbClr val="00863D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865273" y="3238957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6" name="Rounded Rectangle 75"/>
          <p:cNvSpPr/>
          <p:nvPr/>
        </p:nvSpPr>
        <p:spPr>
          <a:xfrm>
            <a:off x="6008281" y="3213557"/>
            <a:ext cx="428628" cy="428628"/>
          </a:xfrm>
          <a:prstGeom prst="roundRect">
            <a:avLst/>
          </a:prstGeom>
          <a:solidFill>
            <a:srgbClr val="FFFFFF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dirty="0">
              <a:solidFill>
                <a:srgbClr val="05022C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020981" y="3238957"/>
            <a:ext cx="401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$x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786314" y="2915663"/>
            <a:ext cx="469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err="1" smtClean="0">
                <a:solidFill>
                  <a:srgbClr val="05022C"/>
                </a:solidFill>
              </a:rPr>
              <a:t>bst</a:t>
            </a:r>
            <a:endParaRPr lang="pt-BR" dirty="0">
              <a:solidFill>
                <a:srgbClr val="05022C"/>
              </a:solidFill>
            </a:endParaRPr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5240143" y="3407233"/>
            <a:ext cx="68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5965879" y="2869067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$a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247863" y="3091877"/>
            <a:ext cx="58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5022C"/>
                </a:solidFill>
              </a:rPr>
              <a:t>root</a:t>
            </a:r>
            <a:endParaRPr lang="pt-BR" dirty="0">
              <a:solidFill>
                <a:srgbClr val="05022C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814840" y="3643314"/>
            <a:ext cx="4543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$a != null and </a:t>
            </a:r>
            <a:r>
              <a:rPr lang="en-US" sz="1600" b="1" dirty="0" smtClean="0">
                <a:solidFill>
                  <a:srgbClr val="00863D"/>
                </a:solidFill>
              </a:rPr>
              <a:t>$a.val = x and $b.val = y </a:t>
            </a:r>
            <a:r>
              <a:rPr lang="en-US" sz="1600" dirty="0" smtClean="0"/>
              <a:t>and $x=$y</a:t>
            </a:r>
            <a:endParaRPr lang="pt-BR" sz="1600" dirty="0"/>
          </a:p>
        </p:txBody>
      </p:sp>
      <p:sp>
        <p:nvSpPr>
          <p:cNvPr id="84" name="TextBox 83"/>
          <p:cNvSpPr txBox="1"/>
          <p:nvPr/>
        </p:nvSpPr>
        <p:spPr>
          <a:xfrm>
            <a:off x="4572000" y="5973366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$a != null and </a:t>
            </a:r>
            <a:r>
              <a:rPr lang="en-US" sz="1600" b="1" dirty="0" smtClean="0">
                <a:solidFill>
                  <a:srgbClr val="00863D"/>
                </a:solidFill>
              </a:rPr>
              <a:t>$a.val = $x and $b.val = $y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/>
              <a:t>and $y &gt; $x</a:t>
            </a:r>
            <a:endParaRPr lang="pt-BR" sz="1600" dirty="0"/>
          </a:p>
        </p:txBody>
      </p:sp>
      <p:sp>
        <p:nvSpPr>
          <p:cNvPr id="85" name="TextBox 84"/>
          <p:cNvSpPr txBox="1"/>
          <p:nvPr/>
        </p:nvSpPr>
        <p:spPr>
          <a:xfrm>
            <a:off x="8072462" y="2130974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NPE!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approaches</a:t>
            </a:r>
          </a:p>
          <a:p>
            <a:pPr lvl="1"/>
            <a:r>
              <a:rPr lang="en-US" dirty="0" smtClean="0"/>
              <a:t>A string is an array of symbolic characters</a:t>
            </a:r>
          </a:p>
          <a:p>
            <a:pPr lvl="1"/>
            <a:r>
              <a:rPr lang="en-US" dirty="0" smtClean="0"/>
              <a:t>Symbolic string + special interpretation of library methods</a:t>
            </a:r>
          </a:p>
          <a:p>
            <a:r>
              <a:rPr lang="en-US" dirty="0" smtClean="0"/>
              <a:t>First approach can be too expensive. Why?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approaches</a:t>
            </a:r>
          </a:p>
          <a:p>
            <a:pPr lvl="1"/>
            <a:r>
              <a:rPr lang="en-US" dirty="0" smtClean="0"/>
              <a:t>A string is an array of symbolic characters</a:t>
            </a:r>
          </a:p>
          <a:p>
            <a:pPr lvl="1"/>
            <a:r>
              <a:rPr lang="en-US" dirty="0" smtClean="0"/>
              <a:t>Symbolic string + special interpretation of library methods</a:t>
            </a:r>
          </a:p>
          <a:p>
            <a:r>
              <a:rPr lang="en-US" dirty="0" smtClean="0"/>
              <a:t>First approach can be too expensive. Why?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14480" y="4429132"/>
            <a:ext cx="4801314" cy="10156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err="1" smtClean="0">
                <a:latin typeface="Courier New" pitchFamily="49" charset="0"/>
              </a:rPr>
              <a:t>foo</a:t>
            </a:r>
            <a:r>
              <a:rPr lang="en-US" sz="2000" dirty="0" smtClean="0">
                <a:latin typeface="Courier New" pitchFamily="49" charset="0"/>
              </a:rPr>
              <a:t>(String s) {</a:t>
            </a:r>
          </a:p>
          <a:p>
            <a:r>
              <a:rPr lang="en-US" sz="2000" dirty="0" smtClean="0">
                <a:latin typeface="Courier New" pitchFamily="49" charset="0"/>
              </a:rPr>
              <a:t>  …if (</a:t>
            </a:r>
            <a:r>
              <a:rPr lang="en-US" sz="2000" dirty="0" err="1" smtClean="0">
                <a:latin typeface="Courier New" pitchFamily="49" charset="0"/>
              </a:rPr>
              <a:t>s.equals</a:t>
            </a:r>
            <a:r>
              <a:rPr lang="en-US" sz="2000" dirty="0" smtClean="0">
                <a:latin typeface="Courier New" pitchFamily="49" charset="0"/>
              </a:rPr>
              <a:t>(“hello”)) {…}…</a:t>
            </a:r>
          </a:p>
          <a:p>
            <a:r>
              <a:rPr lang="en-US" sz="2000" dirty="0" smtClean="0">
                <a:latin typeface="Courier New" pitchFamily="49" charset="0"/>
              </a:rPr>
              <a:t>}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Automata for string constraints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/>
          <a:lstStyle/>
          <a:p>
            <a:r>
              <a:rPr lang="en-US" dirty="0" smtClean="0"/>
              <a:t>Second approach generates finite automata for string constraints generated with library calls</a:t>
            </a:r>
          </a:p>
          <a:p>
            <a:r>
              <a:rPr lang="en-US" dirty="0" smtClean="0"/>
              <a:t>Constraint solving = automata walk!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automata to characterize these constraints 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500166" y="3014489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s.startsWith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(“hello”) and $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s.indexOf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(“class”)!=-1 and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s.endsWith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(“.”)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Concolic</a:t>
            </a:r>
            <a:r>
              <a:rPr lang="en-US" dirty="0" smtClean="0"/>
              <a:t> execution (a.k.a. </a:t>
            </a:r>
            <a:r>
              <a:rPr lang="en-US" dirty="0" err="1" smtClean="0"/>
              <a:t>fuzzing</a:t>
            </a:r>
            <a:r>
              <a:rPr lang="en-US" dirty="0" smtClean="0"/>
              <a:t>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problems with standard symbolic execution.  In particular:</a:t>
            </a:r>
          </a:p>
          <a:p>
            <a:pPr lvl="1"/>
            <a:r>
              <a:rPr lang="en-US" dirty="0" smtClean="0"/>
              <a:t>Exploration of infeasible paths</a:t>
            </a:r>
          </a:p>
          <a:p>
            <a:pPr lvl="1"/>
            <a:r>
              <a:rPr lang="en-US" dirty="0" smtClean="0"/>
              <a:t>Symbolic arrays</a:t>
            </a:r>
          </a:p>
          <a:p>
            <a:pPr lvl="1"/>
            <a:r>
              <a:rPr lang="en-US" dirty="0" smtClean="0"/>
              <a:t>Handling of loops and recursion</a:t>
            </a:r>
          </a:p>
          <a:p>
            <a:pPr lvl="1"/>
            <a:r>
              <a:rPr lang="en-US" dirty="0" smtClean="0"/>
              <a:t>Native method calls</a:t>
            </a:r>
          </a:p>
          <a:p>
            <a:pPr lvl="1"/>
            <a:endParaRPr lang="en-US" dirty="0" smtClean="0"/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Concolic</a:t>
            </a:r>
            <a:r>
              <a:rPr lang="en-US" dirty="0" smtClean="0"/>
              <a:t> Execution: How it works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Execute the problem with concrete and symbolic inputs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Save decisions as before, but execute a single path!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pending decisions and back to 1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2270108" y="4643446"/>
            <a:ext cx="4643470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5022C"/>
                </a:solidFill>
              </a:rPr>
              <a:t>Can go from symbolic to concrete domain anytime during execution!</a:t>
            </a:r>
            <a:endParaRPr lang="pt-BR" sz="32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technique to automate testing</a:t>
            </a:r>
          </a:p>
          <a:p>
            <a:r>
              <a:rPr lang="en-US" dirty="0" smtClean="0"/>
              <a:t>Found </a:t>
            </a:r>
            <a:r>
              <a:rPr lang="en-US" b="1" dirty="0" smtClean="0"/>
              <a:t>real</a:t>
            </a:r>
            <a:r>
              <a:rPr lang="en-US" dirty="0" smtClean="0"/>
              <a:t> errors in file systems, OS, network protocols, and several data structures</a:t>
            </a:r>
          </a:p>
          <a:p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www.coverity.com</a:t>
            </a:r>
            <a:r>
              <a:rPr lang="en-US" dirty="0" smtClean="0"/>
              <a:t> for industrial applications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Attention!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+mj-lt"/>
                <a:cs typeface="Courier New" pitchFamily="49" charset="0"/>
              </a:rPr>
              <a:t> </a:t>
            </a:r>
            <a:r>
              <a:rPr lang="en-US" dirty="0" smtClean="0"/>
              <a:t>can be arbitrarily complex</a:t>
            </a:r>
          </a:p>
          <a:p>
            <a:pPr lvl="1"/>
            <a:r>
              <a:rPr lang="en-US" dirty="0" smtClean="0"/>
              <a:t>Other types, call to other functions, contain loops and branches, etc.</a:t>
            </a:r>
          </a:p>
          <a:p>
            <a:r>
              <a:rPr lang="en-US" dirty="0" smtClean="0"/>
              <a:t>One can obtain tests with user-defined assertions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believe is still missing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Automation of driver and oracle generation</a:t>
            </a:r>
          </a:p>
          <a:p>
            <a:r>
              <a:rPr lang="en-US" dirty="0" smtClean="0"/>
              <a:t>Exploit natural parallelism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grpSp>
        <p:nvGrpSpPr>
          <p:cNvPr id="5" name="Group 4"/>
          <p:cNvGrpSpPr/>
          <p:nvPr/>
        </p:nvGrpSpPr>
        <p:grpSpPr>
          <a:xfrm>
            <a:off x="1785918" y="3071810"/>
            <a:ext cx="5929354" cy="2786082"/>
            <a:chOff x="785786" y="1571612"/>
            <a:chExt cx="7372392" cy="4643470"/>
          </a:xfrm>
        </p:grpSpPr>
        <p:sp>
          <p:nvSpPr>
            <p:cNvPr id="6" name="Rectangle 5"/>
            <p:cNvSpPr/>
            <p:nvPr/>
          </p:nvSpPr>
          <p:spPr>
            <a:xfrm>
              <a:off x="785786" y="2285992"/>
              <a:ext cx="2428892" cy="164307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SYMB.EXE</a:t>
              </a:r>
              <a:endParaRPr lang="pt-BR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7" name="Group 49"/>
            <p:cNvGrpSpPr/>
            <p:nvPr/>
          </p:nvGrpSpPr>
          <p:grpSpPr>
            <a:xfrm>
              <a:off x="4357686" y="1643050"/>
              <a:ext cx="3800492" cy="2514608"/>
              <a:chOff x="5072066" y="1643050"/>
              <a:chExt cx="3800492" cy="2514608"/>
            </a:xfrm>
          </p:grpSpPr>
          <p:sp>
            <p:nvSpPr>
              <p:cNvPr id="35" name="Rectangle 4"/>
              <p:cNvSpPr/>
              <p:nvPr/>
            </p:nvSpPr>
            <p:spPr>
              <a:xfrm>
                <a:off x="5072066" y="16430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5224466" y="17954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376866" y="19478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529266" y="21002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681666" y="22526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834066" y="24050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986466" y="25574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138866" y="27098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291266" y="28622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Solver</a:t>
                </a:r>
                <a:endParaRPr lang="pt-BR" sz="3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6443666" y="3014650"/>
                <a:ext cx="2428892" cy="1143008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YICES</a:t>
                </a:r>
                <a:endParaRPr lang="pt-BR" sz="2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31"/>
            <p:cNvGrpSpPr/>
            <p:nvPr/>
          </p:nvGrpSpPr>
          <p:grpSpPr>
            <a:xfrm>
              <a:off x="2951049" y="4929198"/>
              <a:ext cx="2143140" cy="440770"/>
              <a:chOff x="3428992" y="4917056"/>
              <a:chExt cx="2143140" cy="44077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428992" y="4929198"/>
                <a:ext cx="214314" cy="42862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643306" y="4929198"/>
                <a:ext cx="214314" cy="42862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857620" y="4929198"/>
                <a:ext cx="214314" cy="42862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071934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286248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500562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143504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357818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4771324" y="4917056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pt-BR" dirty="0"/>
              </a:p>
            </p:txBody>
          </p:sp>
        </p:grpSp>
        <p:grpSp>
          <p:nvGrpSpPr>
            <p:cNvPr id="9" name="Group 32"/>
            <p:cNvGrpSpPr/>
            <p:nvPr/>
          </p:nvGrpSpPr>
          <p:grpSpPr>
            <a:xfrm>
              <a:off x="2951049" y="5774312"/>
              <a:ext cx="2143140" cy="440770"/>
              <a:chOff x="3428992" y="4917056"/>
              <a:chExt cx="2143140" cy="44077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3428992" y="4929198"/>
                <a:ext cx="214314" cy="42862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643306" y="4929198"/>
                <a:ext cx="214314" cy="42862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857620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071934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286248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500562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143504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357818" y="4929198"/>
                <a:ext cx="214314" cy="4286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771324" y="4917056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pt-BR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2892539" y="4381509"/>
              <a:ext cx="9396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queries:</a:t>
              </a:r>
              <a:endParaRPr lang="pt-BR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57488" y="5259930"/>
              <a:ext cx="110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solutions:</a:t>
              </a:r>
              <a:endParaRPr lang="pt-BR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16200000" flipH="1">
              <a:off x="2357422" y="3000372"/>
              <a:ext cx="2928958" cy="71438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urved Connector 46"/>
            <p:cNvCxnSpPr>
              <a:cxnSpLocks noChangeAspect="1"/>
            </p:cNvCxnSpPr>
            <p:nvPr/>
          </p:nvCxnSpPr>
          <p:spPr>
            <a:xfrm rot="16200000" flipH="1">
              <a:off x="1670947" y="4197706"/>
              <a:ext cx="858610" cy="1200158"/>
            </a:xfrm>
            <a:prstGeom prst="curvedConnector2">
              <a:avLst/>
            </a:prstGeom>
            <a:ln w="25400"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urved Connector 46"/>
            <p:cNvCxnSpPr>
              <a:cxnSpLocks noChangeAspect="1"/>
            </p:cNvCxnSpPr>
            <p:nvPr/>
          </p:nvCxnSpPr>
          <p:spPr>
            <a:xfrm flipV="1">
              <a:off x="5357818" y="4500570"/>
              <a:ext cx="1260160" cy="698597"/>
            </a:xfrm>
            <a:prstGeom prst="curvedConnector2">
              <a:avLst/>
            </a:prstGeom>
            <a:ln w="25400"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urved Connector 46"/>
            <p:cNvCxnSpPr>
              <a:cxnSpLocks noChangeAspect="1"/>
            </p:cNvCxnSpPr>
            <p:nvPr/>
          </p:nvCxnSpPr>
          <p:spPr>
            <a:xfrm flipV="1">
              <a:off x="5357818" y="5214950"/>
              <a:ext cx="1260160" cy="698597"/>
            </a:xfrm>
            <a:prstGeom prst="curvedConnector2">
              <a:avLst/>
            </a:prstGeom>
            <a:ln w="25400">
              <a:prstDash val="sys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urved Connector 46"/>
            <p:cNvCxnSpPr>
              <a:cxnSpLocks noChangeAspect="1"/>
            </p:cNvCxnSpPr>
            <p:nvPr/>
          </p:nvCxnSpPr>
          <p:spPr>
            <a:xfrm rot="16200000" flipH="1">
              <a:off x="1385189" y="4912082"/>
              <a:ext cx="858612" cy="1200158"/>
            </a:xfrm>
            <a:prstGeom prst="curvedConnector2">
              <a:avLst/>
            </a:prstGeom>
            <a:ln w="25400">
              <a:prstDash val="sys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the box…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714348" y="3000372"/>
            <a:ext cx="2571768" cy="461665"/>
          </a:xfrm>
          <a:prstGeom prst="rect">
            <a:avLst/>
          </a:prstGeom>
          <a:noFill/>
          <a:ln w="1905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Symbolic Execution</a:t>
            </a:r>
            <a:endParaRPr lang="pt-BR" sz="2400" dirty="0"/>
          </a:p>
        </p:txBody>
      </p:sp>
      <p:sp>
        <p:nvSpPr>
          <p:cNvPr id="6" name="Down Arrow 5"/>
          <p:cNvSpPr/>
          <p:nvPr/>
        </p:nvSpPr>
        <p:spPr>
          <a:xfrm>
            <a:off x="1857356" y="2571744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89961" y="2130974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$b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4414" y="4000504"/>
            <a:ext cx="1425390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(1,0);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(0,0)</a:t>
            </a:r>
          </a:p>
        </p:txBody>
      </p:sp>
      <p:sp>
        <p:nvSpPr>
          <p:cNvPr id="9" name="Down Arrow 8"/>
          <p:cNvSpPr/>
          <p:nvPr/>
        </p:nvSpPr>
        <p:spPr>
          <a:xfrm>
            <a:off x="1857356" y="350043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the box…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714348" y="3000372"/>
            <a:ext cx="2571768" cy="461665"/>
          </a:xfrm>
          <a:prstGeom prst="rect">
            <a:avLst/>
          </a:prstGeom>
          <a:noFill/>
          <a:ln w="1905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Symbolic Execution</a:t>
            </a:r>
            <a:endParaRPr lang="pt-BR" sz="2400" dirty="0"/>
          </a:p>
        </p:txBody>
      </p:sp>
      <p:sp>
        <p:nvSpPr>
          <p:cNvPr id="6" name="Down Arrow 5"/>
          <p:cNvSpPr/>
          <p:nvPr/>
        </p:nvSpPr>
        <p:spPr>
          <a:xfrm>
            <a:off x="1857356" y="2571744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89961" y="2130974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$b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4414" y="4000504"/>
            <a:ext cx="1425390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(1,0);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(0,0)</a:t>
            </a:r>
          </a:p>
        </p:txBody>
      </p:sp>
      <p:sp>
        <p:nvSpPr>
          <p:cNvPr id="9" name="Down Arrow 8"/>
          <p:cNvSpPr/>
          <p:nvPr/>
        </p:nvSpPr>
        <p:spPr>
          <a:xfrm>
            <a:off x="1857356" y="350043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6" name="Group 15"/>
          <p:cNvGrpSpPr/>
          <p:nvPr/>
        </p:nvGrpSpPr>
        <p:grpSpPr>
          <a:xfrm>
            <a:off x="4143372" y="2324100"/>
            <a:ext cx="3071834" cy="1676404"/>
            <a:chOff x="4143372" y="2324100"/>
            <a:chExt cx="3071834" cy="1676404"/>
          </a:xfrm>
        </p:grpSpPr>
        <p:sp>
          <p:nvSpPr>
            <p:cNvPr id="18" name="TextBox 17"/>
            <p:cNvSpPr txBox="1"/>
            <p:nvPr/>
          </p:nvSpPr>
          <p:spPr>
            <a:xfrm>
              <a:off x="4214810" y="2362493"/>
              <a:ext cx="2928958" cy="461665"/>
            </a:xfrm>
            <a:prstGeom prst="rect">
              <a:avLst/>
            </a:prstGeom>
            <a:noFill/>
            <a:ln w="19050">
              <a:solidFill>
                <a:srgbClr val="05022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Constraint generation</a:t>
              </a:r>
              <a:endParaRPr lang="pt-BR" sz="2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214810" y="3500438"/>
              <a:ext cx="2928958" cy="461665"/>
            </a:xfrm>
            <a:prstGeom prst="rect">
              <a:avLst/>
            </a:prstGeom>
            <a:noFill/>
            <a:ln w="19050">
              <a:solidFill>
                <a:srgbClr val="05022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Constraint solving</a:t>
              </a:r>
              <a:endParaRPr lang="pt-BR" sz="2400" dirty="0"/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5143504" y="2974972"/>
              <a:ext cx="285752" cy="35719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43372" y="2324100"/>
              <a:ext cx="3071834" cy="1676404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24" name="Straight Connector 23"/>
          <p:cNvCxnSpPr/>
          <p:nvPr/>
        </p:nvCxnSpPr>
        <p:spPr>
          <a:xfrm flipV="1">
            <a:off x="3302000" y="2336800"/>
            <a:ext cx="825500" cy="63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89300" y="3467100"/>
            <a:ext cx="825500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the box…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714348" y="3000372"/>
            <a:ext cx="2571768" cy="461665"/>
          </a:xfrm>
          <a:prstGeom prst="rect">
            <a:avLst/>
          </a:prstGeom>
          <a:noFill/>
          <a:ln w="1905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Symbolic Execution</a:t>
            </a:r>
            <a:endParaRPr lang="pt-BR" sz="2400" dirty="0"/>
          </a:p>
        </p:txBody>
      </p:sp>
      <p:sp>
        <p:nvSpPr>
          <p:cNvPr id="6" name="Down Arrow 5"/>
          <p:cNvSpPr/>
          <p:nvPr/>
        </p:nvSpPr>
        <p:spPr>
          <a:xfrm>
            <a:off x="1857356" y="2571744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89961" y="2130974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$b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4414" y="4000504"/>
            <a:ext cx="1425390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(1,0);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(0,0)</a:t>
            </a:r>
          </a:p>
        </p:txBody>
      </p:sp>
      <p:sp>
        <p:nvSpPr>
          <p:cNvPr id="9" name="Down Arrow 8"/>
          <p:cNvSpPr/>
          <p:nvPr/>
        </p:nvSpPr>
        <p:spPr>
          <a:xfrm>
            <a:off x="1857356" y="350043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TextBox 15"/>
          <p:cNvSpPr txBox="1"/>
          <p:nvPr/>
        </p:nvSpPr>
        <p:spPr>
          <a:xfrm>
            <a:off x="3143240" y="4714884"/>
            <a:ext cx="535785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5022C"/>
                </a:solidFill>
              </a:rPr>
              <a:t>A path condition is a description of a path as function of symbolic inputs. Symbolic execution explores all program paths.</a:t>
            </a:r>
            <a:endParaRPr lang="pt-BR" sz="2400" dirty="0">
              <a:solidFill>
                <a:srgbClr val="05022C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143372" y="2324100"/>
            <a:ext cx="3071834" cy="1676404"/>
            <a:chOff x="4143372" y="2324100"/>
            <a:chExt cx="3071834" cy="1676404"/>
          </a:xfrm>
        </p:grpSpPr>
        <p:sp>
          <p:nvSpPr>
            <p:cNvPr id="19" name="TextBox 18"/>
            <p:cNvSpPr txBox="1"/>
            <p:nvPr/>
          </p:nvSpPr>
          <p:spPr>
            <a:xfrm>
              <a:off x="4214810" y="2362493"/>
              <a:ext cx="2928958" cy="461665"/>
            </a:xfrm>
            <a:prstGeom prst="rect">
              <a:avLst/>
            </a:prstGeom>
            <a:noFill/>
            <a:ln w="19050">
              <a:solidFill>
                <a:srgbClr val="05022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Constraint generation</a:t>
              </a:r>
              <a:endParaRPr lang="pt-BR" sz="2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214810" y="3500438"/>
              <a:ext cx="2928958" cy="461665"/>
            </a:xfrm>
            <a:prstGeom prst="rect">
              <a:avLst/>
            </a:prstGeom>
            <a:noFill/>
            <a:ln w="19050">
              <a:solidFill>
                <a:srgbClr val="05022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Constraint solving</a:t>
              </a:r>
              <a:endParaRPr lang="pt-BR" sz="2400" dirty="0"/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5143504" y="2974972"/>
              <a:ext cx="285752" cy="35719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143372" y="2324100"/>
              <a:ext cx="3071834" cy="1676404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626108" y="2941634"/>
            <a:ext cx="1857388" cy="400110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5022C"/>
                </a:solidFill>
              </a:rPr>
              <a:t>path conditions</a:t>
            </a:r>
            <a:endParaRPr lang="pt-BR" sz="2000" i="1" dirty="0">
              <a:solidFill>
                <a:srgbClr val="05022C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3302000" y="2336800"/>
            <a:ext cx="825500" cy="63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89300" y="3467100"/>
            <a:ext cx="825500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the box…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714348" y="3000372"/>
            <a:ext cx="2571768" cy="461665"/>
          </a:xfrm>
          <a:prstGeom prst="rect">
            <a:avLst/>
          </a:prstGeom>
          <a:noFill/>
          <a:ln w="1905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Symbolic Execution</a:t>
            </a:r>
            <a:endParaRPr lang="pt-BR" sz="2400" dirty="0"/>
          </a:p>
        </p:txBody>
      </p:sp>
      <p:sp>
        <p:nvSpPr>
          <p:cNvPr id="6" name="Down Arrow 5"/>
          <p:cNvSpPr/>
          <p:nvPr/>
        </p:nvSpPr>
        <p:spPr>
          <a:xfrm>
            <a:off x="1857356" y="2571744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89961" y="2130974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$b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4414" y="4000504"/>
            <a:ext cx="1425390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(1,0);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(0,0)</a:t>
            </a:r>
          </a:p>
        </p:txBody>
      </p:sp>
      <p:sp>
        <p:nvSpPr>
          <p:cNvPr id="9" name="Down Arrow 8"/>
          <p:cNvSpPr/>
          <p:nvPr/>
        </p:nvSpPr>
        <p:spPr>
          <a:xfrm>
            <a:off x="1857356" y="350043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3302000" y="2336800"/>
            <a:ext cx="825500" cy="63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89300" y="3467100"/>
            <a:ext cx="825500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4143372" y="2324100"/>
            <a:ext cx="3071834" cy="1676404"/>
            <a:chOff x="4143372" y="2324100"/>
            <a:chExt cx="3071834" cy="1676404"/>
          </a:xfrm>
        </p:grpSpPr>
        <p:sp>
          <p:nvSpPr>
            <p:cNvPr id="10" name="TextBox 9"/>
            <p:cNvSpPr txBox="1"/>
            <p:nvPr/>
          </p:nvSpPr>
          <p:spPr>
            <a:xfrm>
              <a:off x="4214810" y="2362493"/>
              <a:ext cx="2928958" cy="461665"/>
            </a:xfrm>
            <a:prstGeom prst="rect">
              <a:avLst/>
            </a:prstGeom>
            <a:noFill/>
            <a:ln w="19050">
              <a:solidFill>
                <a:srgbClr val="05022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Constraint generation</a:t>
              </a:r>
              <a:endParaRPr lang="pt-BR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14810" y="3500438"/>
              <a:ext cx="2928958" cy="461665"/>
            </a:xfrm>
            <a:prstGeom prst="rect">
              <a:avLst/>
            </a:prstGeom>
            <a:noFill/>
            <a:ln w="19050">
              <a:solidFill>
                <a:srgbClr val="05022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Constraint solving</a:t>
              </a:r>
              <a:endParaRPr lang="pt-BR" sz="2400" dirty="0"/>
            </a:p>
          </p:txBody>
        </p:sp>
        <p:sp>
          <p:nvSpPr>
            <p:cNvPr id="12" name="Down Arrow 11"/>
            <p:cNvSpPr/>
            <p:nvPr/>
          </p:nvSpPr>
          <p:spPr>
            <a:xfrm>
              <a:off x="5143504" y="2974972"/>
              <a:ext cx="285752" cy="35719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143372" y="2324100"/>
              <a:ext cx="3071834" cy="1676404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715008" y="2786058"/>
              <a:ext cx="1287532" cy="7017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pt-BR" dirty="0" smtClean="0">
                  <a:latin typeface="Courier New" pitchFamily="49" charset="0"/>
                  <a:cs typeface="Courier New" pitchFamily="49" charset="0"/>
                </a:rPr>
                <a:t>$a &gt; $b </a:t>
              </a:r>
            </a:p>
            <a:p>
              <a:pPr marL="342900" indent="-342900">
                <a:spcBef>
                  <a:spcPct val="20000"/>
                </a:spcBef>
                <a:defRPr/>
              </a:pPr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$a &lt;= $b</a:t>
              </a:r>
              <a:endParaRPr lang="pt-BR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6" name="Espaço Reservado para Conteúdo 2"/>
          <p:cNvSpPr txBox="1">
            <a:spLocks/>
          </p:cNvSpPr>
          <p:nvPr/>
        </p:nvSpPr>
        <p:spPr>
          <a:xfrm>
            <a:off x="5429256" y="4572008"/>
            <a:ext cx="2714644" cy="1571636"/>
          </a:xfrm>
          <a:prstGeom prst="rect">
            <a:avLst/>
          </a:prstGeom>
          <a:ln w="38100">
            <a:solidFill>
              <a:srgbClr val="05022C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foo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x, 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(x 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y){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	...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} </a:t>
            </a:r>
            <a:r>
              <a:rPr kumimoji="0" lang="pt-B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else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...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01080" cy="1900238"/>
          </a:xfrm>
        </p:spPr>
        <p:txBody>
          <a:bodyPr/>
          <a:lstStyle/>
          <a:p>
            <a:r>
              <a:rPr lang="en-US" dirty="0" smtClean="0"/>
              <a:t>Generate the path conditions for this program.  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2910" y="3214686"/>
            <a:ext cx="3929090" cy="1571636"/>
          </a:xfrm>
          <a:prstGeom prst="rect">
            <a:avLst/>
          </a:prstGeom>
          <a:ln w="38100">
            <a:solidFill>
              <a:srgbClr val="05022C"/>
            </a:solidFill>
            <a:prstDash val="solid"/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 bar1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 x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if (x &gt; 0) { … 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else if (x &lt; 0) { … 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else { ERROR; }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01080" cy="1900238"/>
          </a:xfrm>
        </p:spPr>
        <p:txBody>
          <a:bodyPr/>
          <a:lstStyle/>
          <a:p>
            <a:r>
              <a:rPr lang="en-US" dirty="0" smtClean="0"/>
              <a:t>Generate the path conditions for this program.  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2910" y="3214686"/>
            <a:ext cx="6037290" cy="1814514"/>
          </a:xfrm>
          <a:prstGeom prst="rect">
            <a:avLst/>
          </a:prstGeom>
          <a:ln w="38100">
            <a:solidFill>
              <a:srgbClr val="05022C"/>
            </a:solidFill>
            <a:prstDash val="solid"/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 bar2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400" b="1" dirty="0" smtClean="0">
                <a:latin typeface="Courier New" pitchFamily="49" charset="0"/>
                <a:cs typeface="Courier New" pitchFamily="49" charset="0"/>
              </a:rPr>
              <a:t> x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if (x &gt; 0) { if (x &gt; 10) {…} 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else if (x &lt; 0) { if (x &lt; 2) {…} 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else { ERROR; }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ustom 4">
      <a:dk1>
        <a:srgbClr val="336600"/>
      </a:dk1>
      <a:lt1>
        <a:srgbClr val="FFFFD0"/>
      </a:lt1>
      <a:dk2>
        <a:srgbClr val="993300"/>
      </a:dk2>
      <a:lt2>
        <a:srgbClr val="BFBFB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1488</TotalTime>
  <Words>1457</Words>
  <PresentationFormat>On-screen Show (4:3)</PresentationFormat>
  <Paragraphs>304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Tema do Office</vt:lpstr>
      <vt:lpstr>Symbolic execution</vt:lpstr>
      <vt:lpstr>Goal and Input-Output</vt:lpstr>
      <vt:lpstr>Attention!</vt:lpstr>
      <vt:lpstr>Opening the box…</vt:lpstr>
      <vt:lpstr>Opening the box…</vt:lpstr>
      <vt:lpstr>Opening the box…</vt:lpstr>
      <vt:lpstr>Opening the box…</vt:lpstr>
      <vt:lpstr>Exercise</vt:lpstr>
      <vt:lpstr>Exercise</vt:lpstr>
      <vt:lpstr>Exercise</vt:lpstr>
      <vt:lpstr>Exercise</vt:lpstr>
      <vt:lpstr>Exercise</vt:lpstr>
      <vt:lpstr>Part 1: constraint generator</vt:lpstr>
      <vt:lpstr>Instrumentation</vt:lpstr>
      <vt:lpstr>Discussion</vt:lpstr>
      <vt:lpstr>Part 2: constraint solver</vt:lpstr>
      <vt:lpstr>Pointers to the interested</vt:lpstr>
      <vt:lpstr>Objects: Lazy initialization</vt:lpstr>
      <vt:lpstr>Objects: Lazy initialization</vt:lpstr>
      <vt:lpstr>Example</vt:lpstr>
      <vt:lpstr>Example</vt:lpstr>
      <vt:lpstr>Example</vt:lpstr>
      <vt:lpstr>Strings</vt:lpstr>
      <vt:lpstr>Strings</vt:lpstr>
      <vt:lpstr>Automata for string constraints</vt:lpstr>
      <vt:lpstr>Exercise</vt:lpstr>
      <vt:lpstr>Concolic execution (a.k.a. fuzzing)</vt:lpstr>
      <vt:lpstr>Concolic Execution: How it works</vt:lpstr>
      <vt:lpstr>Summary</vt:lpstr>
      <vt:lpstr>What I believe is still missing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Static Analysis</dc:title>
  <dc:creator>damorim</dc:creator>
  <cp:lastModifiedBy>damorim</cp:lastModifiedBy>
  <cp:revision>515</cp:revision>
  <dcterms:created xsi:type="dcterms:W3CDTF">2010-02-22T17:16:29Z</dcterms:created>
  <dcterms:modified xsi:type="dcterms:W3CDTF">2010-09-15T20:03:31Z</dcterms:modified>
</cp:coreProperties>
</file>