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297" r:id="rId3"/>
    <p:sldId id="298" r:id="rId4"/>
    <p:sldId id="305" r:id="rId5"/>
    <p:sldId id="300" r:id="rId6"/>
    <p:sldId id="299" r:id="rId7"/>
    <p:sldId id="306" r:id="rId8"/>
    <p:sldId id="308" r:id="rId9"/>
    <p:sldId id="307" r:id="rId10"/>
    <p:sldId id="301" r:id="rId11"/>
    <p:sldId id="302" r:id="rId12"/>
    <p:sldId id="303" r:id="rId13"/>
    <p:sldId id="304" r:id="rId14"/>
    <p:sldId id="309" r:id="rId15"/>
    <p:sldId id="310" r:id="rId16"/>
    <p:sldId id="311" r:id="rId17"/>
    <p:sldId id="312" r:id="rId18"/>
    <p:sldId id="323" r:id="rId19"/>
    <p:sldId id="313" r:id="rId20"/>
    <p:sldId id="314" r:id="rId21"/>
    <p:sldId id="315" r:id="rId22"/>
    <p:sldId id="316" r:id="rId23"/>
    <p:sldId id="317" r:id="rId24"/>
    <p:sldId id="318" r:id="rId25"/>
    <p:sldId id="319" r:id="rId26"/>
    <p:sldId id="322" r:id="rId27"/>
    <p:sldId id="321" r:id="rId28"/>
    <p:sldId id="320" r:id="rId29"/>
    <p:sldId id="325" r:id="rId30"/>
    <p:sldId id="324" r:id="rId31"/>
    <p:sldId id="326" r:id="rId32"/>
    <p:sldId id="327" r:id="rId33"/>
    <p:sldId id="328" r:id="rId34"/>
    <p:sldId id="331" r:id="rId35"/>
    <p:sldId id="329" r:id="rId36"/>
    <p:sldId id="330" r:id="rId37"/>
    <p:sldId id="332" r:id="rId38"/>
    <p:sldId id="333" r:id="rId39"/>
    <p:sldId id="334" r:id="rId40"/>
    <p:sldId id="335" r:id="rId41"/>
    <p:sldId id="296" r:id="rId42"/>
  </p:sldIdLst>
  <p:sldSz cx="9144000" cy="6858000" type="screen4x3"/>
  <p:notesSz cx="6743700" cy="98552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022C"/>
    <a:srgbClr val="191274"/>
    <a:srgbClr val="FFFFFF"/>
    <a:srgbClr val="FFFFD0"/>
    <a:srgbClr val="00863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4" autoAdjust="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869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06FF2-B5EE-4808-910E-BA06CFF61BE9}" type="datetimeFigureOut">
              <a:rPr lang="pt-BR" smtClean="0"/>
              <a:pPr/>
              <a:t>06/04/2010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869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9601C-9AFB-48E9-B4D0-072A960DB4DB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869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A332F-52D4-4D0E-A190-A8EB850C2F5B}" type="datetimeFigureOut">
              <a:rPr lang="pt-BR" smtClean="0"/>
              <a:pPr/>
              <a:t>06/04/2010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370" y="4681220"/>
            <a:ext cx="5394960" cy="4434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869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A198A-80B8-477A-A203-F6195CE1332C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198A-80B8-477A-A203-F6195CE1332C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7228-F028-41FC-BC22-C7B0C308F68F}" type="datetime1">
              <a:rPr lang="pt-BR" smtClean="0"/>
              <a:pPr/>
              <a:t>06/04/2010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5A63C-0466-4CE1-84F3-03F41941FA0B}" type="datetime1">
              <a:rPr lang="pt-BR" smtClean="0"/>
              <a:pPr/>
              <a:t>06/04/2010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01CD-4C1F-421F-A475-1431A58AEAF8}" type="datetime1">
              <a:rPr lang="pt-BR" smtClean="0"/>
              <a:pPr/>
              <a:t>06/04/2010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2408D-86BA-4180-A0CC-A3E4831798E8}" type="datetime1">
              <a:rPr lang="pt-BR" smtClean="0"/>
              <a:pPr/>
              <a:t>06/04/2010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0454E-D004-4655-86F1-A9F98E136BE1}" type="datetime1">
              <a:rPr lang="pt-BR" smtClean="0"/>
              <a:pPr/>
              <a:t>06/04/2010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10BD-A12A-4F15-8466-D005E4F36306}" type="datetime1">
              <a:rPr lang="pt-BR" smtClean="0"/>
              <a:pPr/>
              <a:t>06/04/2010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647-715C-4B0D-A31D-BCE57D521BA2}" type="datetime1">
              <a:rPr lang="pt-BR" smtClean="0"/>
              <a:pPr/>
              <a:t>06/04/2010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9A44-CF9A-43B2-BD6C-C0163889B2BA}" type="datetime1">
              <a:rPr lang="pt-BR" smtClean="0"/>
              <a:pPr/>
              <a:t>06/04/2010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4184-0040-4173-9AFF-E2DAE698C452}" type="datetime1">
              <a:rPr lang="pt-BR" smtClean="0"/>
              <a:pPr/>
              <a:t>06/04/2010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B1D-21A7-422E-A824-47CE0EC6FFCA}" type="datetime1">
              <a:rPr lang="pt-BR" smtClean="0"/>
              <a:pPr/>
              <a:t>06/04/2010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20E2-A90B-45A1-B233-D503BB91EBD7}" type="datetime1">
              <a:rPr lang="pt-BR" smtClean="0"/>
              <a:pPr/>
              <a:t>06/04/2010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164CC-94DD-4FD5-BFB3-672D07991C11}" type="datetime1">
              <a:rPr lang="pt-BR" smtClean="0"/>
              <a:pPr/>
              <a:t>06/04/2010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© Marcelo d’Amorim 2010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rgbClr val="9933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rics.dk/SootGuide/sootsurvivorsguideexamples.tar.gz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Soot Basics</a:t>
            </a:r>
            <a:endParaRPr lang="pt-BR" dirty="0"/>
          </a:p>
        </p:txBody>
      </p:sp>
      <p:pic>
        <p:nvPicPr>
          <p:cNvPr id="1027" name="Picture 3" descr="Y:\public_html\figs\pan\pan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72" y="76182"/>
            <a:ext cx="2266950" cy="78105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447763" y="191136"/>
            <a:ext cx="4910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http://pan.cin.ufpe.br</a:t>
            </a:r>
            <a:endParaRPr lang="pt-BR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© Marcelo d’Amorim 2010</a:t>
            </a:r>
            <a:endParaRPr lang="pt-BR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428596" y="3886200"/>
            <a:ext cx="8429684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Based on Soot’s PLDI03 tutorial and survival guide </a:t>
            </a:r>
          </a:p>
          <a:p>
            <a:r>
              <a:rPr lang="en-US" dirty="0" smtClean="0"/>
              <a:t>(</a:t>
            </a:r>
            <a:r>
              <a:rPr lang="en-US" sz="2800" dirty="0" smtClean="0"/>
              <a:t>http://www.sable.mcgill.ca/soot/tutorial/index.html</a:t>
            </a:r>
            <a:r>
              <a:rPr lang="en-US" dirty="0" smtClean="0"/>
              <a:t>)</a:t>
            </a:r>
            <a:endParaRPr lang="pt-BR" dirty="0"/>
          </a:p>
        </p:txBody>
      </p:sp>
      <p:sp>
        <p:nvSpPr>
          <p:cNvPr id="11" name="Subtitle 7"/>
          <p:cNvSpPr txBox="1">
            <a:spLocks/>
          </p:cNvSpPr>
          <p:nvPr/>
        </p:nvSpPr>
        <p:spPr>
          <a:xfrm>
            <a:off x="4071934" y="5357826"/>
            <a:ext cx="4786346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…with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assistance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Mateus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Borges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Command-line optimization…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500166" y="1859340"/>
            <a:ext cx="53578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java</a:t>
            </a:r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soot</a:t>
            </a:r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Main</a:t>
            </a:r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-W -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app</a:t>
            </a:r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-f 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jimple</a:t>
            </a:r>
            <a:endParaRPr lang="pt-BR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jb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use-original-names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true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cg.spark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on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cg.spark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simplify-offline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true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jop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cse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on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-p wjop.smb on -p wjop.si off</a:t>
            </a:r>
          </a:p>
          <a:p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Foo</a:t>
            </a:r>
            <a:endParaRPr lang="pt-BR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4357694"/>
            <a:ext cx="7358114" cy="138499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Starting at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Foo.class</a:t>
            </a:r>
            <a:r>
              <a:rPr lang="en-US" sz="2800" dirty="0" smtClean="0"/>
              <a:t>, process all reachable classes in an </a:t>
            </a:r>
            <a:r>
              <a:rPr lang="en-US" sz="2800" dirty="0" err="1" smtClean="0"/>
              <a:t>interprocedural</a:t>
            </a:r>
            <a:r>
              <a:rPr lang="en-US" sz="2800" dirty="0" smtClean="0"/>
              <a:t> fashion and produce </a:t>
            </a:r>
            <a:r>
              <a:rPr lang="en-US" sz="2800" dirty="0" err="1" smtClean="0"/>
              <a:t>Jimple</a:t>
            </a:r>
            <a:r>
              <a:rPr lang="en-US" sz="2800" dirty="0" smtClean="0"/>
              <a:t> as output for all application </a:t>
            </a:r>
            <a:r>
              <a:rPr lang="pt-BR" sz="2800" dirty="0" smtClean="0"/>
              <a:t>classes.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Command-line optimization…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500166" y="1859340"/>
            <a:ext cx="53578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java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soot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-W -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app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-f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jimple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-p 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jb</a:t>
            </a:r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use-original-names</a:t>
            </a:r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true</a:t>
            </a:r>
            <a:endParaRPr lang="pt-BR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cg.spark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on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cg.spark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simplify-offline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true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jop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cse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on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-p wjop.smb on -p wjop.si off</a:t>
            </a:r>
          </a:p>
          <a:p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Foo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4357694"/>
            <a:ext cx="7358114" cy="181588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When producing the original </a:t>
            </a:r>
            <a:r>
              <a:rPr lang="en-US" sz="2800" dirty="0" err="1" smtClean="0"/>
              <a:t>Jimple</a:t>
            </a:r>
            <a:r>
              <a:rPr lang="en-US" sz="2800" dirty="0" smtClean="0"/>
              <a:t> from the</a:t>
            </a:r>
          </a:p>
          <a:p>
            <a:r>
              <a:rPr lang="en-US" sz="2800" dirty="0" smtClean="0"/>
              <a:t>class files, keep the original variable names, if</a:t>
            </a:r>
          </a:p>
          <a:p>
            <a:r>
              <a:rPr lang="en-US" sz="2800" dirty="0" smtClean="0"/>
              <a:t>available in the attributes (i.e. class file produced</a:t>
            </a:r>
          </a:p>
          <a:p>
            <a:r>
              <a:rPr lang="pt-BR" sz="2800" dirty="0" err="1" smtClean="0"/>
              <a:t>with</a:t>
            </a:r>
            <a:r>
              <a:rPr lang="pt-BR" sz="2800" dirty="0" smtClean="0"/>
              <a:t> </a:t>
            </a:r>
            <a:r>
              <a:rPr lang="pt-BR" sz="2800" dirty="0" err="1" smtClean="0"/>
              <a:t>javac</a:t>
            </a:r>
            <a:r>
              <a:rPr lang="pt-BR" sz="2800" dirty="0" smtClean="0"/>
              <a:t> -g).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Command-line optimization…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500166" y="1859340"/>
            <a:ext cx="53578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java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soot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-W -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app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-f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jimple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jb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use-original-names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true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-p 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cg.spark</a:t>
            </a:r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on</a:t>
            </a:r>
            <a:endParaRPr lang="pt-BR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cg.spark</a:t>
            </a:r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simplify-offline</a:t>
            </a:r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true</a:t>
            </a:r>
            <a:endParaRPr lang="pt-BR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jop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cse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on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-p wjop.smb on -p wjop.si off</a:t>
            </a:r>
          </a:p>
          <a:p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Foo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4357694"/>
            <a:ext cx="7358114" cy="181588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Use Spark for points-to analysis and call graph,</a:t>
            </a:r>
          </a:p>
          <a:p>
            <a:r>
              <a:rPr lang="en-US" sz="2800" dirty="0" smtClean="0"/>
              <a:t>with Spark simplifying the points-to problem by</a:t>
            </a:r>
          </a:p>
          <a:p>
            <a:r>
              <a:rPr lang="pt-BR" sz="2800" dirty="0" err="1" smtClean="0"/>
              <a:t>collapsing</a:t>
            </a:r>
            <a:r>
              <a:rPr lang="pt-BR" sz="2800" dirty="0" smtClean="0"/>
              <a:t> </a:t>
            </a:r>
            <a:r>
              <a:rPr lang="pt-BR" sz="2800" dirty="0" err="1" smtClean="0"/>
              <a:t>equivalent</a:t>
            </a:r>
            <a:r>
              <a:rPr lang="pt-BR" sz="2800" dirty="0" smtClean="0"/>
              <a:t> </a:t>
            </a:r>
            <a:r>
              <a:rPr lang="pt-BR" sz="2800" dirty="0" err="1" smtClean="0"/>
              <a:t>variables</a:t>
            </a:r>
            <a:r>
              <a:rPr lang="pt-BR" sz="2800" dirty="0" smtClean="0"/>
              <a:t>. </a:t>
            </a:r>
            <a:r>
              <a:rPr lang="en-US" sz="2800" dirty="0" smtClean="0"/>
              <a:t>Note: on is a short form for </a:t>
            </a:r>
            <a:r>
              <a:rPr lang="en-US" sz="2800" dirty="0" err="1" smtClean="0"/>
              <a:t>enabled:true</a:t>
            </a:r>
            <a:r>
              <a:rPr lang="en-US" sz="2800" dirty="0" smtClean="0"/>
              <a:t>.</a:t>
            </a:r>
            <a:endParaRPr lang="pt-B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303256" y="1214422"/>
            <a:ext cx="4786314" cy="1384995"/>
          </a:xfrm>
          <a:prstGeom prst="rect">
            <a:avLst/>
          </a:prstGeom>
          <a:solidFill>
            <a:srgbClr val="FFFF00"/>
          </a:solidFill>
          <a:ln w="1905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CHA, spark, and paddle are the options of points-to analysis.  paddle is context-sensitive.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Command-line optimization…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500166" y="1859340"/>
            <a:ext cx="53578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java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soot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-W -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app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-f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jimple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jb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use-original-names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true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cg.spark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on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cg.spark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simplify-offline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true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-p 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jop</a:t>
            </a:r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cse</a:t>
            </a:r>
            <a:r>
              <a:rPr lang="pt-B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on</a:t>
            </a:r>
            <a:endParaRPr lang="pt-BR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-p wjop.smb on -p wjop.si off</a:t>
            </a:r>
          </a:p>
          <a:p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Foo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4357694"/>
            <a:ext cx="7358114" cy="181588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Turn on the intra and </a:t>
            </a:r>
            <a:r>
              <a:rPr lang="en-US" sz="2800" dirty="0" err="1" smtClean="0"/>
              <a:t>interprocedural</a:t>
            </a:r>
            <a:r>
              <a:rPr lang="en-US" sz="2800" dirty="0" smtClean="0"/>
              <a:t> opt. phases (-W).  </a:t>
            </a:r>
            <a:r>
              <a:rPr lang="pt-BR" sz="2800" dirty="0" err="1" smtClean="0"/>
              <a:t>Enable</a:t>
            </a:r>
            <a:r>
              <a:rPr lang="pt-BR" sz="2800" dirty="0" smtClean="0"/>
              <a:t> </a:t>
            </a:r>
            <a:r>
              <a:rPr lang="pt-BR" sz="2800" dirty="0" err="1" smtClean="0"/>
              <a:t>common</a:t>
            </a:r>
            <a:r>
              <a:rPr lang="pt-BR" sz="2800" dirty="0" smtClean="0"/>
              <a:t> </a:t>
            </a:r>
            <a:r>
              <a:rPr lang="pt-BR" sz="2800" dirty="0" err="1" smtClean="0"/>
              <a:t>sub-expression</a:t>
            </a:r>
            <a:r>
              <a:rPr lang="pt-BR" sz="2800" dirty="0" smtClean="0"/>
              <a:t> </a:t>
            </a:r>
            <a:r>
              <a:rPr lang="pt-BR" sz="2800" dirty="0" err="1" smtClean="0"/>
              <a:t>elimination</a:t>
            </a:r>
            <a:r>
              <a:rPr lang="pt-BR" sz="2800" dirty="0" smtClean="0"/>
              <a:t> (</a:t>
            </a:r>
            <a:r>
              <a:rPr lang="pt-BR" sz="2800" dirty="0" err="1" smtClean="0"/>
              <a:t>cse</a:t>
            </a:r>
            <a:r>
              <a:rPr lang="pt-BR" sz="2800" dirty="0" smtClean="0"/>
              <a:t>).  </a:t>
            </a:r>
            <a:r>
              <a:rPr lang="en-US" sz="2800" dirty="0" smtClean="0"/>
              <a:t>Enable static method binding (</a:t>
            </a:r>
            <a:r>
              <a:rPr lang="en-US" sz="2800" dirty="0" err="1" smtClean="0"/>
              <a:t>smb</a:t>
            </a:r>
            <a:r>
              <a:rPr lang="en-US" sz="2800" dirty="0" smtClean="0"/>
              <a:t>) and disable static </a:t>
            </a:r>
            <a:r>
              <a:rPr lang="en-US" sz="2800" dirty="0" err="1" smtClean="0"/>
              <a:t>inlining</a:t>
            </a:r>
            <a:r>
              <a:rPr lang="en-US" sz="2800" dirty="0" smtClean="0"/>
              <a:t> </a:t>
            </a:r>
            <a:r>
              <a:rPr lang="pt-BR" sz="2800" dirty="0" smtClean="0"/>
              <a:t>(si).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000100" y="2643182"/>
            <a:ext cx="7429552" cy="138499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For building your analysis or transformation, you will need to use the programmatic interface.  Need to know the basic data structures!</a:t>
            </a:r>
            <a:endParaRPr lang="pt-B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000232" y="4500570"/>
            <a:ext cx="6429420" cy="954107"/>
          </a:xfrm>
          <a:prstGeom prst="rect">
            <a:avLst/>
          </a:prstGeom>
          <a:solidFill>
            <a:srgbClr val="FFFF00"/>
          </a:solidFill>
          <a:ln w="1905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Hint: you may want to look how </a:t>
            </a:r>
            <a:r>
              <a:rPr lang="en-US" sz="2800" dirty="0" err="1" smtClean="0"/>
              <a:t>soot.Main</a:t>
            </a:r>
            <a:r>
              <a:rPr lang="en-US" sz="2800" dirty="0" smtClean="0"/>
              <a:t> operates to setup parts of it (e.g., Paddle)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dirty="0" smtClean="0"/>
              <a:t>Main Soot classes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85860"/>
            <a:ext cx="6934200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dirty="0" smtClean="0"/>
              <a:t>Method body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500174"/>
            <a:ext cx="5705475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dirty="0" smtClean="0"/>
              <a:t>Unit graph (CFG)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625" y="1600200"/>
            <a:ext cx="752475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429256" y="5000636"/>
            <a:ext cx="3643306" cy="1384995"/>
          </a:xfrm>
          <a:prstGeom prst="rect">
            <a:avLst/>
          </a:prstGeom>
          <a:solidFill>
            <a:srgbClr val="FFFF00"/>
          </a:solidFill>
          <a:ln w="1905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Class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Chain</a:t>
            </a:r>
            <a:r>
              <a:rPr lang="en-US" sz="2400" dirty="0" smtClean="0"/>
              <a:t> </a:t>
            </a:r>
            <a:r>
              <a:rPr lang="en-US" sz="2800" dirty="0" smtClean="0"/>
              <a:t>is a SOOT implementation of linked list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Example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714348" y="1571612"/>
            <a:ext cx="785816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public static void main(String[] _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(_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length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== 0) {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System.</a:t>
            </a:r>
            <a:r>
              <a:rPr lang="pt-BR" sz="1400" i="1" dirty="0" err="1" smtClean="0">
                <a:latin typeface="Courier New" pitchFamily="49" charset="0"/>
                <a:cs typeface="Courier New" pitchFamily="49" charset="0"/>
              </a:rPr>
              <a:t>out.println</a:t>
            </a:r>
            <a:r>
              <a:rPr lang="pt-BR" sz="1400" i="1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sz="1400" i="1" dirty="0" err="1" smtClean="0">
                <a:latin typeface="Courier New" pitchFamily="49" charset="0"/>
                <a:cs typeface="Courier New" pitchFamily="49" charset="0"/>
              </a:rPr>
              <a:t>Usage</a:t>
            </a:r>
            <a:r>
              <a:rPr lang="pt-BR" sz="1400" i="1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400" i="1" dirty="0" err="1" smtClean="0">
                <a:latin typeface="Courier New" pitchFamily="49" charset="0"/>
                <a:cs typeface="Courier New" pitchFamily="49" charset="0"/>
              </a:rPr>
              <a:t>java</a:t>
            </a:r>
            <a:r>
              <a:rPr lang="pt-BR" sz="1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i="1" dirty="0" err="1" smtClean="0">
                <a:latin typeface="Courier New" pitchFamily="49" charset="0"/>
                <a:cs typeface="Courier New" pitchFamily="49" charset="0"/>
              </a:rPr>
              <a:t>Runnner</a:t>
            </a:r>
            <a:r>
              <a:rPr lang="pt-BR" sz="1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i="1" dirty="0" err="1" smtClean="0">
                <a:latin typeface="Courier New" pitchFamily="49" charset="0"/>
                <a:cs typeface="Courier New" pitchFamily="49" charset="0"/>
              </a:rPr>
              <a:t>class_to_analyse</a:t>
            </a:r>
            <a:r>
              <a:rPr lang="pt-BR" sz="1400" i="1" dirty="0" smtClean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System.</a:t>
            </a:r>
            <a:r>
              <a:rPr lang="pt-BR" sz="1400" i="1" dirty="0" err="1" smtClean="0">
                <a:latin typeface="Courier New" pitchFamily="49" charset="0"/>
                <a:cs typeface="Courier New" pitchFamily="49" charset="0"/>
              </a:rPr>
              <a:t>exit</a:t>
            </a:r>
            <a:r>
              <a:rPr lang="pt-BR" sz="1400" i="1" dirty="0" smtClean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pt-BR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SootClass</a:t>
            </a: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sClass</a:t>
            </a: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Scene.</a:t>
            </a:r>
            <a:r>
              <a:rPr lang="en-US" sz="1400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</a:t>
            </a:r>
            <a:r>
              <a:rPr lang="en-US" sz="1400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().</a:t>
            </a:r>
            <a:r>
              <a:rPr lang="en-US" sz="1400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loadClassAndSupport</a:t>
            </a:r>
            <a:r>
              <a:rPr lang="en-US" sz="1400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(_</a:t>
            </a:r>
            <a:r>
              <a:rPr lang="en-US" sz="1400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[0]);</a:t>
            </a:r>
          </a:p>
          <a:p>
            <a:r>
              <a:rPr lang="pt-BR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sClass</a:t>
            </a:r>
            <a:r>
              <a:rPr lang="pt-BR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setApplicationClass</a:t>
            </a:r>
            <a:r>
              <a:rPr lang="pt-BR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endParaRPr lang="pt-BR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SootMethod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methods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sClass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getMethods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SootMethod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method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: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methods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Body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body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method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retrieveActiveBody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pt-BR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UnitGraph</a:t>
            </a:r>
            <a:r>
              <a:rPr lang="pt-BR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graph</a:t>
            </a:r>
            <a:r>
              <a:rPr lang="pt-BR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pt-BR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ExceptionalUnitGraph</a:t>
            </a:r>
            <a:r>
              <a:rPr lang="pt-BR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body</a:t>
            </a:r>
            <a:r>
              <a:rPr lang="pt-BR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ReachingDefinitions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analysis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SimpleReachingDefinitions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graph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for (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Unit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unit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graph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) { 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Definition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&gt; in =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analysis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getReachingDefinitionsBefore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unit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Definition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&gt; out =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analysis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getReachingDefinitionsAfter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unit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  ... 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…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  </a:t>
            </a:r>
            <a:endParaRPr lang="pt-BR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UnitGraph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857224" y="2428868"/>
            <a:ext cx="79295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getBody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getHeads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getTails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getPredsOf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(u)</a:t>
            </a:r>
          </a:p>
          <a:p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getSuccsOf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(u)</a:t>
            </a:r>
          </a:p>
          <a:p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getExtendedBasicBlockPathBetween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from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, to)</a:t>
            </a:r>
            <a:endParaRPr lang="pt-BR" sz="2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Intermediate representations</a:t>
            </a:r>
          </a:p>
          <a:p>
            <a:r>
              <a:rPr lang="en-US" dirty="0" smtClean="0"/>
              <a:t>Data structures</a:t>
            </a:r>
          </a:p>
          <a:p>
            <a:r>
              <a:rPr lang="en-US" dirty="0" smtClean="0"/>
              <a:t>Unit graph and Boxes</a:t>
            </a:r>
          </a:p>
          <a:p>
            <a:r>
              <a:rPr lang="en-US" dirty="0" smtClean="0"/>
              <a:t>Intraprocedural </a:t>
            </a:r>
            <a:r>
              <a:rPr lang="en-US" dirty="0" smtClean="0"/>
              <a:t>analysis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Boxes of a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Unit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Finer access to information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642910" y="2643182"/>
            <a:ext cx="79295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getUseBoxes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getDefBoxes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getUseAndDefBoxes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getBoxesPointingToThis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removeBoxesPointingToThis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Box: Data Encapsulation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357298"/>
            <a:ext cx="6215106" cy="4976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643438" y="3714752"/>
            <a:ext cx="1643074" cy="523220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Value Box</a:t>
            </a:r>
            <a:endParaRPr lang="pt-BR" sz="2800" dirty="0"/>
          </a:p>
        </p:txBody>
      </p:sp>
      <p:sp>
        <p:nvSpPr>
          <p:cNvPr id="8" name="Right Arrow 7"/>
          <p:cNvSpPr/>
          <p:nvPr/>
        </p:nvSpPr>
        <p:spPr>
          <a:xfrm rot="12233816">
            <a:off x="3944908" y="3550040"/>
            <a:ext cx="64294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 Boxes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34903" y="1600200"/>
            <a:ext cx="687419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value of a Value Box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928802"/>
            <a:ext cx="7467623" cy="2535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boxes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def boxes. Example: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714620"/>
            <a:ext cx="83153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pt-BR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736"/>
            <a:ext cx="8420100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6215074" y="4572008"/>
            <a:ext cx="2143140" cy="954107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Convention for factories</a:t>
            </a:r>
            <a:endParaRPr lang="pt-BR" sz="2800" dirty="0"/>
          </a:p>
        </p:txBody>
      </p:sp>
      <p:sp>
        <p:nvSpPr>
          <p:cNvPr id="7" name="Right Arrow 6"/>
          <p:cNvSpPr/>
          <p:nvPr/>
        </p:nvSpPr>
        <p:spPr>
          <a:xfrm rot="8717026">
            <a:off x="5504495" y="5164642"/>
            <a:ext cx="64294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INTRAPROCEDURAL ANALYSIS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Soot </a:t>
            </a:r>
            <a:r>
              <a:rPr lang="en-US" dirty="0" smtClean="0">
                <a:solidFill>
                  <a:srgbClr val="00B050"/>
                </a:solidFill>
              </a:rPr>
              <a:t>provides</a:t>
            </a:r>
            <a:r>
              <a:rPr lang="en-US" dirty="0" smtClean="0"/>
              <a:t>…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9588" y="1890713"/>
            <a:ext cx="8124825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Soot </a:t>
            </a:r>
            <a:r>
              <a:rPr lang="en-US" dirty="0" smtClean="0">
                <a:solidFill>
                  <a:srgbClr val="FF0000"/>
                </a:solidFill>
              </a:rPr>
              <a:t>requires</a:t>
            </a:r>
            <a:r>
              <a:rPr lang="en-US" dirty="0" smtClean="0"/>
              <a:t>…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" y="1509729"/>
            <a:ext cx="7639050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AbstractFlowAnalysis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.merge(...)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Merges </a:t>
            </a:r>
            <a:r>
              <a:rPr lang="pt-BR" sz="2800" dirty="0" smtClean="0">
                <a:latin typeface="Courier New" pitchFamily="49" charset="0"/>
                <a:cs typeface="Courier New" pitchFamily="49" charset="0"/>
              </a:rPr>
              <a:t>in1</a:t>
            </a:r>
            <a:r>
              <a:rPr lang="pt-BR" sz="2800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sz="2800" dirty="0" smtClean="0">
                <a:latin typeface="Courier New" pitchFamily="49" charset="0"/>
                <a:cs typeface="Courier New" pitchFamily="49" charset="0"/>
              </a:rPr>
              <a:t>in2</a:t>
            </a:r>
            <a:r>
              <a:rPr lang="pt-BR" sz="2800" dirty="0" smtClean="0"/>
              <a:t> </a:t>
            </a:r>
            <a:r>
              <a:rPr lang="pt-BR" dirty="0" smtClean="0"/>
              <a:t>sets, </a:t>
            </a:r>
            <a:r>
              <a:rPr lang="pt-BR" dirty="0" err="1" smtClean="0"/>
              <a:t>putting</a:t>
            </a:r>
            <a:r>
              <a:rPr lang="pt-BR" dirty="0" smtClean="0"/>
              <a:t> </a:t>
            </a:r>
            <a:r>
              <a:rPr lang="pt-BR" dirty="0" err="1" smtClean="0"/>
              <a:t>result</a:t>
            </a:r>
            <a:r>
              <a:rPr lang="pt-BR" dirty="0" smtClean="0"/>
              <a:t> </a:t>
            </a:r>
            <a:r>
              <a:rPr lang="pt-BR" dirty="0" err="1" smtClean="0"/>
              <a:t>into</a:t>
            </a:r>
            <a:r>
              <a:rPr lang="pt-BR" dirty="0" smtClean="0"/>
              <a:t> </a:t>
            </a:r>
            <a:r>
              <a:rPr lang="pt-BR" sz="2800" dirty="0" smtClean="0">
                <a:latin typeface="Courier New" pitchFamily="49" charset="0"/>
                <a:cs typeface="Courier New" pitchFamily="49" charset="0"/>
              </a:rPr>
              <a:t>out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000100" y="3143248"/>
            <a:ext cx="7215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protected abstract void merge(A in1, A in2, A out);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29256" y="4214818"/>
            <a:ext cx="3269140" cy="954107"/>
          </a:xfrm>
          <a:prstGeom prst="rect">
            <a:avLst/>
          </a:prstGeom>
          <a:solidFill>
            <a:srgbClr val="FFFF00"/>
          </a:solidFill>
          <a:ln w="1905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Typically a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FlowSet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smtClean="0">
                <a:latin typeface="+mj-lt"/>
                <a:cs typeface="Courier New" pitchFamily="49" charset="0"/>
              </a:rPr>
              <a:t>implementation</a:t>
            </a:r>
            <a:endParaRPr lang="pt-BR" sz="2800" dirty="0">
              <a:latin typeface="+mj-lt"/>
              <a:cs typeface="Courier New" pitchFamily="49" charset="0"/>
            </a:endParaRPr>
          </a:p>
        </p:txBody>
      </p:sp>
      <p:sp>
        <p:nvSpPr>
          <p:cNvPr id="7" name="Right Arrow 6"/>
          <p:cNvSpPr/>
          <p:nvPr/>
        </p:nvSpPr>
        <p:spPr>
          <a:xfrm rot="13514805">
            <a:off x="5195902" y="3697017"/>
            <a:ext cx="64294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1500166" y="4857760"/>
            <a:ext cx="642942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857224" y="4643446"/>
            <a:ext cx="571504" cy="357190"/>
          </a:xfrm>
          <a:prstGeom prst="straightConnector1">
            <a:avLst/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857224" y="5143512"/>
            <a:ext cx="571504" cy="357190"/>
          </a:xfrm>
          <a:prstGeom prst="straightConnector1">
            <a:avLst/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214546" y="5072074"/>
            <a:ext cx="571504" cy="1588"/>
          </a:xfrm>
          <a:prstGeom prst="straightConnector1">
            <a:avLst/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000100" y="4429132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in1</a:t>
            </a:r>
            <a:endParaRPr lang="pt-BR" dirty="0"/>
          </a:p>
        </p:txBody>
      </p:sp>
      <p:sp>
        <p:nvSpPr>
          <p:cNvPr id="15" name="Rectangle 14"/>
          <p:cNvSpPr/>
          <p:nvPr/>
        </p:nvSpPr>
        <p:spPr>
          <a:xfrm>
            <a:off x="1000100" y="5345684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in2</a:t>
            </a:r>
            <a:endParaRPr lang="pt-BR" dirty="0"/>
          </a:p>
        </p:txBody>
      </p:sp>
      <p:sp>
        <p:nvSpPr>
          <p:cNvPr id="16" name="Rectangle 15"/>
          <p:cNvSpPr/>
          <p:nvPr/>
        </p:nvSpPr>
        <p:spPr>
          <a:xfrm>
            <a:off x="2357422" y="4643446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out</a:t>
            </a:r>
            <a:endParaRPr lang="pt-BR" dirty="0"/>
          </a:p>
        </p:txBody>
      </p:sp>
      <p:sp>
        <p:nvSpPr>
          <p:cNvPr id="17" name="TextBox 16"/>
          <p:cNvSpPr txBox="1"/>
          <p:nvPr/>
        </p:nvSpPr>
        <p:spPr>
          <a:xfrm>
            <a:off x="3000364" y="5786454"/>
            <a:ext cx="3357586" cy="523220"/>
          </a:xfrm>
          <a:prstGeom prst="rect">
            <a:avLst/>
          </a:prstGeom>
          <a:solidFill>
            <a:srgbClr val="FFFF00"/>
          </a:solidFill>
          <a:ln w="1905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Direction of data flow</a:t>
            </a:r>
            <a:endParaRPr lang="pt-BR" sz="2800" dirty="0">
              <a:latin typeface="+mj-lt"/>
              <a:cs typeface="Courier New" pitchFamily="49" charset="0"/>
            </a:endParaRPr>
          </a:p>
        </p:txBody>
      </p:sp>
      <p:sp>
        <p:nvSpPr>
          <p:cNvPr id="18" name="Right Arrow 17"/>
          <p:cNvSpPr/>
          <p:nvPr/>
        </p:nvSpPr>
        <p:spPr>
          <a:xfrm rot="13514805">
            <a:off x="2624133" y="5340091"/>
            <a:ext cx="64294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 representations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525963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dirty="0" err="1" smtClean="0">
                <a:solidFill>
                  <a:srgbClr val="FF0000"/>
                </a:solidFill>
              </a:rPr>
              <a:t>Baf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r>
              <a:rPr lang="en-US" dirty="0" smtClean="0"/>
              <a:t> more compact representation of </a:t>
            </a:r>
            <a:r>
              <a:rPr lang="en-US" dirty="0" err="1" smtClean="0"/>
              <a:t>bytecode</a:t>
            </a:r>
            <a:r>
              <a:rPr lang="en-US" dirty="0" smtClean="0"/>
              <a:t> (no </a:t>
            </a:r>
            <a:r>
              <a:rPr lang="en-US" dirty="0" err="1" smtClean="0"/>
              <a:t>cte</a:t>
            </a:r>
            <a:r>
              <a:rPr lang="en-US" dirty="0" smtClean="0"/>
              <a:t>. pool and variation of same instruction)</a:t>
            </a:r>
          </a:p>
          <a:p>
            <a:pPr>
              <a:buClr>
                <a:schemeClr val="tx1"/>
              </a:buClr>
            </a:pPr>
            <a:r>
              <a:rPr lang="en-US" dirty="0" err="1" smtClean="0">
                <a:solidFill>
                  <a:srgbClr val="FF0000"/>
                </a:solidFill>
              </a:rPr>
              <a:t>Jimple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r>
              <a:rPr lang="en-US" dirty="0" smtClean="0"/>
              <a:t> </a:t>
            </a:r>
            <a:r>
              <a:rPr lang="en-US" dirty="0" err="1" smtClean="0"/>
              <a:t>stackless</a:t>
            </a:r>
            <a:r>
              <a:rPr lang="en-US" dirty="0" smtClean="0"/>
              <a:t> Java with 3-addr. </a:t>
            </a:r>
            <a:r>
              <a:rPr lang="en-US" dirty="0" err="1" smtClean="0"/>
              <a:t>repr</a:t>
            </a:r>
            <a:r>
              <a:rPr lang="en-US" dirty="0" smtClean="0"/>
              <a:t>.</a:t>
            </a:r>
          </a:p>
          <a:p>
            <a:pPr>
              <a:buClr>
                <a:schemeClr val="tx1"/>
              </a:buClr>
            </a:pPr>
            <a:r>
              <a:rPr lang="en-US" dirty="0" err="1" smtClean="0">
                <a:solidFill>
                  <a:srgbClr val="FF0000"/>
                </a:solidFill>
              </a:rPr>
              <a:t>Shimple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r>
              <a:rPr lang="en-US" dirty="0" smtClean="0"/>
              <a:t> </a:t>
            </a:r>
            <a:r>
              <a:rPr lang="en-US" dirty="0" err="1" smtClean="0"/>
              <a:t>Jimple</a:t>
            </a:r>
            <a:r>
              <a:rPr lang="en-US" dirty="0" smtClean="0"/>
              <a:t> + SSA</a:t>
            </a:r>
          </a:p>
          <a:p>
            <a:r>
              <a:rPr lang="en-US" dirty="0" smtClean="0"/>
              <a:t>Others: </a:t>
            </a:r>
            <a:r>
              <a:rPr lang="en-US" dirty="0" err="1" smtClean="0"/>
              <a:t>Grimp</a:t>
            </a:r>
            <a:r>
              <a:rPr lang="en-US" dirty="0" smtClean="0"/>
              <a:t> and </a:t>
            </a:r>
            <a:r>
              <a:rPr lang="en-US" dirty="0" err="1" smtClean="0"/>
              <a:t>Dava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AbstractFlowAnalysis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copy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(...)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Creates</a:t>
            </a:r>
            <a:r>
              <a:rPr lang="pt-BR" dirty="0" smtClean="0"/>
              <a:t> a </a:t>
            </a:r>
            <a:r>
              <a:rPr lang="pt-BR" dirty="0" err="1" smtClean="0"/>
              <a:t>copy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sz="2800" dirty="0" smtClean="0">
                <a:latin typeface="Courier New" pitchFamily="49" charset="0"/>
                <a:cs typeface="Courier New" pitchFamily="49" charset="0"/>
              </a:rPr>
              <a:t>source</a:t>
            </a:r>
            <a:r>
              <a:rPr lang="pt-BR" sz="2800" dirty="0" smtClean="0"/>
              <a:t> </a:t>
            </a:r>
            <a:r>
              <a:rPr lang="pt-BR" dirty="0" smtClean="0"/>
              <a:t>in </a:t>
            </a:r>
            <a:r>
              <a:rPr lang="pt-BR" sz="2800" dirty="0" err="1" smtClean="0">
                <a:latin typeface="Courier New" pitchFamily="49" charset="0"/>
                <a:cs typeface="Courier New" pitchFamily="49" charset="0"/>
              </a:rPr>
              <a:t>dest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000100" y="3143248"/>
            <a:ext cx="6664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protected abstract void copy(A source, A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dest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00166" y="4857760"/>
            <a:ext cx="642942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214546" y="5072074"/>
            <a:ext cx="571504" cy="1588"/>
          </a:xfrm>
          <a:prstGeom prst="straightConnector1">
            <a:avLst/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357422" y="4643446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dest</a:t>
            </a:r>
            <a:endParaRPr lang="pt-BR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830487" y="5076608"/>
            <a:ext cx="571504" cy="1588"/>
          </a:xfrm>
          <a:prstGeom prst="straightConnector1">
            <a:avLst/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16913" y="4647980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source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FlowAnalysis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flowThrough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(...)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>
                <a:latin typeface="+mj-lt"/>
                <a:cs typeface="Courier New" pitchFamily="49" charset="0"/>
              </a:rPr>
              <a:t>Transfers</a:t>
            </a:r>
            <a:r>
              <a:rPr lang="pt-BR" dirty="0" smtClean="0">
                <a:latin typeface="+mj-lt"/>
                <a:cs typeface="Courier New" pitchFamily="49" charset="0"/>
              </a:rPr>
              <a:t> data </a:t>
            </a:r>
            <a:r>
              <a:rPr lang="pt-BR" dirty="0" err="1" smtClean="0">
                <a:latin typeface="+mj-lt"/>
                <a:cs typeface="Courier New" pitchFamily="49" charset="0"/>
              </a:rPr>
              <a:t>flow</a:t>
            </a:r>
            <a:r>
              <a:rPr lang="pt-BR" dirty="0" smtClean="0">
                <a:latin typeface="+mj-lt"/>
                <a:cs typeface="Courier New" pitchFamily="49" charset="0"/>
              </a:rPr>
              <a:t> </a:t>
            </a:r>
            <a:r>
              <a:rPr lang="pt-BR" dirty="0" err="1" smtClean="0">
                <a:latin typeface="+mj-lt"/>
                <a:cs typeface="Courier New" pitchFamily="49" charset="0"/>
              </a:rPr>
              <a:t>info</a:t>
            </a:r>
            <a:r>
              <a:rPr lang="pt-BR" dirty="0" smtClean="0">
                <a:latin typeface="+mj-lt"/>
                <a:cs typeface="Courier New" pitchFamily="49" charset="0"/>
              </a:rPr>
              <a:t> </a:t>
            </a:r>
            <a:r>
              <a:rPr lang="pt-BR" dirty="0" err="1" smtClean="0">
                <a:latin typeface="+mj-lt"/>
                <a:cs typeface="Courier New" pitchFamily="49" charset="0"/>
              </a:rPr>
              <a:t>across</a:t>
            </a:r>
            <a:r>
              <a:rPr lang="pt-BR" dirty="0" smtClean="0">
                <a:latin typeface="+mj-lt"/>
                <a:cs typeface="Courier New" pitchFamily="49" charset="0"/>
              </a:rPr>
              <a:t> a </a:t>
            </a:r>
            <a:r>
              <a:rPr lang="pt-BR" dirty="0" err="1" smtClean="0">
                <a:latin typeface="+mj-lt"/>
                <a:cs typeface="Courier New" pitchFamily="49" charset="0"/>
              </a:rPr>
              <a:t>node</a:t>
            </a:r>
            <a:endParaRPr lang="pt-BR" dirty="0">
              <a:latin typeface="+mj-lt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000100" y="3143248"/>
            <a:ext cx="762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protected abstract void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flowThrough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(A in, N d, A out);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4942" y="4286256"/>
            <a:ext cx="3269140" cy="1384995"/>
          </a:xfrm>
          <a:prstGeom prst="rect">
            <a:avLst/>
          </a:prstGeom>
          <a:solidFill>
            <a:srgbClr val="FFFF00"/>
          </a:solidFill>
          <a:ln w="1905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This is where your “kill” and “gen” methods are defined</a:t>
            </a:r>
            <a:endParaRPr lang="pt-BR" sz="2800" dirty="0">
              <a:latin typeface="+mj-lt"/>
              <a:cs typeface="Courier New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00166" y="4857760"/>
            <a:ext cx="642942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ctangle 15"/>
          <p:cNvSpPr/>
          <p:nvPr/>
        </p:nvSpPr>
        <p:spPr>
          <a:xfrm>
            <a:off x="2357422" y="4643446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out</a:t>
            </a:r>
            <a:endParaRPr lang="pt-BR" dirty="0"/>
          </a:p>
        </p:txBody>
      </p:sp>
      <p:sp>
        <p:nvSpPr>
          <p:cNvPr id="18" name="Rectangle 17"/>
          <p:cNvSpPr/>
          <p:nvPr/>
        </p:nvSpPr>
        <p:spPr>
          <a:xfrm>
            <a:off x="928662" y="4643446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</a:t>
            </a:r>
            <a:endParaRPr lang="pt-BR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214546" y="5072074"/>
            <a:ext cx="571504" cy="1588"/>
          </a:xfrm>
          <a:prstGeom prst="straightConnector1">
            <a:avLst/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830487" y="5076608"/>
            <a:ext cx="571504" cy="1588"/>
          </a:xfrm>
          <a:prstGeom prst="straightConnector1">
            <a:avLst/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653928" y="4873512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>
            <a:normAutofit fontScale="90000"/>
          </a:bodyPr>
          <a:lstStyle/>
          <a:p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FlowAnalysis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newInitialFlow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(...)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Initial</a:t>
            </a:r>
            <a:r>
              <a:rPr lang="pt-BR" dirty="0" smtClean="0"/>
              <a:t> abstract </a:t>
            </a:r>
            <a:r>
              <a:rPr lang="pt-BR" dirty="0" err="1" smtClean="0"/>
              <a:t>value</a:t>
            </a:r>
            <a:r>
              <a:rPr lang="pt-BR" dirty="0" smtClean="0"/>
              <a:t> </a:t>
            </a:r>
            <a:r>
              <a:rPr lang="pt-BR" dirty="0" err="1" smtClean="0"/>
              <a:t>associated</a:t>
            </a:r>
            <a:r>
              <a:rPr lang="pt-BR" dirty="0" smtClean="0"/>
              <a:t> to </a:t>
            </a:r>
            <a:r>
              <a:rPr lang="pt-BR" dirty="0" err="1" smtClean="0"/>
              <a:t>each</a:t>
            </a:r>
            <a:r>
              <a:rPr lang="pt-BR" dirty="0" smtClean="0"/>
              <a:t> </a:t>
            </a:r>
            <a:r>
              <a:rPr lang="pt-BR" dirty="0" err="1" smtClean="0"/>
              <a:t>unit</a:t>
            </a:r>
            <a:r>
              <a:rPr lang="pt-BR" dirty="0" smtClean="0"/>
              <a:t>, </a:t>
            </a:r>
            <a:r>
              <a:rPr lang="pt-BR" dirty="0" err="1" smtClean="0"/>
              <a:t>except</a:t>
            </a:r>
            <a:r>
              <a:rPr lang="pt-BR" dirty="0" smtClean="0"/>
              <a:t> </a:t>
            </a:r>
            <a:r>
              <a:rPr lang="pt-BR" dirty="0" err="1" smtClean="0"/>
              <a:t>entry</a:t>
            </a:r>
            <a:r>
              <a:rPr lang="pt-BR" dirty="0" smtClean="0"/>
              <a:t> </a:t>
            </a:r>
            <a:r>
              <a:rPr lang="pt-BR" dirty="0" err="1" smtClean="0"/>
              <a:t>node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000100" y="3143248"/>
            <a:ext cx="5423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protected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abstract A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newInitialFlow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3956" cy="1143000"/>
          </a:xfrm>
        </p:spPr>
        <p:txBody>
          <a:bodyPr>
            <a:normAutofit/>
          </a:bodyPr>
          <a:lstStyle/>
          <a:p>
            <a:r>
              <a:rPr lang="pt-BR" sz="3200" dirty="0" err="1" smtClean="0">
                <a:latin typeface="Courier New" pitchFamily="49" charset="0"/>
                <a:cs typeface="Courier New" pitchFamily="49" charset="0"/>
              </a:rPr>
              <a:t>FlowAnalysis</a:t>
            </a:r>
            <a:r>
              <a:rPr lang="pt-BR" sz="32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3200" dirty="0" err="1" smtClean="0">
                <a:latin typeface="Courier New" pitchFamily="49" charset="0"/>
                <a:cs typeface="Courier New" pitchFamily="49" charset="0"/>
              </a:rPr>
              <a:t>entryInitialFlow</a:t>
            </a:r>
            <a:r>
              <a:rPr lang="pt-BR" sz="3200" dirty="0" smtClean="0">
                <a:latin typeface="Courier New" pitchFamily="49" charset="0"/>
                <a:cs typeface="Courier New" pitchFamily="49" charset="0"/>
              </a:rPr>
              <a:t>(...)</a:t>
            </a:r>
            <a:endParaRPr lang="pt-BR" sz="3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Abstract </a:t>
            </a:r>
            <a:r>
              <a:rPr lang="pt-BR" dirty="0" err="1" smtClean="0"/>
              <a:t>value</a:t>
            </a:r>
            <a:r>
              <a:rPr lang="pt-BR" dirty="0" smtClean="0"/>
              <a:t> </a:t>
            </a:r>
            <a:r>
              <a:rPr lang="pt-BR" dirty="0" err="1" smtClean="0"/>
              <a:t>associated</a:t>
            </a:r>
            <a:r>
              <a:rPr lang="pt-BR" dirty="0" smtClean="0"/>
              <a:t> to </a:t>
            </a:r>
            <a:r>
              <a:rPr lang="pt-BR" dirty="0" err="1" smtClean="0"/>
              <a:t>entry</a:t>
            </a:r>
            <a:r>
              <a:rPr lang="pt-BR" dirty="0" smtClean="0"/>
              <a:t> </a:t>
            </a:r>
            <a:r>
              <a:rPr lang="pt-BR" dirty="0" err="1" smtClean="0"/>
              <a:t>node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000100" y="3143248"/>
            <a:ext cx="5698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protected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abstract A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entryInitialFlow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0298" y="4286256"/>
            <a:ext cx="5572164" cy="1384995"/>
          </a:xfrm>
          <a:prstGeom prst="rect">
            <a:avLst/>
          </a:prstGeom>
          <a:solidFill>
            <a:srgbClr val="FFFF00"/>
          </a:solidFill>
          <a:ln w="1905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2800" dirty="0" err="1" smtClean="0"/>
              <a:t>Node</a:t>
            </a:r>
            <a:r>
              <a:rPr lang="pt-BR" sz="2800" dirty="0" smtClean="0"/>
              <a:t> </a:t>
            </a:r>
            <a:r>
              <a:rPr lang="pt-BR" sz="2800" dirty="0" err="1" smtClean="0"/>
              <a:t>may</a:t>
            </a:r>
            <a:r>
              <a:rPr lang="pt-BR" sz="2800" dirty="0" smtClean="0"/>
              <a:t> </a:t>
            </a:r>
            <a:r>
              <a:rPr lang="pt-BR" sz="2800" dirty="0" err="1" smtClean="0"/>
              <a:t>be</a:t>
            </a:r>
            <a:r>
              <a:rPr lang="pt-BR" sz="2800" dirty="0" smtClean="0"/>
              <a:t> </a:t>
            </a:r>
            <a:r>
              <a:rPr lang="pt-BR" sz="2800" dirty="0" err="1" smtClean="0"/>
              <a:t>the</a:t>
            </a:r>
            <a:r>
              <a:rPr lang="pt-BR" sz="2800" dirty="0" smtClean="0"/>
              <a:t> start </a:t>
            </a:r>
            <a:r>
              <a:rPr lang="pt-BR" sz="2800" dirty="0" err="1" smtClean="0"/>
              <a:t>or</a:t>
            </a:r>
            <a:r>
              <a:rPr lang="pt-BR" sz="2800" dirty="0" smtClean="0"/>
              <a:t> </a:t>
            </a:r>
            <a:r>
              <a:rPr lang="pt-BR" sz="2800" dirty="0" err="1" smtClean="0"/>
              <a:t>end</a:t>
            </a:r>
            <a:r>
              <a:rPr lang="pt-BR" sz="2800" dirty="0" smtClean="0"/>
              <a:t> </a:t>
            </a:r>
            <a:r>
              <a:rPr lang="pt-BR" sz="2800" dirty="0" err="1" smtClean="0"/>
              <a:t>nodes</a:t>
            </a:r>
            <a:r>
              <a:rPr lang="pt-BR" sz="2800" dirty="0" smtClean="0"/>
              <a:t> </a:t>
            </a:r>
            <a:r>
              <a:rPr lang="pt-BR" sz="2800" dirty="0" err="1" smtClean="0"/>
              <a:t>of</a:t>
            </a:r>
            <a:r>
              <a:rPr lang="pt-BR" sz="2800" dirty="0" smtClean="0"/>
              <a:t> </a:t>
            </a:r>
            <a:r>
              <a:rPr lang="pt-BR" sz="2800" dirty="0" err="1" smtClean="0"/>
              <a:t>the</a:t>
            </a:r>
            <a:r>
              <a:rPr lang="pt-BR" sz="2800" dirty="0" smtClean="0"/>
              <a:t> CFG, </a:t>
            </a:r>
            <a:r>
              <a:rPr lang="pt-BR" sz="2800" dirty="0" err="1" smtClean="0"/>
              <a:t>depending</a:t>
            </a:r>
            <a:r>
              <a:rPr lang="pt-BR" sz="2800" dirty="0" smtClean="0"/>
              <a:t> </a:t>
            </a:r>
            <a:r>
              <a:rPr lang="pt-BR" sz="2800" dirty="0" err="1" smtClean="0"/>
              <a:t>on</a:t>
            </a:r>
            <a:r>
              <a:rPr lang="pt-BR" sz="2800" dirty="0" smtClean="0"/>
              <a:t> </a:t>
            </a:r>
            <a:r>
              <a:rPr lang="pt-BR" sz="2800" dirty="0" err="1" smtClean="0"/>
              <a:t>whether</a:t>
            </a:r>
            <a:r>
              <a:rPr lang="pt-BR" sz="2800" dirty="0" smtClean="0"/>
              <a:t> it is a </a:t>
            </a:r>
            <a:r>
              <a:rPr lang="pt-BR" sz="2800" dirty="0" err="1" smtClean="0"/>
              <a:t>forward</a:t>
            </a:r>
            <a:r>
              <a:rPr lang="pt-BR" sz="2800" dirty="0" smtClean="0"/>
              <a:t> </a:t>
            </a:r>
            <a:r>
              <a:rPr lang="pt-BR" sz="2800" dirty="0" err="1" smtClean="0"/>
              <a:t>or</a:t>
            </a:r>
            <a:r>
              <a:rPr lang="pt-BR" sz="2800" dirty="0" smtClean="0"/>
              <a:t> </a:t>
            </a:r>
            <a:r>
              <a:rPr lang="pt-BR" sz="2800" dirty="0" err="1" smtClean="0"/>
              <a:t>backward</a:t>
            </a:r>
            <a:r>
              <a:rPr lang="pt-BR" sz="2800" dirty="0" smtClean="0"/>
              <a:t> </a:t>
            </a:r>
            <a:r>
              <a:rPr lang="pt-BR" sz="2800" dirty="0" err="1" smtClean="0"/>
              <a:t>analysis</a:t>
            </a:r>
            <a:r>
              <a:rPr lang="pt-BR" sz="2800" dirty="0" smtClean="0"/>
              <a:t>.</a:t>
            </a:r>
            <a:endParaRPr lang="pt-BR" sz="2800" dirty="0">
              <a:latin typeface="+mj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Examples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Check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course</a:t>
            </a:r>
            <a:r>
              <a:rPr lang="pt-BR" dirty="0" smtClean="0"/>
              <a:t> </a:t>
            </a:r>
            <a:r>
              <a:rPr lang="pt-BR" dirty="0" err="1" smtClean="0"/>
              <a:t>webpage</a:t>
            </a:r>
            <a:r>
              <a:rPr lang="pt-BR" dirty="0" smtClean="0"/>
              <a:t> for </a:t>
            </a:r>
            <a:r>
              <a:rPr lang="pt-BR" dirty="0" err="1" smtClean="0"/>
              <a:t>sample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examples</a:t>
            </a:r>
            <a:r>
              <a:rPr lang="pt-BR" dirty="0" smtClean="0"/>
              <a:t>. </a:t>
            </a:r>
            <a:r>
              <a:rPr lang="pt-BR" dirty="0" err="1" smtClean="0"/>
              <a:t>Sliced</a:t>
            </a:r>
            <a:r>
              <a:rPr lang="pt-BR" dirty="0" smtClean="0"/>
              <a:t> </a:t>
            </a:r>
            <a:r>
              <a:rPr lang="pt-BR" dirty="0" err="1" smtClean="0"/>
              <a:t>from</a:t>
            </a:r>
            <a:r>
              <a:rPr lang="pt-BR" dirty="0" smtClean="0"/>
              <a:t>:</a:t>
            </a:r>
          </a:p>
          <a:p>
            <a:pPr lvl="1"/>
            <a:r>
              <a:rPr lang="pt-BR" dirty="0" smtClean="0"/>
              <a:t> </a:t>
            </a:r>
            <a:r>
              <a:rPr lang="pt-BR" dirty="0" smtClean="0">
                <a:hlinkClick r:id="rId2"/>
              </a:rPr>
              <a:t>http://www.brics.dk/SootGuide/sootsurvivorsguideexamples.</a:t>
            </a:r>
            <a:r>
              <a:rPr lang="pt-BR" dirty="0" err="1" smtClean="0">
                <a:hlinkClick r:id="rId2"/>
              </a:rPr>
              <a:t>tar</a:t>
            </a:r>
            <a:r>
              <a:rPr lang="pt-BR" dirty="0" smtClean="0">
                <a:hlinkClick r:id="rId2"/>
              </a:rPr>
              <a:t>.</a:t>
            </a:r>
            <a:r>
              <a:rPr lang="pt-BR" dirty="0" err="1" smtClean="0">
                <a:hlinkClick r:id="rId2"/>
              </a:rPr>
              <a:t>gz</a:t>
            </a:r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POINTS-TO: HOW TO USE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CHA, SPARK, </a:t>
            </a:r>
            <a:r>
              <a:rPr lang="pt-BR" dirty="0" err="1" smtClean="0"/>
              <a:t>and</a:t>
            </a:r>
            <a:r>
              <a:rPr lang="pt-BR" dirty="0" smtClean="0"/>
              <a:t> PADDLE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525963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>
                <a:solidFill>
                  <a:srgbClr val="FF0000"/>
                </a:solidFill>
              </a:rPr>
              <a:t>CHA:</a:t>
            </a:r>
            <a:r>
              <a:rPr lang="en-US" dirty="0" smtClean="0"/>
              <a:t> assumes variable can point to every other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rgbClr val="FF0000"/>
                </a:solidFill>
              </a:rPr>
              <a:t>SPARK: </a:t>
            </a:r>
            <a:r>
              <a:rPr lang="en-US" dirty="0" smtClean="0"/>
              <a:t>Subset-based like Andersen’s.  But context-insensitive.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rgbClr val="FF0000"/>
                </a:solidFill>
              </a:rPr>
              <a:t>PADDLE:</a:t>
            </a:r>
            <a:r>
              <a:rPr lang="en-US" dirty="0" smtClean="0"/>
              <a:t> context-sensitive version of SPARK</a:t>
            </a:r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Container class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500166" y="1859340"/>
            <a:ext cx="692948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Container {</a:t>
            </a: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Item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item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Item();</a:t>
            </a: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setItem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(Item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item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this.item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item;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 } 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Item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getItem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this.item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class Item 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Object data;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1538" y="1857364"/>
            <a:ext cx="15716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(1)</a:t>
            </a: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Container client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500166" y="1859340"/>
            <a:ext cx="692948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void go(){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Container c1 = new Container();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Item i1 = new Item();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c1.setItem(i1);  </a:t>
            </a: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Container c2 = new Container();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Item i2 = new Item();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c2.setItem(i2);</a:t>
            </a: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Container c3 = c2;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1538" y="1857364"/>
            <a:ext cx="15716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(2)</a:t>
            </a: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SPARK and PADDLE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2000232" y="2085795"/>
            <a:ext cx="6429420" cy="1477328"/>
          </a:xfrm>
          <a:prstGeom prst="rect">
            <a:avLst/>
          </a:prstGeom>
          <a:noFill/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points-to(c1) = {a}</a:t>
            </a:r>
          </a:p>
          <a:p>
            <a:r>
              <a:rPr lang="en-US" dirty="0" smtClean="0"/>
              <a:t>points-to(i1)={b}</a:t>
            </a:r>
          </a:p>
          <a:p>
            <a:r>
              <a:rPr lang="en-US" dirty="0" smtClean="0"/>
              <a:t>points-to(c2) = points-to(c3) = {c}</a:t>
            </a:r>
          </a:p>
          <a:p>
            <a:r>
              <a:rPr lang="en-US" dirty="0" smtClean="0"/>
              <a:t>points-to(i2)={d}</a:t>
            </a:r>
          </a:p>
          <a:p>
            <a:r>
              <a:rPr lang="en-US" dirty="0" smtClean="0"/>
              <a:t>points-to(c1.item) = points-to(c2.item) = points-to(c3.item) = {</a:t>
            </a:r>
            <a:r>
              <a:rPr lang="en-US" dirty="0" err="1" smtClean="0"/>
              <a:t>b,d</a:t>
            </a:r>
            <a:r>
              <a:rPr lang="en-US" dirty="0" smtClean="0"/>
              <a:t>}</a:t>
            </a:r>
            <a:endParaRPr lang="pt-BR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000232" y="4157497"/>
            <a:ext cx="6429420" cy="1754326"/>
          </a:xfrm>
          <a:prstGeom prst="rect">
            <a:avLst/>
          </a:prstGeom>
          <a:noFill/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points-to(c1) = {a}</a:t>
            </a:r>
          </a:p>
          <a:p>
            <a:r>
              <a:rPr lang="en-US" dirty="0" smtClean="0"/>
              <a:t>points-to(i1)={b}</a:t>
            </a:r>
          </a:p>
          <a:p>
            <a:r>
              <a:rPr lang="en-US" dirty="0" smtClean="0"/>
              <a:t>points-to(c2) = points-to(c3) = {c}</a:t>
            </a:r>
          </a:p>
          <a:p>
            <a:r>
              <a:rPr lang="en-US" dirty="0" smtClean="0"/>
              <a:t>points-to(i2)={d}</a:t>
            </a:r>
          </a:p>
          <a:p>
            <a:r>
              <a:rPr lang="en-US" dirty="0" smtClean="0"/>
              <a:t>points-to(c1.item) = {b}</a:t>
            </a:r>
          </a:p>
          <a:p>
            <a:r>
              <a:rPr lang="en-US" dirty="0" smtClean="0"/>
              <a:t>points-to(c2.item) = points-to(c3.item) = {d}</a:t>
            </a:r>
            <a:endParaRPr lang="pt-BR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00034" y="2559602"/>
            <a:ext cx="770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SPARK</a:t>
            </a:r>
            <a:endParaRPr lang="pt-BR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4786322"/>
            <a:ext cx="914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PADDLE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Sample: Java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142976" y="2136339"/>
            <a:ext cx="6858048" cy="2862322"/>
          </a:xfrm>
          <a:prstGeom prst="rect">
            <a:avLst/>
          </a:prstGeom>
          <a:ln>
            <a:solidFill>
              <a:srgbClr val="05022C"/>
            </a:solidFill>
          </a:ln>
        </p:spPr>
        <p:txBody>
          <a:bodyPr wrap="square">
            <a:spAutoFit/>
          </a:bodyPr>
          <a:lstStyle/>
          <a:p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public static void main(String[]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f =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a = 7;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b = 14;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x = (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f.bar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(21) + a) * b;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bar(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n) { return n + 42; }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t-BR" sz="20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SPARK and PADDLE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2000232" y="2085795"/>
            <a:ext cx="6429420" cy="1477328"/>
          </a:xfrm>
          <a:prstGeom prst="rect">
            <a:avLst/>
          </a:prstGeom>
          <a:noFill/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points-to(c1) = {a}</a:t>
            </a:r>
          </a:p>
          <a:p>
            <a:r>
              <a:rPr lang="en-US" dirty="0" smtClean="0"/>
              <a:t>points-to(i1)={b}</a:t>
            </a:r>
          </a:p>
          <a:p>
            <a:r>
              <a:rPr lang="en-US" dirty="0" smtClean="0"/>
              <a:t>points-to(c2) = points-to(c3) = {c}</a:t>
            </a:r>
          </a:p>
          <a:p>
            <a:r>
              <a:rPr lang="en-US" dirty="0" smtClean="0"/>
              <a:t>points-to(i2)={d}</a:t>
            </a:r>
          </a:p>
          <a:p>
            <a:r>
              <a:rPr lang="en-US" dirty="0" smtClean="0"/>
              <a:t>points-to(c1.item) = points-to(c2.item) = points-to(c3.item) = {</a:t>
            </a:r>
            <a:r>
              <a:rPr lang="en-US" dirty="0" err="1" smtClean="0"/>
              <a:t>b,d</a:t>
            </a:r>
            <a:r>
              <a:rPr lang="en-US" dirty="0" smtClean="0"/>
              <a:t>}</a:t>
            </a:r>
            <a:endParaRPr lang="pt-BR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000232" y="4157497"/>
            <a:ext cx="6429420" cy="1754326"/>
          </a:xfrm>
          <a:prstGeom prst="rect">
            <a:avLst/>
          </a:prstGeom>
          <a:noFill/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points-to(c1) = {a}</a:t>
            </a:r>
          </a:p>
          <a:p>
            <a:r>
              <a:rPr lang="en-US" dirty="0" smtClean="0"/>
              <a:t>points-to(i1)={b}</a:t>
            </a:r>
          </a:p>
          <a:p>
            <a:r>
              <a:rPr lang="en-US" dirty="0" smtClean="0"/>
              <a:t>points-to(c2) = points-to(c3) = {c}</a:t>
            </a:r>
          </a:p>
          <a:p>
            <a:r>
              <a:rPr lang="en-US" dirty="0" smtClean="0"/>
              <a:t>points-to(i2)={d}</a:t>
            </a:r>
          </a:p>
          <a:p>
            <a:r>
              <a:rPr lang="en-US" dirty="0" smtClean="0"/>
              <a:t>points-to(c1.item) = {b}</a:t>
            </a:r>
          </a:p>
          <a:p>
            <a:r>
              <a:rPr lang="en-US" dirty="0" smtClean="0"/>
              <a:t>points-to(c2.item) = points-to(c3.item) = {d}</a:t>
            </a:r>
            <a:endParaRPr lang="pt-BR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00034" y="2559602"/>
            <a:ext cx="770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SPARK</a:t>
            </a:r>
            <a:endParaRPr lang="pt-BR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4786322"/>
            <a:ext cx="914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PADDLE</a:t>
            </a:r>
            <a:endParaRPr lang="pt-BR" dirty="0"/>
          </a:p>
        </p:txBody>
      </p:sp>
      <p:sp>
        <p:nvSpPr>
          <p:cNvPr id="9" name="TextBox 8"/>
          <p:cNvSpPr txBox="1"/>
          <p:nvPr/>
        </p:nvSpPr>
        <p:spPr>
          <a:xfrm>
            <a:off x="4214810" y="1142984"/>
            <a:ext cx="4714908" cy="1384995"/>
          </a:xfrm>
          <a:prstGeom prst="rect">
            <a:avLst/>
          </a:prstGeom>
          <a:solidFill>
            <a:srgbClr val="FFFF00"/>
          </a:solidFill>
          <a:ln w="1905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SPARK is context-insensitive: cannot distinguish the two calls to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setItem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pt-BR" sz="2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8" name="Picture 3" descr="Y:\public_html\figs\pan\pan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472" y="76182"/>
            <a:ext cx="2266950" cy="78105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447763" y="191136"/>
            <a:ext cx="4910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http://pan.cin.ufpe.br</a:t>
            </a:r>
            <a:endParaRPr lang="pt-BR" sz="2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yourself…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428728" y="2857496"/>
            <a:ext cx="6357982" cy="523220"/>
          </a:xfrm>
          <a:prstGeom prst="rect">
            <a:avLst/>
          </a:prstGeom>
          <a:noFill/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java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soot.Main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–f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baf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pt-BR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14744" y="4071942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500562" y="4000504"/>
            <a:ext cx="4143404" cy="107721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writes </a:t>
            </a:r>
            <a:r>
              <a:rPr lang="en-US" sz="3600" dirty="0" err="1" smtClean="0"/>
              <a:t>baf</a:t>
            </a:r>
            <a:r>
              <a:rPr lang="en-US" sz="3600" dirty="0" smtClean="0"/>
              <a:t> code to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sootoutput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/Foo.baf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Baf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571472" y="1214422"/>
            <a:ext cx="81439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java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lang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.String[]) {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word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r0;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r0 := @parameter0: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java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lang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.String[];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sample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dup1.r;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specialinvoke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sample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init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&gt;()&gt;;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push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21;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virtualinvoke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sample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bar(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)&gt;;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push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7;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.i;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push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14;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mul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.i;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store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.i r0;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bar(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word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r0, i0;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r0 := @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sample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i0 := @parameter0: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load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.i i0;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push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42;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.i;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.i;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t-BR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Jimple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571472" y="1285860"/>
            <a:ext cx="65722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java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lang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.String[]) {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java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lang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.String[] r0;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$r1, r2;</a:t>
            </a:r>
          </a:p>
          <a:p>
            <a:r>
              <a:rPr lang="nn-NO" sz="1400" dirty="0" smtClean="0">
                <a:latin typeface="Courier New" pitchFamily="49" charset="0"/>
                <a:cs typeface="Courier New" pitchFamily="49" charset="0"/>
              </a:rPr>
              <a:t>  int i0, i1, i2, $i3, $i4;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r0 := @parameter0: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java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lang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.String[];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$r1 =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specialinvoke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$r1.&lt;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: void &lt;init&gt;()&gt;();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r2 = $r1;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i0 = 7;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i1 = 14;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//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InvokeStmt</a:t>
            </a:r>
            <a:endParaRPr lang="pt-BR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$i3 =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virtualinvoke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r2.&lt;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bar()&gt;(21);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$i4 = $i3 + i0;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i2 = $i4 * i1;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bar() {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r0;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i0, $i1;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r0 := @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; //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IdentityStmt</a:t>
            </a:r>
            <a:endParaRPr lang="pt-BR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i0 := @parameter0: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; //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IdentityStmt</a:t>
            </a:r>
            <a:endParaRPr lang="pt-BR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$i1 = i0 + 21; //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AssignStmt</a:t>
            </a:r>
            <a:endParaRPr lang="pt-BR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\$i1; //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ReturnStmt</a:t>
            </a:r>
            <a:endParaRPr lang="pt-BR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Sample: Java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2285984" y="2071678"/>
            <a:ext cx="5072098" cy="3170099"/>
          </a:xfrm>
          <a:prstGeom prst="rect">
            <a:avLst/>
          </a:prstGeom>
          <a:ln>
            <a:solidFill>
              <a:srgbClr val="05022C"/>
            </a:solidFill>
          </a:ln>
        </p:spPr>
        <p:txBody>
          <a:bodyPr wrap="square">
            <a:spAutoFit/>
          </a:bodyPr>
          <a:lstStyle/>
          <a:p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test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x = 100;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as_long_as_it_takes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(x &lt; 200)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     x = 100;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else</a:t>
            </a:r>
            <a:endParaRPr lang="pt-B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     x = 200;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x;</a:t>
            </a:r>
          </a:p>
          <a:p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t-BR" sz="20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Shimple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357290" y="1714488"/>
            <a:ext cx="6643734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test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ShimpleExample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r0;</a:t>
            </a:r>
          </a:p>
          <a:p>
            <a:r>
              <a:rPr lang="nn-NO" sz="1400" dirty="0" smtClean="0">
                <a:latin typeface="Courier New" pitchFamily="49" charset="0"/>
                <a:cs typeface="Courier New" pitchFamily="49" charset="0"/>
              </a:rPr>
              <a:t>  int i0, i0_1, i0_2, i0_3;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$z0;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r0 := @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ShimpleExample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(0) i0 = 100;</a:t>
            </a:r>
          </a:p>
          <a:p>
            <a:r>
              <a:rPr lang="pt-BR" sz="1400" b="1" dirty="0" smtClean="0">
                <a:latin typeface="Courier New" pitchFamily="49" charset="0"/>
                <a:cs typeface="Courier New" pitchFamily="49" charset="0"/>
              </a:rPr>
              <a:t>  label0:</a:t>
            </a:r>
          </a:p>
          <a:p>
            <a:r>
              <a:rPr lang="nn-NO" sz="1400" dirty="0" smtClean="0">
                <a:latin typeface="Courier New" pitchFamily="49" charset="0"/>
                <a:cs typeface="Courier New" pitchFamily="49" charset="0"/>
              </a:rPr>
              <a:t>    i0_1 = </a:t>
            </a:r>
            <a:r>
              <a:rPr lang="nn-NO" sz="1400" b="1" dirty="0" smtClean="0">
                <a:latin typeface="Courier New" pitchFamily="49" charset="0"/>
                <a:cs typeface="Courier New" pitchFamily="49" charset="0"/>
              </a:rPr>
              <a:t>Phi</a:t>
            </a:r>
            <a:r>
              <a:rPr lang="nn-NO" sz="1400" dirty="0" smtClean="0">
                <a:latin typeface="Courier New" pitchFamily="49" charset="0"/>
                <a:cs typeface="Courier New" pitchFamily="49" charset="0"/>
              </a:rPr>
              <a:t>(i0 #0, i0_2 #1, i0_3 #2);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$z0 = r0.&lt;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ShimpleExample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as_long_as_it_takes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&gt;;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l-PL" sz="1400" dirty="0" smtClean="0">
                <a:latin typeface="Courier New" pitchFamily="49" charset="0"/>
                <a:cs typeface="Courier New" pitchFamily="49" charset="0"/>
              </a:rPr>
              <a:t>if $z0 == 0 goto label2;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i0_1 &gt;= 200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goto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label1;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i0_2 = 100;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(1)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goto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label0;</a:t>
            </a:r>
          </a:p>
          <a:p>
            <a:r>
              <a:rPr lang="pt-BR" sz="1400" b="1" dirty="0" smtClean="0">
                <a:latin typeface="Courier New" pitchFamily="49" charset="0"/>
                <a:cs typeface="Courier New" pitchFamily="49" charset="0"/>
              </a:rPr>
              <a:t>  label1: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i0_3 = 200;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(2)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goto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label0;</a:t>
            </a:r>
          </a:p>
          <a:p>
            <a:r>
              <a:rPr lang="pt-BR" sz="1400" b="1" dirty="0" smtClean="0">
                <a:latin typeface="Courier New" pitchFamily="49" charset="0"/>
                <a:cs typeface="Courier New" pitchFamily="49" charset="0"/>
              </a:rPr>
              <a:t>  label2: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i0_1;</a:t>
            </a:r>
          </a:p>
          <a:p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t-BR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Custom 4">
      <a:dk1>
        <a:srgbClr val="336600"/>
      </a:dk1>
      <a:lt1>
        <a:srgbClr val="FFFFD0"/>
      </a:lt1>
      <a:dk2>
        <a:srgbClr val="993300"/>
      </a:dk2>
      <a:lt2>
        <a:srgbClr val="BFBFB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1072</TotalTime>
  <Words>1785</Words>
  <PresentationFormat>On-screen Show (4:3)</PresentationFormat>
  <Paragraphs>348</Paragraphs>
  <Slides>41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Tema do Office</vt:lpstr>
      <vt:lpstr>Soot Basics</vt:lpstr>
      <vt:lpstr>Agenda</vt:lpstr>
      <vt:lpstr>Intermediate representations</vt:lpstr>
      <vt:lpstr>Sample: Java</vt:lpstr>
      <vt:lpstr>Try yourself…</vt:lpstr>
      <vt:lpstr>Baf</vt:lpstr>
      <vt:lpstr>Jimple</vt:lpstr>
      <vt:lpstr>Sample: Java</vt:lpstr>
      <vt:lpstr>Shimple</vt:lpstr>
      <vt:lpstr>Command-line optimization…</vt:lpstr>
      <vt:lpstr>Command-line optimization…</vt:lpstr>
      <vt:lpstr>Command-line optimization…</vt:lpstr>
      <vt:lpstr>Command-line optimization…</vt:lpstr>
      <vt:lpstr>Slide 14</vt:lpstr>
      <vt:lpstr>Main Soot classes</vt:lpstr>
      <vt:lpstr>Method body</vt:lpstr>
      <vt:lpstr>Unit graph (CFG)</vt:lpstr>
      <vt:lpstr>Example</vt:lpstr>
      <vt:lpstr>Operations on UnitGraph</vt:lpstr>
      <vt:lpstr>Boxes of a Unit</vt:lpstr>
      <vt:lpstr>Box: Data Encapsulation</vt:lpstr>
      <vt:lpstr>Def Boxes</vt:lpstr>
      <vt:lpstr>The value of a Value Box</vt:lpstr>
      <vt:lpstr>Use boxes</vt:lpstr>
      <vt:lpstr>Example</vt:lpstr>
      <vt:lpstr>INTRAPROCEDURAL ANALYSIS</vt:lpstr>
      <vt:lpstr>Soot provides…</vt:lpstr>
      <vt:lpstr>Soot requires…</vt:lpstr>
      <vt:lpstr>AbstractFlowAnalysis.merge(...)</vt:lpstr>
      <vt:lpstr>AbstractFlowAnalysis.copy(...)</vt:lpstr>
      <vt:lpstr>FlowAnalysis.flowThrough(...)</vt:lpstr>
      <vt:lpstr>FlowAnalysis.newInitialFlow(...)</vt:lpstr>
      <vt:lpstr>FlowAnalysis.entryInitialFlow(...)</vt:lpstr>
      <vt:lpstr>Examples</vt:lpstr>
      <vt:lpstr>POINTS-TO: HOW TO USE</vt:lpstr>
      <vt:lpstr>CHA, SPARK, and PADDLE</vt:lpstr>
      <vt:lpstr>Example: Container class</vt:lpstr>
      <vt:lpstr>Example: Container client</vt:lpstr>
      <vt:lpstr>SPARK and PADDLE</vt:lpstr>
      <vt:lpstr>SPARK and PADDLE</vt:lpstr>
      <vt:lpstr>Slide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Static Analysis</dc:title>
  <dc:creator>damorim</dc:creator>
  <cp:lastModifiedBy>damorim</cp:lastModifiedBy>
  <cp:revision>338</cp:revision>
  <dcterms:created xsi:type="dcterms:W3CDTF">2010-02-22T17:16:29Z</dcterms:created>
  <dcterms:modified xsi:type="dcterms:W3CDTF">2010-04-06T18:42:38Z</dcterms:modified>
</cp:coreProperties>
</file>