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98" r:id="rId3"/>
    <p:sldId id="297" r:id="rId4"/>
    <p:sldId id="299" r:id="rId5"/>
    <p:sldId id="303" r:id="rId6"/>
    <p:sldId id="307" r:id="rId7"/>
    <p:sldId id="300" r:id="rId8"/>
    <p:sldId id="335" r:id="rId9"/>
    <p:sldId id="301" r:id="rId10"/>
    <p:sldId id="304" r:id="rId11"/>
    <p:sldId id="308" r:id="rId12"/>
    <p:sldId id="309" r:id="rId13"/>
    <p:sldId id="306" r:id="rId14"/>
    <p:sldId id="305" r:id="rId15"/>
    <p:sldId id="311" r:id="rId16"/>
    <p:sldId id="312" r:id="rId17"/>
    <p:sldId id="329" r:id="rId18"/>
    <p:sldId id="310" r:id="rId19"/>
    <p:sldId id="313" r:id="rId20"/>
    <p:sldId id="314" r:id="rId21"/>
    <p:sldId id="315" r:id="rId22"/>
    <p:sldId id="316" r:id="rId23"/>
    <p:sldId id="317" r:id="rId24"/>
    <p:sldId id="319" r:id="rId25"/>
    <p:sldId id="320" r:id="rId26"/>
    <p:sldId id="323" r:id="rId27"/>
    <p:sldId id="322" r:id="rId28"/>
    <p:sldId id="324" r:id="rId29"/>
    <p:sldId id="325" r:id="rId30"/>
    <p:sldId id="327" r:id="rId31"/>
    <p:sldId id="328" r:id="rId32"/>
    <p:sldId id="326" r:id="rId33"/>
    <p:sldId id="334" r:id="rId34"/>
    <p:sldId id="330" r:id="rId35"/>
    <p:sldId id="333" r:id="rId36"/>
    <p:sldId id="336" r:id="rId37"/>
    <p:sldId id="296" r:id="rId38"/>
  </p:sldIdLst>
  <p:sldSz cx="9144000" cy="6858000" type="screen4x3"/>
  <p:notesSz cx="6743700" cy="9855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274"/>
    <a:srgbClr val="05022C"/>
    <a:srgbClr val="FFFFFF"/>
    <a:srgbClr val="FFFFD0"/>
    <a:srgbClr val="0086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0" autoAdjust="0"/>
    <p:restoredTop sz="94660"/>
  </p:normalViewPr>
  <p:slideViewPr>
    <p:cSldViewPr>
      <p:cViewPr varScale="1">
        <p:scale>
          <a:sx n="69" d="100"/>
          <a:sy n="69" d="100"/>
        </p:scale>
        <p:origin x="-5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06FF2-B5EE-4808-910E-BA06CFF61BE9}" type="datetimeFigureOut">
              <a:rPr lang="pt-BR" smtClean="0"/>
              <a:pPr/>
              <a:t>24/09/2010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9601C-9AFB-48E9-B4D0-072A960DB4DB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A332F-52D4-4D0E-A190-A8EB850C2F5B}" type="datetimeFigureOut">
              <a:rPr lang="pt-BR" smtClean="0"/>
              <a:pPr/>
              <a:t>24/09/2010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81220"/>
            <a:ext cx="5394960" cy="443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A198A-80B8-477A-A203-F6195CE1332C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{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 } partially</a:t>
            </a:r>
            <a:r>
              <a:rPr lang="en-US" baseline="0" dirty="0" smtClean="0"/>
              <a:t> ordered by inclusion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{ 1, 2, 3, 4, 5, 6, 10, 12, 15, 20, 30, 60 } of all divisors of 60, partially ordered by divisibility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of all 15 partitions of the set { 1, 2, 3, 4 }, partially ordered by "refinement" (i.e. a finer partition is "less than" a coarser partition),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7228-F028-41FC-BC22-C7B0C308F68F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A63C-0466-4CE1-84F3-03F41941FA0B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01CD-4C1F-421F-A475-1431A58AEAF8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2408D-86BA-4180-A0CC-A3E4831798E8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454E-D004-4655-86F1-A9F98E136BE1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10BD-A12A-4F15-8466-D005E4F36306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647-715C-4B0D-A31D-BCE57D521BA2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9A44-CF9A-43B2-BD6C-C0163889B2BA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4184-0040-4173-9AFF-E2DAE698C452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B1D-21A7-422E-A824-47CE0EC6FFCA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20E2-A90B-45A1-B233-D503BB91EBD7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164CC-94DD-4FD5-BFB3-672D07991C11}" type="datetime1">
              <a:rPr lang="pt-BR" smtClean="0"/>
              <a:pPr/>
              <a:t>24/09/2010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99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Sets, </a:t>
            </a:r>
            <a:r>
              <a:rPr lang="en-US" dirty="0" err="1" smtClean="0"/>
              <a:t>POSets</a:t>
            </a:r>
            <a:r>
              <a:rPr lang="en-US" dirty="0" smtClean="0"/>
              <a:t>, and Lattice</a:t>
            </a:r>
            <a:endParaRPr lang="pt-BR" dirty="0"/>
          </a:p>
        </p:txBody>
      </p:sp>
      <p:pic>
        <p:nvPicPr>
          <p:cNvPr id="1027" name="Picture 3" descr="Y:\public_html\figs\pan\pa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686320"/>
          </a:xfrm>
        </p:spPr>
        <p:txBody>
          <a:bodyPr>
            <a:normAutofit/>
          </a:bodyPr>
          <a:lstStyle/>
          <a:p>
            <a:r>
              <a:rPr lang="en-US" dirty="0" smtClean="0"/>
              <a:t>Def.: Particular subset of a </a:t>
            </a:r>
            <a:r>
              <a:rPr lang="en-US" dirty="0" err="1" smtClean="0"/>
              <a:t>cartesian</a:t>
            </a:r>
            <a:r>
              <a:rPr lang="en-US" dirty="0" smtClean="0"/>
              <a:t> product</a:t>
            </a:r>
          </a:p>
          <a:p>
            <a:r>
              <a:rPr lang="en-US" dirty="0" smtClean="0"/>
              <a:t>Triple (A,B,G) defines relation R</a:t>
            </a:r>
          </a:p>
          <a:p>
            <a:pPr lvl="1"/>
            <a:r>
              <a:rPr lang="en-US" dirty="0" smtClean="0"/>
              <a:t>A is the relation domain and B the </a:t>
            </a:r>
            <a:r>
              <a:rPr lang="en-US" dirty="0" err="1" smtClean="0"/>
              <a:t>codomain</a:t>
            </a:r>
            <a:endParaRPr lang="en-US" dirty="0" smtClean="0"/>
          </a:p>
          <a:p>
            <a:pPr lvl="1"/>
            <a:r>
              <a:rPr lang="en-US" dirty="0" smtClean="0"/>
              <a:t>G is the binary relationship</a:t>
            </a:r>
          </a:p>
          <a:p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dirty="0" smtClean="0"/>
              <a:t>  R = (</a:t>
            </a:r>
            <a:r>
              <a:rPr lang="en-US" dirty="0" err="1" smtClean="0"/>
              <a:t>Int,Int</a:t>
            </a:r>
            <a:r>
              <a:rPr lang="en-US" dirty="0" smtClean="0"/>
              <a:t>,&lt;=) </a:t>
            </a:r>
            <a:r>
              <a:rPr lang="en-US" dirty="0" smtClean="0">
                <a:ea typeface="Gulim"/>
              </a:rPr>
              <a:t>⊂ </a:t>
            </a:r>
            <a:r>
              <a:rPr lang="en-US" dirty="0" err="1" smtClean="0">
                <a:ea typeface="Gulim"/>
              </a:rPr>
              <a:t>Int</a:t>
            </a:r>
            <a:r>
              <a:rPr lang="en-US" dirty="0" smtClean="0">
                <a:ea typeface="Gulim"/>
              </a:rPr>
              <a:t> x </a:t>
            </a:r>
            <a:r>
              <a:rPr lang="en-US" dirty="0" err="1" smtClean="0">
                <a:ea typeface="Gulim"/>
              </a:rPr>
              <a:t>Int</a:t>
            </a:r>
            <a:r>
              <a:rPr lang="en-US" dirty="0" smtClean="0">
                <a:ea typeface="Gulim"/>
              </a:rPr>
              <a:t> = </a:t>
            </a:r>
            <a:r>
              <a:rPr lang="en-US" dirty="0" smtClean="0"/>
              <a:t>{(</a:t>
            </a:r>
            <a:r>
              <a:rPr lang="en-US" dirty="0" err="1" smtClean="0"/>
              <a:t>a,b</a:t>
            </a:r>
            <a:r>
              <a:rPr lang="en-US" dirty="0" smtClean="0"/>
              <a:t>)| </a:t>
            </a:r>
            <a:r>
              <a:rPr lang="en-US" dirty="0" err="1" smtClean="0"/>
              <a:t>a,b</a:t>
            </a:r>
            <a:r>
              <a:rPr lang="en-US" dirty="0" smtClean="0"/>
              <a:t>: </a:t>
            </a:r>
            <a:r>
              <a:rPr lang="en-US" dirty="0" err="1" smtClean="0"/>
              <a:t>Int</a:t>
            </a:r>
            <a:r>
              <a:rPr lang="en-US" dirty="0" smtClean="0"/>
              <a:t>, a &lt;= b} </a:t>
            </a:r>
          </a:p>
          <a:p>
            <a:r>
              <a:rPr lang="en-US" dirty="0" smtClean="0"/>
              <a:t>Notation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aRb</a:t>
            </a:r>
            <a:r>
              <a:rPr lang="en-US" dirty="0" smtClean="0"/>
              <a:t> = (</a:t>
            </a:r>
            <a:r>
              <a:rPr lang="en-US" dirty="0" err="1" smtClean="0"/>
              <a:t>a,b</a:t>
            </a:r>
            <a:r>
              <a:rPr lang="en-US" dirty="0" smtClean="0"/>
              <a:t>) </a:t>
            </a:r>
            <a:r>
              <a:rPr lang="en-US" dirty="0" smtClean="0">
                <a:ea typeface="Gulim"/>
              </a:rPr>
              <a:t>∈ R</a:t>
            </a:r>
            <a:endParaRPr lang="en-US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properties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Reflexive</a:t>
            </a:r>
          </a:p>
          <a:p>
            <a:r>
              <a:rPr lang="en-US" dirty="0" smtClean="0"/>
              <a:t>Symmetric</a:t>
            </a:r>
          </a:p>
          <a:p>
            <a:r>
              <a:rPr lang="en-US" dirty="0" smtClean="0"/>
              <a:t>Anti-symmetry</a:t>
            </a:r>
          </a:p>
          <a:p>
            <a:r>
              <a:rPr lang="en-US" dirty="0" smtClean="0"/>
              <a:t>Transitive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properties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Reflexive:</a:t>
            </a:r>
            <a:r>
              <a:rPr lang="en-US" sz="2800" dirty="0" smtClean="0"/>
              <a:t> </a:t>
            </a:r>
            <a:r>
              <a:rPr lang="en-US" sz="2800" dirty="0" smtClean="0">
                <a:ea typeface="Gulim"/>
              </a:rPr>
              <a:t>∀ </a:t>
            </a:r>
            <a:r>
              <a:rPr lang="en-US" sz="2800" dirty="0" smtClean="0"/>
              <a:t>a. </a:t>
            </a:r>
            <a:r>
              <a:rPr lang="en-US" sz="2800" dirty="0" err="1" smtClean="0"/>
              <a:t>aRa</a:t>
            </a:r>
            <a:endParaRPr lang="en-US" sz="2800" dirty="0" smtClean="0"/>
          </a:p>
          <a:p>
            <a:r>
              <a:rPr lang="en-US" dirty="0" smtClean="0"/>
              <a:t>Symmetric: </a:t>
            </a:r>
            <a:r>
              <a:rPr lang="en-US" sz="2800" dirty="0" smtClean="0">
                <a:ea typeface="Gulim"/>
              </a:rPr>
              <a:t>∀ </a:t>
            </a:r>
            <a:r>
              <a:rPr lang="en-US" sz="2800" dirty="0" err="1" smtClean="0"/>
              <a:t>a,b</a:t>
            </a:r>
            <a:r>
              <a:rPr lang="en-US" sz="2800" dirty="0" smtClean="0"/>
              <a:t> . </a:t>
            </a:r>
            <a:r>
              <a:rPr lang="en-US" sz="2800" dirty="0" err="1" smtClean="0"/>
              <a:t>aRb</a:t>
            </a:r>
            <a:r>
              <a:rPr lang="en-US" sz="2800" dirty="0" smtClean="0"/>
              <a:t> implies </a:t>
            </a:r>
            <a:r>
              <a:rPr lang="en-US" sz="2800" dirty="0" err="1" smtClean="0"/>
              <a:t>bRa</a:t>
            </a:r>
            <a:endParaRPr lang="en-US" sz="2800" dirty="0" smtClean="0"/>
          </a:p>
          <a:p>
            <a:r>
              <a:rPr lang="en-US" dirty="0" smtClean="0"/>
              <a:t>Anti-symmetry: </a:t>
            </a:r>
            <a:r>
              <a:rPr lang="en-US" sz="2800" dirty="0" smtClean="0">
                <a:ea typeface="Gulim"/>
              </a:rPr>
              <a:t>∀ </a:t>
            </a:r>
            <a:r>
              <a:rPr lang="en-US" sz="2800" dirty="0" err="1" smtClean="0"/>
              <a:t>a,b</a:t>
            </a:r>
            <a:r>
              <a:rPr lang="en-US" sz="2800" dirty="0" smtClean="0"/>
              <a:t> . </a:t>
            </a:r>
            <a:r>
              <a:rPr lang="en-US" sz="2800" dirty="0" err="1" smtClean="0"/>
              <a:t>aRb</a:t>
            </a:r>
            <a:r>
              <a:rPr lang="en-US" sz="2800" dirty="0" smtClean="0"/>
              <a:t> </a:t>
            </a:r>
            <a:r>
              <a:rPr lang="en-US" sz="2800" dirty="0" smtClean="0"/>
              <a:t>and </a:t>
            </a:r>
            <a:r>
              <a:rPr lang="en-US" sz="2800" dirty="0" err="1" smtClean="0"/>
              <a:t>bRa</a:t>
            </a:r>
            <a:r>
              <a:rPr lang="en-US" sz="2800" dirty="0" smtClean="0"/>
              <a:t> implies a=b</a:t>
            </a:r>
            <a:endParaRPr lang="en-US" dirty="0" smtClean="0"/>
          </a:p>
          <a:p>
            <a:r>
              <a:rPr lang="en-US" dirty="0" smtClean="0"/>
              <a:t>Transitive:</a:t>
            </a:r>
            <a:r>
              <a:rPr lang="en-US" sz="2400" dirty="0" smtClean="0"/>
              <a:t> </a:t>
            </a:r>
            <a:r>
              <a:rPr lang="en-US" sz="2800" dirty="0" smtClean="0">
                <a:ea typeface="Gulim"/>
              </a:rPr>
              <a:t>∀ </a:t>
            </a:r>
            <a:r>
              <a:rPr lang="en-US" sz="2800" dirty="0" smtClean="0"/>
              <a:t>a, b, c. </a:t>
            </a:r>
            <a:r>
              <a:rPr lang="en-US" sz="2800" dirty="0" err="1" smtClean="0"/>
              <a:t>aRb</a:t>
            </a:r>
            <a:r>
              <a:rPr lang="en-US" sz="2800" dirty="0" smtClean="0"/>
              <a:t> and </a:t>
            </a:r>
            <a:r>
              <a:rPr lang="en-US" sz="2800" dirty="0" err="1" smtClean="0"/>
              <a:t>bRc</a:t>
            </a:r>
            <a:r>
              <a:rPr lang="en-US" sz="2800" dirty="0" smtClean="0"/>
              <a:t> implies </a:t>
            </a:r>
            <a:r>
              <a:rPr lang="en-US" sz="2800" dirty="0" err="1" smtClean="0"/>
              <a:t>aRc</a:t>
            </a:r>
            <a:endParaRPr lang="pt-B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Def.: Relation R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/>
              <a:t>aRb</a:t>
            </a:r>
            <a:r>
              <a:rPr lang="en-US" dirty="0" smtClean="0"/>
              <a:t> and </a:t>
            </a:r>
            <a:r>
              <a:rPr lang="en-US" dirty="0" err="1" smtClean="0"/>
              <a:t>aRc</a:t>
            </a:r>
            <a:r>
              <a:rPr lang="en-US" dirty="0" smtClean="0"/>
              <a:t> implies b = c</a:t>
            </a:r>
          </a:p>
          <a:p>
            <a:r>
              <a:rPr lang="en-US" dirty="0" smtClean="0"/>
              <a:t>Notation</a:t>
            </a:r>
          </a:p>
          <a:p>
            <a:pPr>
              <a:buNone/>
            </a:pPr>
            <a:r>
              <a:rPr lang="en-US" dirty="0" smtClean="0"/>
              <a:t>  f : A =&gt; B</a:t>
            </a:r>
          </a:p>
          <a:p>
            <a:r>
              <a:rPr lang="en-US" dirty="0" smtClean="0"/>
              <a:t>Mapping</a:t>
            </a:r>
          </a:p>
          <a:p>
            <a:pPr lvl="1"/>
            <a:r>
              <a:rPr lang="en-US" dirty="0" smtClean="0"/>
              <a:t>Injective: f(a) = f(b) implies a = b</a:t>
            </a:r>
          </a:p>
          <a:p>
            <a:pPr lvl="1"/>
            <a:r>
              <a:rPr lang="en-US" dirty="0" err="1" smtClean="0">
                <a:latin typeface="+mj-lt"/>
              </a:rPr>
              <a:t>Surjective</a:t>
            </a:r>
            <a:r>
              <a:rPr lang="en-US" dirty="0" smtClean="0">
                <a:latin typeface="+mj-lt"/>
              </a:rPr>
              <a:t>: </a:t>
            </a:r>
            <a:r>
              <a:rPr lang="en-US" dirty="0" smtClean="0">
                <a:latin typeface="+mj-lt"/>
                <a:ea typeface="Gulim"/>
              </a:rPr>
              <a:t>∀ </a:t>
            </a:r>
            <a:r>
              <a:rPr lang="en-US" dirty="0" smtClean="0">
                <a:latin typeface="+mj-lt"/>
              </a:rPr>
              <a:t>y. </a:t>
            </a:r>
            <a:r>
              <a:rPr lang="en-US" dirty="0" smtClean="0">
                <a:latin typeface="+mj-lt"/>
                <a:ea typeface="Gulim"/>
              </a:rPr>
              <a:t>∃ </a:t>
            </a:r>
            <a:r>
              <a:rPr lang="en-US" dirty="0" smtClean="0">
                <a:latin typeface="+mj-lt"/>
              </a:rPr>
              <a:t>_ . f(_) = y</a:t>
            </a:r>
            <a:endParaRPr lang="pt-BR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ORDERING</a:t>
            </a:r>
            <a:endParaRPr lang="pt-B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Ordering</a:t>
            </a:r>
            <a:endParaRPr lang="pt-B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Def.: Relation </a:t>
            </a:r>
            <a:r>
              <a:rPr lang="en-US" dirty="0" smtClean="0">
                <a:latin typeface="+mj-lt"/>
                <a:ea typeface="Gulim"/>
              </a:rPr>
              <a:t>≤ :</a:t>
            </a:r>
            <a:r>
              <a:rPr lang="en-US" dirty="0" smtClean="0">
                <a:latin typeface="+mj-lt"/>
              </a:rPr>
              <a:t> L x L =&gt; {</a:t>
            </a:r>
            <a:r>
              <a:rPr lang="en-US" dirty="0" err="1" smtClean="0">
                <a:latin typeface="+mj-lt"/>
              </a:rPr>
              <a:t>true,false</a:t>
            </a:r>
            <a:r>
              <a:rPr lang="en-US" dirty="0" smtClean="0">
                <a:latin typeface="+mj-lt"/>
              </a:rPr>
              <a:t>} that is </a:t>
            </a:r>
            <a:r>
              <a:rPr lang="en-US" dirty="0" smtClean="0"/>
              <a:t>reflexive, transitive, and anti-symmetric</a:t>
            </a:r>
          </a:p>
          <a:p>
            <a:r>
              <a:rPr lang="en-US" dirty="0" smtClean="0"/>
              <a:t>Examples?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Ordering</a:t>
            </a:r>
            <a:endParaRPr lang="pt-B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Def.: Relation </a:t>
            </a:r>
            <a:r>
              <a:rPr lang="en-US" dirty="0" smtClean="0">
                <a:latin typeface="+mj-lt"/>
                <a:ea typeface="Gulim"/>
              </a:rPr>
              <a:t>≤ :</a:t>
            </a:r>
            <a:r>
              <a:rPr lang="en-US" dirty="0" smtClean="0">
                <a:latin typeface="+mj-lt"/>
              </a:rPr>
              <a:t> L x L =&gt; {</a:t>
            </a:r>
            <a:r>
              <a:rPr lang="en-US" dirty="0" err="1" smtClean="0">
                <a:latin typeface="+mj-lt"/>
              </a:rPr>
              <a:t>true,false</a:t>
            </a:r>
            <a:r>
              <a:rPr lang="en-US" dirty="0" smtClean="0">
                <a:latin typeface="+mj-lt"/>
              </a:rPr>
              <a:t>} that is </a:t>
            </a:r>
            <a:r>
              <a:rPr lang="en-US" dirty="0" smtClean="0"/>
              <a:t>reflexive, transitive, and anti-symmetric</a:t>
            </a:r>
          </a:p>
          <a:p>
            <a:r>
              <a:rPr lang="en-US" dirty="0" smtClean="0"/>
              <a:t>Examples?</a:t>
            </a:r>
          </a:p>
          <a:p>
            <a:pPr lvl="1"/>
            <a:r>
              <a:rPr lang="en-US" dirty="0" smtClean="0"/>
              <a:t>ancestor of</a:t>
            </a:r>
          </a:p>
          <a:p>
            <a:pPr lvl="1"/>
            <a:r>
              <a:rPr lang="en-US" dirty="0" smtClean="0"/>
              <a:t>phenomena causality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2000232" y="4572008"/>
            <a:ext cx="6500858" cy="120032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Note: Important to characterize semantics of concurrent systems!</a:t>
            </a:r>
            <a:endParaRPr lang="pt-BR" sz="3600" dirty="0"/>
          </a:p>
        </p:txBody>
      </p:sp>
      <p:sp>
        <p:nvSpPr>
          <p:cNvPr id="8" name="Right Arrow 7"/>
          <p:cNvSpPr/>
          <p:nvPr/>
        </p:nvSpPr>
        <p:spPr>
          <a:xfrm rot="12529690">
            <a:off x="4400071" y="4148954"/>
            <a:ext cx="64294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order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Def.: Relation that is transitive, anti-symmetric </a:t>
            </a:r>
            <a:r>
              <a:rPr lang="en-US" dirty="0" smtClean="0"/>
              <a:t>and…total</a:t>
            </a:r>
          </a:p>
          <a:p>
            <a:r>
              <a:rPr lang="en-US" dirty="0" smtClean="0">
                <a:ea typeface="Gulim"/>
              </a:rPr>
              <a:t>Total: ∀ </a:t>
            </a:r>
            <a:r>
              <a:rPr lang="en-US" dirty="0" smtClean="0"/>
              <a:t>a, b. </a:t>
            </a:r>
            <a:r>
              <a:rPr lang="en-US" dirty="0" err="1" smtClean="0"/>
              <a:t>aRb</a:t>
            </a:r>
            <a:r>
              <a:rPr lang="en-US" dirty="0" smtClean="0"/>
              <a:t> or </a:t>
            </a:r>
            <a:r>
              <a:rPr lang="en-US" dirty="0" err="1" smtClean="0"/>
              <a:t>bRa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Oval 4"/>
          <p:cNvSpPr/>
          <p:nvPr/>
        </p:nvSpPr>
        <p:spPr>
          <a:xfrm>
            <a:off x="1500166" y="417910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Oval 5"/>
          <p:cNvSpPr/>
          <p:nvPr/>
        </p:nvSpPr>
        <p:spPr>
          <a:xfrm>
            <a:off x="1785918" y="453629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 rot="10800000" flipV="1">
            <a:off x="1321572" y="4214818"/>
            <a:ext cx="178595" cy="321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5"/>
            <a:endCxn id="6" idx="4"/>
          </p:cNvCxnSpPr>
          <p:nvPr/>
        </p:nvCxnSpPr>
        <p:spPr>
          <a:xfrm rot="16200000" flipH="1">
            <a:off x="1507563" y="4293654"/>
            <a:ext cx="367652" cy="260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7000892" y="4023308"/>
            <a:ext cx="1588" cy="44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5" idx="2"/>
            <a:endCxn id="14" idx="6"/>
          </p:cNvCxnSpPr>
          <p:nvPr/>
        </p:nvCxnSpPr>
        <p:spPr>
          <a:xfrm rot="10800000">
            <a:off x="7286644" y="425053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85852" y="453629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Oval 12"/>
          <p:cNvSpPr/>
          <p:nvPr/>
        </p:nvSpPr>
        <p:spPr>
          <a:xfrm>
            <a:off x="6715140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Oval 13"/>
          <p:cNvSpPr/>
          <p:nvPr/>
        </p:nvSpPr>
        <p:spPr>
          <a:xfrm>
            <a:off x="7215206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Oval 14"/>
          <p:cNvSpPr/>
          <p:nvPr/>
        </p:nvSpPr>
        <p:spPr>
          <a:xfrm>
            <a:off x="7643834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Oval 21"/>
          <p:cNvSpPr/>
          <p:nvPr/>
        </p:nvSpPr>
        <p:spPr>
          <a:xfrm>
            <a:off x="3357554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Oval 22"/>
          <p:cNvSpPr/>
          <p:nvPr/>
        </p:nvSpPr>
        <p:spPr>
          <a:xfrm>
            <a:off x="3643306" y="485776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4" name="Straight Connector 23"/>
          <p:cNvCxnSpPr>
            <a:stCxn id="22" idx="2"/>
          </p:cNvCxnSpPr>
          <p:nvPr/>
        </p:nvCxnSpPr>
        <p:spPr>
          <a:xfrm rot="10800000" flipV="1">
            <a:off x="3178960" y="4250536"/>
            <a:ext cx="178595" cy="321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2" idx="5"/>
            <a:endCxn id="23" idx="1"/>
          </p:cNvCxnSpPr>
          <p:nvPr/>
        </p:nvCxnSpPr>
        <p:spPr>
          <a:xfrm rot="16200000" flipH="1">
            <a:off x="3239935" y="4454389"/>
            <a:ext cx="592428" cy="235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143240" y="457200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9" name="Straight Connector 28"/>
          <p:cNvCxnSpPr>
            <a:stCxn id="23" idx="3"/>
            <a:endCxn id="26" idx="6"/>
          </p:cNvCxnSpPr>
          <p:nvPr/>
        </p:nvCxnSpPr>
        <p:spPr>
          <a:xfrm rot="5400000" flipH="1">
            <a:off x="3278718" y="4543687"/>
            <a:ext cx="311009" cy="439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5000628" y="4023308"/>
            <a:ext cx="1588" cy="44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8" idx="2"/>
            <a:endCxn id="47" idx="6"/>
          </p:cNvCxnSpPr>
          <p:nvPr/>
        </p:nvCxnSpPr>
        <p:spPr>
          <a:xfrm rot="10800000">
            <a:off x="5286380" y="425053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4714876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Oval 46"/>
          <p:cNvSpPr/>
          <p:nvPr/>
        </p:nvSpPr>
        <p:spPr>
          <a:xfrm>
            <a:off x="5214942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Oval 47"/>
          <p:cNvSpPr/>
          <p:nvPr/>
        </p:nvSpPr>
        <p:spPr>
          <a:xfrm>
            <a:off x="5643570" y="421481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Freeform 51"/>
          <p:cNvSpPr/>
          <p:nvPr/>
        </p:nvSpPr>
        <p:spPr>
          <a:xfrm>
            <a:off x="4768568" y="4000504"/>
            <a:ext cx="886691" cy="247648"/>
          </a:xfrm>
          <a:custGeom>
            <a:avLst/>
            <a:gdLst>
              <a:gd name="connsiteX0" fmla="*/ 0 w 886691"/>
              <a:gd name="connsiteY0" fmla="*/ 570345 h 570345"/>
              <a:gd name="connsiteX1" fmla="*/ 401782 w 886691"/>
              <a:gd name="connsiteY1" fmla="*/ 2309 h 570345"/>
              <a:gd name="connsiteX2" fmla="*/ 886691 w 886691"/>
              <a:gd name="connsiteY2" fmla="*/ 556490 h 570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6691" h="570345">
                <a:moveTo>
                  <a:pt x="0" y="570345"/>
                </a:moveTo>
                <a:cubicBezTo>
                  <a:pt x="127000" y="287481"/>
                  <a:pt x="254000" y="4618"/>
                  <a:pt x="401782" y="2309"/>
                </a:cubicBezTo>
                <a:cubicBezTo>
                  <a:pt x="549564" y="0"/>
                  <a:pt x="796636" y="452581"/>
                  <a:pt x="886691" y="55649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ight Arrow 52"/>
          <p:cNvSpPr/>
          <p:nvPr/>
        </p:nvSpPr>
        <p:spPr>
          <a:xfrm>
            <a:off x="2214546" y="4214818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4" name="Right Arrow 53"/>
          <p:cNvSpPr/>
          <p:nvPr/>
        </p:nvSpPr>
        <p:spPr>
          <a:xfrm>
            <a:off x="3929058" y="4214818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5" name="Right Arrow 54"/>
          <p:cNvSpPr/>
          <p:nvPr/>
        </p:nvSpPr>
        <p:spPr>
          <a:xfrm>
            <a:off x="6072198" y="4214818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9" name="Straight Connector 58"/>
          <p:cNvCxnSpPr/>
          <p:nvPr/>
        </p:nvCxnSpPr>
        <p:spPr>
          <a:xfrm rot="16200000" flipH="1">
            <a:off x="892943" y="3821909"/>
            <a:ext cx="1357322" cy="11430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892943" y="3821909"/>
            <a:ext cx="1357322" cy="11430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000628" y="5143512"/>
            <a:ext cx="3500462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reflexivity implied 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POSETS</a:t>
            </a:r>
            <a:endParaRPr lang="pt-B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POSET</a:t>
            </a:r>
            <a:endParaRPr lang="pt-B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L with a partial ordering </a:t>
            </a:r>
            <a:r>
              <a:rPr lang="en-US" dirty="0" smtClean="0">
                <a:latin typeface="Gulim"/>
                <a:ea typeface="Gulim"/>
              </a:rPr>
              <a:t>≤  </a:t>
            </a:r>
          </a:p>
          <a:p>
            <a:r>
              <a:rPr lang="en-US" dirty="0" smtClean="0"/>
              <a:t>Notation</a:t>
            </a:r>
            <a:r>
              <a:rPr lang="en-US" dirty="0" smtClean="0">
                <a:latin typeface="+mj-lt"/>
              </a:rPr>
              <a:t> </a:t>
            </a:r>
          </a:p>
          <a:p>
            <a:pPr lvl="1"/>
            <a:r>
              <a:rPr lang="en-US" dirty="0" smtClean="0">
                <a:latin typeface="+mj-lt"/>
              </a:rPr>
              <a:t>(L, </a:t>
            </a:r>
            <a:r>
              <a:rPr lang="en-US" dirty="0" smtClean="0">
                <a:latin typeface="+mj-lt"/>
                <a:ea typeface="Gulim"/>
              </a:rPr>
              <a:t>≤) to describe POSET</a:t>
            </a:r>
          </a:p>
          <a:p>
            <a:pPr lvl="1"/>
            <a:r>
              <a:rPr lang="en-US" dirty="0" smtClean="0">
                <a:latin typeface="+mj-lt"/>
                <a:ea typeface="Gulim"/>
              </a:rPr>
              <a:t>l1 </a:t>
            </a:r>
            <a:r>
              <a:rPr lang="en-US" dirty="0" smtClean="0">
                <a:ea typeface="Gulim"/>
              </a:rPr>
              <a:t>≤ l2 to describe a particular pair</a:t>
            </a:r>
            <a:endParaRPr lang="pt-BR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1071538" y="4500570"/>
            <a:ext cx="6500858" cy="58477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  <a:ea typeface="Gulim"/>
              </a:rPr>
              <a:t>≤ is not necessarily the subset relation</a:t>
            </a:r>
            <a:endParaRPr lang="pt-BR" sz="4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SETS</a:t>
            </a:r>
            <a:endParaRPr lang="pt-B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 and Lower bounds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For any subset Y of a </a:t>
            </a:r>
            <a:r>
              <a:rPr lang="en-US" dirty="0" err="1" smtClean="0">
                <a:latin typeface="+mj-lt"/>
              </a:rPr>
              <a:t>poset</a:t>
            </a:r>
            <a:r>
              <a:rPr lang="en-US" dirty="0" smtClean="0">
                <a:latin typeface="+mj-lt"/>
              </a:rPr>
              <a:t> L</a:t>
            </a:r>
          </a:p>
          <a:p>
            <a:pPr lvl="1"/>
            <a:r>
              <a:rPr lang="en-US" i="1" dirty="0" smtClean="0">
                <a:latin typeface="+mj-lt"/>
              </a:rPr>
              <a:t>u</a:t>
            </a:r>
            <a:r>
              <a:rPr lang="en-US" dirty="0" smtClean="0">
                <a:latin typeface="+mj-lt"/>
              </a:rPr>
              <a:t> is an upper bound of Y</a:t>
            </a:r>
            <a:r>
              <a:rPr lang="en-US" dirty="0" smtClean="0">
                <a:latin typeface="+mj-lt"/>
                <a:ea typeface="Gulim"/>
              </a:rPr>
              <a:t> if ∀ </a:t>
            </a:r>
            <a:r>
              <a:rPr lang="en-US" i="1" dirty="0" smtClean="0">
                <a:latin typeface="+mj-lt"/>
                <a:ea typeface="Gulim"/>
              </a:rPr>
              <a:t>a . a</a:t>
            </a:r>
            <a:r>
              <a:rPr lang="en-US" dirty="0" smtClean="0">
                <a:latin typeface="+mj-lt"/>
                <a:ea typeface="Gulim"/>
              </a:rPr>
              <a:t> ≤ </a:t>
            </a:r>
            <a:r>
              <a:rPr lang="en-US" i="1" dirty="0" smtClean="0">
                <a:latin typeface="+mj-lt"/>
                <a:ea typeface="Gulim"/>
              </a:rPr>
              <a:t>u</a:t>
            </a:r>
          </a:p>
          <a:p>
            <a:pPr lvl="1"/>
            <a:r>
              <a:rPr lang="en-US" i="1" dirty="0" smtClean="0"/>
              <a:t>l</a:t>
            </a:r>
            <a:r>
              <a:rPr lang="en-US" dirty="0" smtClean="0"/>
              <a:t> is a lower bound of Y</a:t>
            </a:r>
            <a:r>
              <a:rPr lang="en-US" dirty="0" smtClean="0">
                <a:ea typeface="Gulim"/>
              </a:rPr>
              <a:t> if ∀ </a:t>
            </a:r>
            <a:r>
              <a:rPr lang="en-US" i="1" dirty="0" smtClean="0">
                <a:ea typeface="Gulim"/>
              </a:rPr>
              <a:t>a . l</a:t>
            </a:r>
            <a:r>
              <a:rPr lang="en-US" dirty="0" smtClean="0">
                <a:ea typeface="Gulim"/>
              </a:rPr>
              <a:t> ≤ </a:t>
            </a:r>
            <a:r>
              <a:rPr lang="en-US" i="1" dirty="0" smtClean="0">
                <a:ea typeface="Gulim"/>
              </a:rPr>
              <a:t>a</a:t>
            </a:r>
            <a:endParaRPr lang="pt-BR" i="1" dirty="0" smtClean="0"/>
          </a:p>
          <a:p>
            <a:endParaRPr lang="pt-BR" i="1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upper bound (</a:t>
            </a:r>
            <a:r>
              <a:rPr lang="en-US" dirty="0" err="1" smtClean="0"/>
              <a:t>lub</a:t>
            </a:r>
            <a:r>
              <a:rPr lang="en-US" dirty="0" smtClean="0"/>
              <a:t>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>
                <a:latin typeface="+mj-lt"/>
              </a:rPr>
              <a:t>lub</a:t>
            </a:r>
            <a:r>
              <a:rPr lang="en-US" dirty="0" smtClean="0">
                <a:latin typeface="+mj-lt"/>
              </a:rPr>
              <a:t> is an upper bound </a:t>
            </a:r>
            <a:r>
              <a:rPr lang="en-US" dirty="0" err="1" smtClean="0">
                <a:latin typeface="+mj-lt"/>
              </a:rPr>
              <a:t>s.t</a:t>
            </a:r>
            <a:r>
              <a:rPr lang="en-US" dirty="0" smtClean="0">
                <a:latin typeface="+mj-lt"/>
              </a:rPr>
              <a:t>. for any other upper bound </a:t>
            </a:r>
            <a:r>
              <a:rPr lang="en-US" i="1" dirty="0" smtClean="0">
                <a:latin typeface="+mj-lt"/>
              </a:rPr>
              <a:t>u</a:t>
            </a:r>
            <a:r>
              <a:rPr lang="en-US" dirty="0" smtClean="0">
                <a:latin typeface="+mj-lt"/>
              </a:rPr>
              <a:t>, </a:t>
            </a:r>
            <a:r>
              <a:rPr lang="en-US" i="1" dirty="0" err="1" smtClean="0">
                <a:latin typeface="+mj-lt"/>
              </a:rPr>
              <a:t>lub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ea typeface="Gulim"/>
              </a:rPr>
              <a:t>≤ </a:t>
            </a:r>
            <a:r>
              <a:rPr lang="en-US" i="1" dirty="0" smtClean="0">
                <a:ea typeface="Gulim"/>
              </a:rPr>
              <a:t>u</a:t>
            </a:r>
            <a:endParaRPr lang="en-US" i="1" dirty="0" smtClean="0">
              <a:latin typeface="+mj-lt"/>
              <a:ea typeface="Gulim"/>
            </a:endParaRPr>
          </a:p>
          <a:p>
            <a:endParaRPr lang="pt-BR" i="1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2428860" y="371475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Oval 7"/>
          <p:cNvSpPr/>
          <p:nvPr/>
        </p:nvSpPr>
        <p:spPr>
          <a:xfrm>
            <a:off x="1857356" y="371475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Oval 8"/>
          <p:cNvSpPr/>
          <p:nvPr/>
        </p:nvSpPr>
        <p:spPr>
          <a:xfrm>
            <a:off x="2928926" y="371475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Oval 9"/>
          <p:cNvSpPr/>
          <p:nvPr/>
        </p:nvSpPr>
        <p:spPr>
          <a:xfrm>
            <a:off x="2428860" y="4357694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Oval 10"/>
          <p:cNvSpPr/>
          <p:nvPr/>
        </p:nvSpPr>
        <p:spPr>
          <a:xfrm>
            <a:off x="5000628" y="371475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Oval 11"/>
          <p:cNvSpPr/>
          <p:nvPr/>
        </p:nvSpPr>
        <p:spPr>
          <a:xfrm>
            <a:off x="5000628" y="407194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Oval 12"/>
          <p:cNvSpPr/>
          <p:nvPr/>
        </p:nvSpPr>
        <p:spPr>
          <a:xfrm>
            <a:off x="5286380" y="442913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Oval 13"/>
          <p:cNvSpPr/>
          <p:nvPr/>
        </p:nvSpPr>
        <p:spPr>
          <a:xfrm>
            <a:off x="4786314" y="442913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7" name="Straight Connector 16"/>
          <p:cNvCxnSpPr>
            <a:stCxn id="8" idx="5"/>
            <a:endCxn id="10" idx="7"/>
          </p:cNvCxnSpPr>
          <p:nvPr/>
        </p:nvCxnSpPr>
        <p:spPr>
          <a:xfrm rot="16200000" flipH="1">
            <a:off x="1907870" y="3786190"/>
            <a:ext cx="592428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0"/>
            <a:endCxn id="10" idx="0"/>
          </p:cNvCxnSpPr>
          <p:nvPr/>
        </p:nvCxnSpPr>
        <p:spPr>
          <a:xfrm rot="16200000" flipH="1">
            <a:off x="2143108" y="4036223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1"/>
            <a:endCxn id="10" idx="7"/>
          </p:cNvCxnSpPr>
          <p:nvPr/>
        </p:nvCxnSpPr>
        <p:spPr>
          <a:xfrm rot="16200000" flipH="1" flipV="1">
            <a:off x="2393141" y="3821909"/>
            <a:ext cx="642942" cy="44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0"/>
          </p:cNvCxnSpPr>
          <p:nvPr/>
        </p:nvCxnSpPr>
        <p:spPr>
          <a:xfrm rot="16200000" flipH="1" flipV="1">
            <a:off x="4827265" y="3898578"/>
            <a:ext cx="392908" cy="25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2" idx="2"/>
            <a:endCxn id="14" idx="0"/>
          </p:cNvCxnSpPr>
          <p:nvPr/>
        </p:nvCxnSpPr>
        <p:spPr>
          <a:xfrm rot="10800000" flipV="1">
            <a:off x="4822034" y="4107660"/>
            <a:ext cx="178595" cy="321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2" idx="5"/>
            <a:endCxn id="13" idx="4"/>
          </p:cNvCxnSpPr>
          <p:nvPr/>
        </p:nvCxnSpPr>
        <p:spPr>
          <a:xfrm rot="16200000" flipH="1">
            <a:off x="5008025" y="4186496"/>
            <a:ext cx="367652" cy="260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000760" y="3571876"/>
            <a:ext cx="2714644" cy="107721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latin typeface="+mj-lt"/>
                <a:ea typeface="Gulim"/>
              </a:rPr>
              <a:t>lub</a:t>
            </a:r>
            <a:r>
              <a:rPr lang="en-US" sz="3200" dirty="0" smtClean="0">
                <a:latin typeface="+mj-lt"/>
                <a:ea typeface="Gulim"/>
              </a:rPr>
              <a:t>, when exist, is unique</a:t>
            </a:r>
            <a:endParaRPr lang="pt-BR" sz="4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Greatest lower bound (</a:t>
            </a:r>
            <a:r>
              <a:rPr lang="en-US" dirty="0" err="1" smtClean="0"/>
              <a:t>glb</a:t>
            </a:r>
            <a:r>
              <a:rPr lang="en-US" dirty="0" smtClean="0"/>
              <a:t>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Dual of </a:t>
            </a:r>
            <a:r>
              <a:rPr lang="en-US" dirty="0" err="1" smtClean="0">
                <a:latin typeface="+mj-lt"/>
              </a:rPr>
              <a:t>lub</a:t>
            </a:r>
            <a:r>
              <a:rPr lang="en-US" i="1" dirty="0" smtClean="0">
                <a:latin typeface="+mj-lt"/>
              </a:rPr>
              <a:t>…</a:t>
            </a:r>
            <a:endParaRPr lang="pt-BR" i="1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and Join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grpSp>
        <p:nvGrpSpPr>
          <p:cNvPr id="19" name="Group 18"/>
          <p:cNvGrpSpPr/>
          <p:nvPr/>
        </p:nvGrpSpPr>
        <p:grpSpPr>
          <a:xfrm>
            <a:off x="1857356" y="2500306"/>
            <a:ext cx="3500462" cy="785818"/>
            <a:chOff x="1857356" y="3714752"/>
            <a:chExt cx="3500462" cy="785818"/>
          </a:xfrm>
        </p:grpSpPr>
        <p:sp>
          <p:nvSpPr>
            <p:cNvPr id="5" name="Oval 4"/>
            <p:cNvSpPr/>
            <p:nvPr/>
          </p:nvSpPr>
          <p:spPr>
            <a:xfrm>
              <a:off x="2428860" y="371475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Oval 5"/>
            <p:cNvSpPr/>
            <p:nvPr/>
          </p:nvSpPr>
          <p:spPr>
            <a:xfrm>
              <a:off x="1857356" y="371475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Oval 6"/>
            <p:cNvSpPr/>
            <p:nvPr/>
          </p:nvSpPr>
          <p:spPr>
            <a:xfrm>
              <a:off x="2928926" y="371475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Oval 7"/>
            <p:cNvSpPr/>
            <p:nvPr/>
          </p:nvSpPr>
          <p:spPr>
            <a:xfrm>
              <a:off x="2428860" y="4357694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Oval 8"/>
            <p:cNvSpPr/>
            <p:nvPr/>
          </p:nvSpPr>
          <p:spPr>
            <a:xfrm>
              <a:off x="5000628" y="371475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Oval 9"/>
            <p:cNvSpPr/>
            <p:nvPr/>
          </p:nvSpPr>
          <p:spPr>
            <a:xfrm>
              <a:off x="5000628" y="407194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Oval 10"/>
            <p:cNvSpPr/>
            <p:nvPr/>
          </p:nvSpPr>
          <p:spPr>
            <a:xfrm>
              <a:off x="5286380" y="442913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Oval 11"/>
            <p:cNvSpPr/>
            <p:nvPr/>
          </p:nvSpPr>
          <p:spPr>
            <a:xfrm>
              <a:off x="4786314" y="4429132"/>
              <a:ext cx="71438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3" name="Straight Connector 12"/>
            <p:cNvCxnSpPr>
              <a:stCxn id="6" idx="5"/>
              <a:endCxn id="8" idx="7"/>
            </p:cNvCxnSpPr>
            <p:nvPr/>
          </p:nvCxnSpPr>
          <p:spPr>
            <a:xfrm rot="16200000" flipH="1">
              <a:off x="1907870" y="3786190"/>
              <a:ext cx="592428" cy="5715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5" idx="0"/>
              <a:endCxn id="8" idx="0"/>
            </p:cNvCxnSpPr>
            <p:nvPr/>
          </p:nvCxnSpPr>
          <p:spPr>
            <a:xfrm rot="16200000" flipH="1">
              <a:off x="2143108" y="4036223"/>
              <a:ext cx="64294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1"/>
              <a:endCxn id="8" idx="7"/>
            </p:cNvCxnSpPr>
            <p:nvPr/>
          </p:nvCxnSpPr>
          <p:spPr>
            <a:xfrm rot="16200000" flipH="1" flipV="1">
              <a:off x="2393141" y="3821909"/>
              <a:ext cx="642942" cy="4495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9" idx="0"/>
            </p:cNvCxnSpPr>
            <p:nvPr/>
          </p:nvCxnSpPr>
          <p:spPr>
            <a:xfrm rot="16200000" flipH="1" flipV="1">
              <a:off x="4827265" y="3898578"/>
              <a:ext cx="392908" cy="252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2"/>
              <a:endCxn id="12" idx="0"/>
            </p:cNvCxnSpPr>
            <p:nvPr/>
          </p:nvCxnSpPr>
          <p:spPr>
            <a:xfrm rot="10800000" flipV="1">
              <a:off x="4822034" y="4107660"/>
              <a:ext cx="178595" cy="3214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0" idx="5"/>
              <a:endCxn id="11" idx="4"/>
            </p:cNvCxnSpPr>
            <p:nvPr/>
          </p:nvCxnSpPr>
          <p:spPr>
            <a:xfrm rot="16200000" flipH="1">
              <a:off x="5008025" y="4186496"/>
              <a:ext cx="367652" cy="2604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1562082" y="234528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pt-BR" dirty="0"/>
          </a:p>
        </p:txBody>
      </p:sp>
      <p:sp>
        <p:nvSpPr>
          <p:cNvPr id="21" name="TextBox 20"/>
          <p:cNvSpPr txBox="1"/>
          <p:nvPr/>
        </p:nvSpPr>
        <p:spPr>
          <a:xfrm>
            <a:off x="2143108" y="235743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pt-BR" dirty="0"/>
          </a:p>
        </p:txBody>
      </p:sp>
      <p:sp>
        <p:nvSpPr>
          <p:cNvPr id="22" name="TextBox 21"/>
          <p:cNvSpPr txBox="1"/>
          <p:nvPr/>
        </p:nvSpPr>
        <p:spPr>
          <a:xfrm>
            <a:off x="2122366" y="300037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pt-BR" dirty="0"/>
          </a:p>
        </p:txBody>
      </p:sp>
      <p:sp>
        <p:nvSpPr>
          <p:cNvPr id="23" name="TextBox 22"/>
          <p:cNvSpPr txBox="1"/>
          <p:nvPr/>
        </p:nvSpPr>
        <p:spPr>
          <a:xfrm>
            <a:off x="4643438" y="2643182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429124" y="3071810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pt-BR" dirty="0"/>
          </a:p>
        </p:txBody>
      </p:sp>
      <p:sp>
        <p:nvSpPr>
          <p:cNvPr id="25" name="TextBox 24"/>
          <p:cNvSpPr txBox="1"/>
          <p:nvPr/>
        </p:nvSpPr>
        <p:spPr>
          <a:xfrm>
            <a:off x="5357818" y="307181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pt-BR" dirty="0"/>
          </a:p>
        </p:txBody>
      </p:sp>
      <p:sp>
        <p:nvSpPr>
          <p:cNvPr id="26" name="TextBox 25"/>
          <p:cNvSpPr txBox="1"/>
          <p:nvPr/>
        </p:nvSpPr>
        <p:spPr>
          <a:xfrm>
            <a:off x="2643174" y="235743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pt-BR" dirty="0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197097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d is the meet of {</a:t>
            </a:r>
            <a:r>
              <a:rPr lang="en-US" dirty="0" err="1" smtClean="0">
                <a:latin typeface="+mj-lt"/>
              </a:rPr>
              <a:t>a,b,c</a:t>
            </a:r>
            <a:r>
              <a:rPr lang="en-US" dirty="0" smtClean="0">
                <a:latin typeface="+mj-lt"/>
              </a:rPr>
              <a:t>}</a:t>
            </a:r>
          </a:p>
          <a:p>
            <a:r>
              <a:rPr lang="en-US" dirty="0" smtClean="0">
                <a:latin typeface="+mj-lt"/>
              </a:rPr>
              <a:t>f is the join of {</a:t>
            </a:r>
            <a:r>
              <a:rPr lang="en-US" dirty="0" err="1" smtClean="0">
                <a:latin typeface="+mj-lt"/>
              </a:rPr>
              <a:t>g,h</a:t>
            </a:r>
            <a:r>
              <a:rPr lang="en-US" dirty="0" smtClean="0">
                <a:latin typeface="+mj-lt"/>
              </a:rPr>
              <a:t>}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LATTICE</a:t>
            </a:r>
            <a:endParaRPr lang="pt-B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lattice</a:t>
            </a:r>
            <a:endParaRPr lang="pt-B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Poset</a:t>
            </a:r>
            <a:r>
              <a:rPr lang="en-US" dirty="0" smtClean="0"/>
              <a:t> (L,</a:t>
            </a:r>
            <a:r>
              <a:rPr lang="en-US" dirty="0" smtClean="0">
                <a:ea typeface="Gulim"/>
              </a:rPr>
              <a:t>≤) </a:t>
            </a:r>
            <a:r>
              <a:rPr lang="en-US" dirty="0" err="1" smtClean="0">
                <a:ea typeface="Gulim"/>
              </a:rPr>
              <a:t>s.t</a:t>
            </a:r>
            <a:r>
              <a:rPr lang="en-US" dirty="0" smtClean="0">
                <a:ea typeface="Gulim"/>
              </a:rPr>
              <a:t>. all subsets of L have </a:t>
            </a:r>
            <a:r>
              <a:rPr lang="en-US" dirty="0" err="1" smtClean="0">
                <a:ea typeface="Gulim"/>
              </a:rPr>
              <a:t>lubs</a:t>
            </a:r>
            <a:r>
              <a:rPr lang="en-US" dirty="0" smtClean="0">
                <a:ea typeface="Gulim"/>
              </a:rPr>
              <a:t> and </a:t>
            </a:r>
            <a:r>
              <a:rPr lang="en-US" dirty="0" err="1" smtClean="0">
                <a:ea typeface="Gulim"/>
              </a:rPr>
              <a:t>glbs</a:t>
            </a:r>
            <a:r>
              <a:rPr lang="en-US" dirty="0" smtClean="0">
                <a:ea typeface="Gulim"/>
              </a:rPr>
              <a:t>.  Also, Top = </a:t>
            </a:r>
            <a:r>
              <a:rPr lang="en-US" dirty="0" err="1" smtClean="0">
                <a:ea typeface="Gulim"/>
              </a:rPr>
              <a:t>lub</a:t>
            </a:r>
            <a:r>
              <a:rPr lang="en-US" dirty="0" smtClean="0">
                <a:ea typeface="Gulim"/>
              </a:rPr>
              <a:t> L and Bottom = </a:t>
            </a:r>
            <a:r>
              <a:rPr lang="en-US" dirty="0" err="1" smtClean="0">
                <a:ea typeface="Gulim"/>
              </a:rPr>
              <a:t>glb</a:t>
            </a:r>
            <a:r>
              <a:rPr lang="en-US" dirty="0" smtClean="0">
                <a:ea typeface="Gulim"/>
              </a:rPr>
              <a:t> L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Considering the following cases, answer the questions:</a:t>
            </a:r>
          </a:p>
          <a:p>
            <a:pPr lvl="1"/>
            <a:r>
              <a:rPr lang="en-US" dirty="0" smtClean="0"/>
              <a:t>What is L?</a:t>
            </a:r>
          </a:p>
          <a:p>
            <a:pPr lvl="1"/>
            <a:r>
              <a:rPr lang="en-US" dirty="0" smtClean="0"/>
              <a:t>What is </a:t>
            </a:r>
            <a:r>
              <a:rPr lang="en-US" dirty="0" smtClean="0">
                <a:ea typeface="Gulim"/>
              </a:rPr>
              <a:t>≤?</a:t>
            </a:r>
            <a:endParaRPr lang="en-US" dirty="0" smtClean="0"/>
          </a:p>
          <a:p>
            <a:pPr lvl="1"/>
            <a:r>
              <a:rPr lang="en-US" dirty="0" smtClean="0"/>
              <a:t>Is the (</a:t>
            </a:r>
            <a:r>
              <a:rPr lang="en-US" dirty="0" err="1" smtClean="0"/>
              <a:t>Hasse</a:t>
            </a:r>
            <a:r>
              <a:rPr lang="en-US" dirty="0" smtClean="0"/>
              <a:t>) diagram a lattice?</a:t>
            </a: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632" y="1857364"/>
            <a:ext cx="4441251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285992"/>
            <a:ext cx="3482595" cy="2786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643050"/>
            <a:ext cx="4043743" cy="409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Collection of objects (elements) that carry no particular order</a:t>
            </a:r>
          </a:p>
          <a:p>
            <a:r>
              <a:rPr lang="en-US" dirty="0" smtClean="0"/>
              <a:t>Two ways of expression</a:t>
            </a:r>
          </a:p>
          <a:p>
            <a:pPr lvl="1"/>
            <a:r>
              <a:rPr lang="en-US" dirty="0" smtClean="0"/>
              <a:t>Intentional</a:t>
            </a:r>
          </a:p>
          <a:p>
            <a:pPr lvl="2"/>
            <a:r>
              <a:rPr lang="en-US" dirty="0" smtClean="0"/>
              <a:t>A is the set of all odd integers</a:t>
            </a:r>
          </a:p>
          <a:p>
            <a:pPr lvl="1"/>
            <a:r>
              <a:rPr lang="en-US" dirty="0" smtClean="0"/>
              <a:t>Extensional</a:t>
            </a:r>
          </a:p>
          <a:p>
            <a:pPr lvl="2"/>
            <a:r>
              <a:rPr lang="en-US" dirty="0" smtClean="0"/>
              <a:t>B = {2, 4, 5}</a:t>
            </a:r>
          </a:p>
          <a:p>
            <a:pPr lvl="1"/>
            <a:r>
              <a:rPr lang="en-US" dirty="0" smtClean="0">
                <a:latin typeface="+mj-lt"/>
              </a:rPr>
              <a:t>Obs. </a:t>
            </a:r>
            <a:r>
              <a:rPr lang="en-US" dirty="0" smtClean="0">
                <a:latin typeface="+mj-lt"/>
                <a:ea typeface="Gulim"/>
              </a:rPr>
              <a:t>Ø is the empty set</a:t>
            </a:r>
            <a:endParaRPr lang="en-US" dirty="0" smtClean="0">
              <a:latin typeface="+mj-lt"/>
            </a:endParaRPr>
          </a:p>
          <a:p>
            <a:pPr lvl="2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3" name="TextBox 2"/>
          <p:cNvSpPr txBox="1"/>
          <p:nvPr/>
        </p:nvSpPr>
        <p:spPr>
          <a:xfrm>
            <a:off x="357158" y="1714488"/>
            <a:ext cx="8501090" cy="286232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Dataflow analysis encodes program information as an element in the lattice.  Ordering denotes precision:</a:t>
            </a:r>
          </a:p>
          <a:p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0</a:t>
            </a:r>
            <a:r>
              <a:rPr lang="en-US" sz="3600" dirty="0" smtClean="0">
                <a:ea typeface="Gulim"/>
              </a:rPr>
              <a:t> ≤ </a:t>
            </a:r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1</a:t>
            </a:r>
            <a:r>
              <a:rPr lang="en-US" sz="3600" i="1" dirty="0" smtClean="0">
                <a:ea typeface="Gulim"/>
              </a:rPr>
              <a:t> </a:t>
            </a:r>
            <a:r>
              <a:rPr lang="en-US" sz="3600" dirty="0" smtClean="0">
                <a:ea typeface="Gulim"/>
              </a:rPr>
              <a:t>indicates that </a:t>
            </a:r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1</a:t>
            </a:r>
            <a:r>
              <a:rPr lang="en-US" sz="3600" dirty="0" smtClean="0">
                <a:ea typeface="Gulim"/>
              </a:rPr>
              <a:t> carries more information than </a:t>
            </a:r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0</a:t>
            </a:r>
            <a:r>
              <a:rPr lang="en-US" sz="3600" i="1" dirty="0" smtClean="0">
                <a:ea typeface="Gulim"/>
              </a:rPr>
              <a:t>.</a:t>
            </a:r>
            <a:r>
              <a:rPr lang="en-US" sz="3600" dirty="0" smtClean="0">
                <a:ea typeface="Gulim"/>
              </a:rPr>
              <a:t> </a:t>
            </a:r>
            <a:endParaRPr lang="pt-BR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7158" y="1714488"/>
            <a:ext cx="8501090" cy="286232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Dataflow analysis encodes program information as an element in the lattice.  Ordering denotes precision:</a:t>
            </a:r>
          </a:p>
          <a:p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0</a:t>
            </a:r>
            <a:r>
              <a:rPr lang="en-US" sz="3600" dirty="0" smtClean="0">
                <a:ea typeface="Gulim"/>
              </a:rPr>
              <a:t> ≤ </a:t>
            </a:r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1</a:t>
            </a:r>
            <a:r>
              <a:rPr lang="en-US" sz="3600" i="1" dirty="0" smtClean="0">
                <a:ea typeface="Gulim"/>
              </a:rPr>
              <a:t> </a:t>
            </a:r>
            <a:r>
              <a:rPr lang="en-US" sz="3600" dirty="0" smtClean="0">
                <a:ea typeface="Gulim"/>
              </a:rPr>
              <a:t>indicates that </a:t>
            </a:r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1</a:t>
            </a:r>
            <a:r>
              <a:rPr lang="en-US" sz="3600" dirty="0" smtClean="0">
                <a:ea typeface="Gulim"/>
              </a:rPr>
              <a:t> carries more information than </a:t>
            </a:r>
            <a:r>
              <a:rPr lang="en-US" sz="3600" i="1" dirty="0" smtClean="0">
                <a:ea typeface="Gulim"/>
              </a:rPr>
              <a:t>l</a:t>
            </a:r>
            <a:r>
              <a:rPr lang="en-US" sz="3600" i="1" baseline="-25000" dirty="0" smtClean="0">
                <a:ea typeface="Gulim"/>
              </a:rPr>
              <a:t>0</a:t>
            </a:r>
            <a:r>
              <a:rPr lang="en-US" sz="3600" i="1" dirty="0" smtClean="0">
                <a:ea typeface="Gulim"/>
              </a:rPr>
              <a:t>.</a:t>
            </a:r>
            <a:r>
              <a:rPr lang="en-US" sz="3600" dirty="0" smtClean="0">
                <a:ea typeface="Gulim"/>
              </a:rPr>
              <a:t> </a:t>
            </a:r>
            <a:endParaRPr lang="pt-BR" sz="3600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TextBox 3"/>
          <p:cNvSpPr txBox="1"/>
          <p:nvPr/>
        </p:nvSpPr>
        <p:spPr>
          <a:xfrm>
            <a:off x="428596" y="1817550"/>
            <a:ext cx="8501090" cy="2308324"/>
          </a:xfrm>
          <a:prstGeom prst="rect">
            <a:avLst/>
          </a:prstGeom>
          <a:solidFill>
            <a:schemeClr val="bg1">
              <a:lumMod val="9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Accumulation of information (i.e., progress in the analysis) conceptually corresponds to ordered movements in the lattice.  But </a:t>
            </a:r>
            <a:r>
              <a:rPr lang="en-US" sz="3600" b="1" dirty="0" smtClean="0"/>
              <a:t>when to stop</a:t>
            </a:r>
            <a:r>
              <a:rPr lang="en-US" sz="3600" dirty="0" smtClean="0"/>
              <a:t> such </a:t>
            </a:r>
            <a:r>
              <a:rPr lang="en-US" sz="3600" dirty="0" err="1" smtClean="0"/>
              <a:t>iteractive</a:t>
            </a:r>
            <a:r>
              <a:rPr lang="en-US" sz="3600" dirty="0" smtClean="0"/>
              <a:t> process?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Chain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subset Y of L is a chain if the elements are totally ordered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Ascending (Descending) Chain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sequence [y0,y1,y2,…] denotes an ascending chain if y0 </a:t>
            </a:r>
            <a:r>
              <a:rPr lang="en-US" dirty="0" smtClean="0">
                <a:ea typeface="Gulim"/>
              </a:rPr>
              <a:t>≤ y1 ≤ y2 ≤ …</a:t>
            </a:r>
          </a:p>
          <a:p>
            <a:r>
              <a:rPr lang="en-US" dirty="0" smtClean="0">
                <a:ea typeface="Gulim"/>
              </a:rPr>
              <a:t>Similar for</a:t>
            </a:r>
            <a:r>
              <a:rPr lang="en-US" dirty="0" smtClean="0"/>
              <a:t> descending chains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Ascending chain condition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poset</a:t>
            </a:r>
            <a:r>
              <a:rPr lang="en-US" dirty="0" smtClean="0"/>
              <a:t> satisfies ascending chain conditions </a:t>
            </a:r>
            <a:r>
              <a:rPr lang="en-US" dirty="0" err="1" smtClean="0"/>
              <a:t>iff</a:t>
            </a:r>
            <a:r>
              <a:rPr lang="en-US" dirty="0" smtClean="0"/>
              <a:t> all ascending chains stabilize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11" name="Oval 10"/>
          <p:cNvSpPr/>
          <p:nvPr/>
        </p:nvSpPr>
        <p:spPr>
          <a:xfrm>
            <a:off x="3286116" y="342900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Oval 11"/>
          <p:cNvSpPr/>
          <p:nvPr/>
        </p:nvSpPr>
        <p:spPr>
          <a:xfrm>
            <a:off x="3286116" y="378619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8" name="Straight Connector 17"/>
          <p:cNvCxnSpPr>
            <a:stCxn id="11" idx="0"/>
          </p:cNvCxnSpPr>
          <p:nvPr/>
        </p:nvCxnSpPr>
        <p:spPr>
          <a:xfrm rot="16200000" flipH="1" flipV="1">
            <a:off x="3112753" y="3612826"/>
            <a:ext cx="392908" cy="25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258406" y="4143380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3" name="Straight Connector 22"/>
          <p:cNvCxnSpPr/>
          <p:nvPr/>
        </p:nvCxnSpPr>
        <p:spPr>
          <a:xfrm rot="16200000" flipH="1" flipV="1">
            <a:off x="3102290" y="4005736"/>
            <a:ext cx="392908" cy="25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244551" y="4536288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5" name="Straight Connector 24"/>
          <p:cNvCxnSpPr/>
          <p:nvPr/>
        </p:nvCxnSpPr>
        <p:spPr>
          <a:xfrm rot="16200000" flipH="1" flipV="1">
            <a:off x="3088435" y="4398644"/>
            <a:ext cx="392908" cy="25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186968" y="5359989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7" name="Straight Connector 26"/>
          <p:cNvCxnSpPr/>
          <p:nvPr/>
        </p:nvCxnSpPr>
        <p:spPr>
          <a:xfrm rot="16200000" flipH="1" flipV="1">
            <a:off x="3030852" y="5222345"/>
            <a:ext cx="392908" cy="25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28992" y="32739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pt-BR" dirty="0"/>
          </a:p>
        </p:txBody>
      </p:sp>
      <p:sp>
        <p:nvSpPr>
          <p:cNvPr id="29" name="TextBox 28"/>
          <p:cNvSpPr txBox="1"/>
          <p:nvPr/>
        </p:nvSpPr>
        <p:spPr>
          <a:xfrm>
            <a:off x="3428992" y="36433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pt-BR" dirty="0"/>
          </a:p>
        </p:txBody>
      </p:sp>
      <p:sp>
        <p:nvSpPr>
          <p:cNvPr id="30" name="TextBox 29"/>
          <p:cNvSpPr txBox="1"/>
          <p:nvPr/>
        </p:nvSpPr>
        <p:spPr>
          <a:xfrm>
            <a:off x="3428992" y="40005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pt-BR" dirty="0"/>
          </a:p>
        </p:txBody>
      </p:sp>
      <p:sp>
        <p:nvSpPr>
          <p:cNvPr id="31" name="TextBox 30"/>
          <p:cNvSpPr txBox="1"/>
          <p:nvPr/>
        </p:nvSpPr>
        <p:spPr>
          <a:xfrm>
            <a:off x="3428992" y="43576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pt-BR" dirty="0"/>
          </a:p>
        </p:txBody>
      </p:sp>
      <p:sp>
        <p:nvSpPr>
          <p:cNvPr id="32" name="TextBox 31"/>
          <p:cNvSpPr txBox="1"/>
          <p:nvPr/>
        </p:nvSpPr>
        <p:spPr>
          <a:xfrm>
            <a:off x="3428992" y="5143512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ulim"/>
                <a:ea typeface="Gulim"/>
              </a:rPr>
              <a:t>∞</a:t>
            </a:r>
            <a:endParaRPr lang="pt-BR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3027203" y="462827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pt-BR" dirty="0"/>
          </a:p>
        </p:txBody>
      </p:sp>
      <p:sp>
        <p:nvSpPr>
          <p:cNvPr id="35" name="TextBox 34"/>
          <p:cNvSpPr txBox="1"/>
          <p:nvPr/>
        </p:nvSpPr>
        <p:spPr>
          <a:xfrm>
            <a:off x="4500562" y="3643314"/>
            <a:ext cx="4214842" cy="175432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satisfies ascending chain condition, but not descending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 Points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monotone function f : </a:t>
            </a:r>
            <a:r>
              <a:rPr lang="en-US" i="1" dirty="0" smtClean="0"/>
              <a:t>L</a:t>
            </a:r>
            <a:r>
              <a:rPr lang="en-US" dirty="0" smtClean="0"/>
              <a:t> =&gt; </a:t>
            </a:r>
            <a:r>
              <a:rPr lang="en-US" i="1" dirty="0" smtClean="0"/>
              <a:t>L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571472" y="2643182"/>
            <a:ext cx="8001056" cy="175432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if </a:t>
            </a:r>
            <a:r>
              <a:rPr lang="en-US" sz="3600" i="1" dirty="0" smtClean="0"/>
              <a:t>L</a:t>
            </a:r>
            <a:r>
              <a:rPr lang="en-US" sz="3600" dirty="0" smtClean="0"/>
              <a:t> satisfies ascending chain condition and </a:t>
            </a:r>
            <a:r>
              <a:rPr lang="en-US" sz="3600" i="1" dirty="0" smtClean="0"/>
              <a:t>f</a:t>
            </a:r>
            <a:r>
              <a:rPr lang="en-US" sz="3600" dirty="0" smtClean="0"/>
              <a:t> is monotonic increasing then exists </a:t>
            </a:r>
            <a:r>
              <a:rPr lang="en-US" sz="3600" i="1" dirty="0" smtClean="0"/>
              <a:t>n</a:t>
            </a:r>
            <a:r>
              <a:rPr lang="en-US" sz="3600" dirty="0" smtClean="0"/>
              <a:t> such that </a:t>
            </a:r>
            <a:r>
              <a:rPr lang="en-US" sz="3600" i="1" dirty="0" smtClean="0"/>
              <a:t>f</a:t>
            </a:r>
            <a:r>
              <a:rPr lang="en-US" sz="3600" i="1" baseline="30000" dirty="0" smtClean="0"/>
              <a:t>n</a:t>
            </a:r>
            <a:r>
              <a:rPr lang="en-US" sz="3600" i="1" dirty="0" smtClean="0"/>
              <a:t>(Bottom)=f</a:t>
            </a:r>
            <a:r>
              <a:rPr lang="en-US" sz="3600" i="1" baseline="30000" dirty="0" smtClean="0"/>
              <a:t>n+1</a:t>
            </a:r>
            <a:r>
              <a:rPr lang="en-US" sz="3600" i="1" dirty="0" smtClean="0"/>
              <a:t>(Bottom)</a:t>
            </a:r>
            <a:endParaRPr lang="pt-BR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428596" y="1817550"/>
            <a:ext cx="8001056" cy="2308324"/>
          </a:xfrm>
          <a:prstGeom prst="rect">
            <a:avLst/>
          </a:prstGeom>
          <a:solidFill>
            <a:schemeClr val="bg1">
              <a:lumMod val="9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Lattices considered in program analysis typically have finite height.  For example, due to finite number of program locations and variable names.  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8" name="Picture 3" descr="Y:\public_html\figs\pan\pa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/>
          <a:lstStyle/>
          <a:p>
            <a:r>
              <a:rPr lang="en-US" dirty="0" smtClean="0"/>
              <a:t>Recommended Bibliography</a:t>
            </a:r>
          </a:p>
          <a:p>
            <a:pPr lvl="1"/>
            <a:r>
              <a:rPr lang="en-US" dirty="0" smtClean="0"/>
              <a:t>Appendix A from “Principles of Program Analysis”,  Nielson, Nielson and </a:t>
            </a:r>
            <a:r>
              <a:rPr lang="en-US" dirty="0" err="1" smtClean="0"/>
              <a:t>Hanking</a:t>
            </a:r>
            <a:r>
              <a:rPr lang="en-US" dirty="0" smtClean="0"/>
              <a:t>, Springer 2005</a:t>
            </a:r>
          </a:p>
          <a:p>
            <a:pPr lvl="1"/>
            <a:r>
              <a:rPr lang="en-US" dirty="0" smtClean="0"/>
              <a:t>First chapters from “Introduction to Lattices and Order”, Davey and Priestley, Cambridge Press, 1990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builder notation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= {a | a: </a:t>
            </a:r>
            <a:r>
              <a:rPr lang="en-US" dirty="0" err="1" smtClean="0"/>
              <a:t>int</a:t>
            </a:r>
            <a:r>
              <a:rPr lang="en-US" dirty="0" smtClean="0"/>
              <a:t>, a % 2 = 0}</a:t>
            </a:r>
          </a:p>
          <a:p>
            <a:pPr lvl="2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714348" y="3000372"/>
            <a:ext cx="6858048" cy="120032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Set A includes integer elements with a 0 remainder for division by 2 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Cardinality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|A| denotes the number of elements in A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relations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Membership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  a </a:t>
            </a:r>
            <a:r>
              <a:rPr lang="en-US" dirty="0" smtClean="0">
                <a:latin typeface="+mj-lt"/>
                <a:ea typeface="Gulim"/>
              </a:rPr>
              <a:t>∈</a:t>
            </a:r>
            <a:r>
              <a:rPr lang="en-US" dirty="0" smtClean="0">
                <a:latin typeface="+mj-lt"/>
              </a:rPr>
              <a:t> A </a:t>
            </a:r>
            <a:r>
              <a:rPr lang="en-US" dirty="0" err="1" smtClean="0">
                <a:latin typeface="+mj-lt"/>
              </a:rPr>
              <a:t>iff</a:t>
            </a:r>
            <a:r>
              <a:rPr lang="en-US" dirty="0" smtClean="0">
                <a:latin typeface="+mj-lt"/>
              </a:rPr>
              <a:t> A includes a</a:t>
            </a:r>
          </a:p>
          <a:p>
            <a:r>
              <a:rPr lang="en-US" dirty="0" smtClean="0"/>
              <a:t>Subset</a:t>
            </a:r>
          </a:p>
          <a:p>
            <a:pPr>
              <a:buNone/>
            </a:pPr>
            <a:r>
              <a:rPr lang="en-US" dirty="0" smtClean="0"/>
              <a:t>   A </a:t>
            </a:r>
            <a:r>
              <a:rPr lang="en-US" dirty="0" smtClean="0">
                <a:ea typeface="Gulim"/>
              </a:rPr>
              <a:t>⊂ </a:t>
            </a:r>
            <a:r>
              <a:rPr lang="en-US" dirty="0" smtClean="0"/>
              <a:t>B </a:t>
            </a:r>
            <a:r>
              <a:rPr lang="en-US" dirty="0" err="1" smtClean="0"/>
              <a:t>iff</a:t>
            </a:r>
            <a:r>
              <a:rPr lang="en-US" dirty="0" smtClean="0"/>
              <a:t> a</a:t>
            </a:r>
            <a:r>
              <a:rPr lang="en-US" dirty="0" smtClean="0">
                <a:ea typeface="Gulim"/>
              </a:rPr>
              <a:t> ∈</a:t>
            </a:r>
            <a:r>
              <a:rPr lang="en-US" dirty="0" smtClean="0"/>
              <a:t> A implies a </a:t>
            </a:r>
            <a:r>
              <a:rPr lang="en-US" dirty="0" smtClean="0">
                <a:ea typeface="Gulim"/>
              </a:rPr>
              <a:t>∈</a:t>
            </a:r>
            <a:r>
              <a:rPr lang="en-US" dirty="0" smtClean="0"/>
              <a:t> B</a:t>
            </a:r>
          </a:p>
          <a:p>
            <a:r>
              <a:rPr lang="en-US" dirty="0" smtClean="0"/>
              <a:t>Superset</a:t>
            </a:r>
          </a:p>
          <a:p>
            <a:pPr>
              <a:buNone/>
            </a:pPr>
            <a:r>
              <a:rPr lang="en-US" dirty="0" smtClean="0"/>
              <a:t>   A </a:t>
            </a:r>
            <a:r>
              <a:rPr lang="en-US" dirty="0" smtClean="0">
                <a:ea typeface="Gulim"/>
              </a:rPr>
              <a:t>⊃ </a:t>
            </a:r>
            <a:r>
              <a:rPr lang="en-US" dirty="0" smtClean="0"/>
              <a:t>B </a:t>
            </a:r>
            <a:r>
              <a:rPr lang="en-US" dirty="0" err="1" smtClean="0"/>
              <a:t>iff</a:t>
            </a:r>
            <a:r>
              <a:rPr lang="en-US" dirty="0" smtClean="0"/>
              <a:t> a</a:t>
            </a:r>
            <a:r>
              <a:rPr lang="en-US" dirty="0" smtClean="0">
                <a:ea typeface="Gulim"/>
              </a:rPr>
              <a:t> ∈</a:t>
            </a:r>
            <a:r>
              <a:rPr lang="en-US" dirty="0" smtClean="0"/>
              <a:t> B implies a </a:t>
            </a:r>
            <a:r>
              <a:rPr lang="en-US" dirty="0" smtClean="0">
                <a:ea typeface="Gulim"/>
              </a:rPr>
              <a:t>∈</a:t>
            </a:r>
            <a:r>
              <a:rPr lang="en-US" dirty="0" smtClean="0"/>
              <a:t> A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factories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Intersection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  A </a:t>
            </a:r>
            <a:r>
              <a:rPr lang="en-US" dirty="0" smtClean="0">
                <a:latin typeface="+mj-lt"/>
                <a:ea typeface="Gulim"/>
              </a:rPr>
              <a:t>∩ </a:t>
            </a:r>
            <a:r>
              <a:rPr lang="en-US" dirty="0" smtClean="0">
                <a:latin typeface="+mj-lt"/>
              </a:rPr>
              <a:t>B = {x | x </a:t>
            </a:r>
            <a:r>
              <a:rPr lang="en-US" dirty="0" smtClean="0">
                <a:latin typeface="+mj-lt"/>
                <a:ea typeface="Gulim"/>
              </a:rPr>
              <a:t>∈ A and x ∈ B</a:t>
            </a:r>
            <a:r>
              <a:rPr lang="en-US" dirty="0" smtClean="0">
                <a:latin typeface="+mj-lt"/>
              </a:rPr>
              <a:t>}</a:t>
            </a:r>
          </a:p>
          <a:p>
            <a:r>
              <a:rPr lang="en-US" dirty="0" smtClean="0"/>
              <a:t>Union</a:t>
            </a:r>
          </a:p>
          <a:p>
            <a:pPr>
              <a:buNone/>
            </a:pPr>
            <a:r>
              <a:rPr lang="en-US" dirty="0" smtClean="0"/>
              <a:t>   A U B = {x | x </a:t>
            </a:r>
            <a:r>
              <a:rPr lang="en-US" dirty="0" smtClean="0">
                <a:latin typeface="Gulim"/>
                <a:ea typeface="Gulim"/>
              </a:rPr>
              <a:t>∈ </a:t>
            </a:r>
            <a:r>
              <a:rPr lang="en-US" dirty="0" smtClean="0">
                <a:ea typeface="Gulim"/>
              </a:rPr>
              <a:t>A or x </a:t>
            </a:r>
            <a:r>
              <a:rPr lang="en-US" dirty="0" smtClean="0">
                <a:latin typeface="Gulim"/>
                <a:ea typeface="Gulim"/>
              </a:rPr>
              <a:t>∈ </a:t>
            </a:r>
            <a:r>
              <a:rPr lang="en-US" dirty="0" smtClean="0">
                <a:ea typeface="Gulim"/>
              </a:rPr>
              <a:t>B</a:t>
            </a:r>
            <a:r>
              <a:rPr lang="en-US" dirty="0" smtClean="0"/>
              <a:t>}</a:t>
            </a:r>
          </a:p>
          <a:p>
            <a:r>
              <a:rPr lang="en-US" dirty="0" smtClean="0"/>
              <a:t>Difference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   A - B = {x | x </a:t>
            </a:r>
            <a:r>
              <a:rPr lang="en-US" dirty="0" smtClean="0">
                <a:latin typeface="+mj-lt"/>
                <a:ea typeface="Gulim"/>
              </a:rPr>
              <a:t>∈ A and not (x ∈ B)</a:t>
            </a:r>
            <a:r>
              <a:rPr lang="en-US" dirty="0" smtClean="0">
                <a:latin typeface="+mj-lt"/>
              </a:rPr>
              <a:t>}</a:t>
            </a:r>
            <a:endParaRPr lang="pt-BR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Set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Def.: The set of all subsets of A</a:t>
            </a:r>
          </a:p>
          <a:p>
            <a:r>
              <a:rPr lang="en-US" dirty="0" smtClean="0"/>
              <a:t>Notations: P(A), 2</a:t>
            </a:r>
            <a:r>
              <a:rPr lang="en-US" baseline="30000" dirty="0" smtClean="0"/>
              <a:t>A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A={1,2,3}, 2</a:t>
            </a:r>
            <a:r>
              <a:rPr lang="en-US" baseline="30000" dirty="0" smtClean="0"/>
              <a:t>A</a:t>
            </a:r>
            <a:r>
              <a:rPr lang="en-US" dirty="0" smtClean="0"/>
              <a:t>={</a:t>
            </a:r>
            <a:r>
              <a:rPr lang="en-US" sz="2400" dirty="0" smtClean="0">
                <a:ea typeface="Gulim"/>
              </a:rPr>
              <a:t>Ø,{1},{2},{3},{1,2},{1,3},{2,3},{1,2,3}</a:t>
            </a:r>
            <a:r>
              <a:rPr lang="en-US" dirty="0" smtClean="0"/>
              <a:t>}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Cartesian Product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Def.: Set of ordered pairs from two sets:  the first (resp., second) component comes from the first (resp., second) set.</a:t>
            </a:r>
          </a:p>
          <a:p>
            <a:r>
              <a:rPr lang="en-US" dirty="0" smtClean="0">
                <a:latin typeface="+mj-lt"/>
              </a:rPr>
              <a:t>More formally:</a:t>
            </a:r>
          </a:p>
          <a:p>
            <a:pPr>
              <a:buNone/>
            </a:pPr>
            <a:r>
              <a:rPr lang="en-US" dirty="0" smtClean="0"/>
              <a:t>   A x B = { (</a:t>
            </a:r>
            <a:r>
              <a:rPr lang="en-US" dirty="0" err="1" smtClean="0"/>
              <a:t>a,b</a:t>
            </a:r>
            <a:r>
              <a:rPr lang="en-US" dirty="0" smtClean="0"/>
              <a:t>) | a </a:t>
            </a:r>
            <a:r>
              <a:rPr lang="en-US" dirty="0" smtClean="0">
                <a:ea typeface="Gulim"/>
              </a:rPr>
              <a:t>∈ A and b ∈ B</a:t>
            </a:r>
            <a:r>
              <a:rPr lang="en-US" dirty="0" smtClean="0"/>
              <a:t>}</a:t>
            </a:r>
          </a:p>
          <a:p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| A x B | = | A | x | B |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 is shorthand for A x 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Custom 4">
      <a:dk1>
        <a:srgbClr val="336600"/>
      </a:dk1>
      <a:lt1>
        <a:srgbClr val="FFFFD0"/>
      </a:lt1>
      <a:dk2>
        <a:srgbClr val="993300"/>
      </a:dk2>
      <a:lt2>
        <a:srgbClr val="BFBFB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1075</TotalTime>
  <Words>1227</Words>
  <PresentationFormat>On-screen Show (4:3)</PresentationFormat>
  <Paragraphs>190</Paragraphs>
  <Slides>37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Tema do Office</vt:lpstr>
      <vt:lpstr>Sets, POSets, and Lattice</vt:lpstr>
      <vt:lpstr>SETS</vt:lpstr>
      <vt:lpstr>Set</vt:lpstr>
      <vt:lpstr>Set builder notation</vt:lpstr>
      <vt:lpstr>Cardinality</vt:lpstr>
      <vt:lpstr>Set relations</vt:lpstr>
      <vt:lpstr>Set factories</vt:lpstr>
      <vt:lpstr>Power Set</vt:lpstr>
      <vt:lpstr>Cartesian Product</vt:lpstr>
      <vt:lpstr>Relation</vt:lpstr>
      <vt:lpstr>Relation properties</vt:lpstr>
      <vt:lpstr>Relation properties</vt:lpstr>
      <vt:lpstr>Function</vt:lpstr>
      <vt:lpstr>Partial ORDERING</vt:lpstr>
      <vt:lpstr>Partial Ordering</vt:lpstr>
      <vt:lpstr>Partial Ordering</vt:lpstr>
      <vt:lpstr>Total order</vt:lpstr>
      <vt:lpstr>POSETS</vt:lpstr>
      <vt:lpstr>POSET</vt:lpstr>
      <vt:lpstr>Upper and Lower bounds</vt:lpstr>
      <vt:lpstr>Least upper bound (lub)</vt:lpstr>
      <vt:lpstr>Greatest lower bound (glb)</vt:lpstr>
      <vt:lpstr>Meet and Join</vt:lpstr>
      <vt:lpstr>COMPLETE LATTICE</vt:lpstr>
      <vt:lpstr>Complete lattice</vt:lpstr>
      <vt:lpstr>Exercises</vt:lpstr>
      <vt:lpstr>Example 1</vt:lpstr>
      <vt:lpstr>Example 2</vt:lpstr>
      <vt:lpstr>Example 3</vt:lpstr>
      <vt:lpstr>Slide 30</vt:lpstr>
      <vt:lpstr>Slide 31</vt:lpstr>
      <vt:lpstr>Chain</vt:lpstr>
      <vt:lpstr>Ascending (Descending) Chain</vt:lpstr>
      <vt:lpstr>Ascending chain condition</vt:lpstr>
      <vt:lpstr>Fix Points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Static Analysis</dc:title>
  <dc:creator>damorim</dc:creator>
  <cp:lastModifiedBy>damorim</cp:lastModifiedBy>
  <cp:revision>304</cp:revision>
  <dcterms:created xsi:type="dcterms:W3CDTF">2010-02-22T17:16:29Z</dcterms:created>
  <dcterms:modified xsi:type="dcterms:W3CDTF">2010-09-24T18:53:09Z</dcterms:modified>
</cp:coreProperties>
</file>