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9" r:id="rId3"/>
    <p:sldId id="257" r:id="rId4"/>
    <p:sldId id="267" r:id="rId5"/>
    <p:sldId id="258" r:id="rId6"/>
    <p:sldId id="260" r:id="rId7"/>
    <p:sldId id="269" r:id="rId8"/>
    <p:sldId id="265" r:id="rId9"/>
    <p:sldId id="261" r:id="rId10"/>
    <p:sldId id="271" r:id="rId11"/>
    <p:sldId id="268" r:id="rId12"/>
    <p:sldId id="262" r:id="rId13"/>
    <p:sldId id="263" r:id="rId14"/>
    <p:sldId id="266" r:id="rId15"/>
    <p:sldId id="270" r:id="rId16"/>
    <p:sldId id="272" r:id="rId17"/>
    <p:sldId id="273" r:id="rId18"/>
    <p:sldId id="264" r:id="rId19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00"/>
    <a:srgbClr val="009900"/>
    <a:srgbClr val="993300"/>
    <a:srgbClr val="FFFFD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80458" autoAdjust="0"/>
  </p:normalViewPr>
  <p:slideViewPr>
    <p:cSldViewPr>
      <p:cViewPr varScale="1">
        <p:scale>
          <a:sx n="59" d="100"/>
          <a:sy n="59" d="100"/>
        </p:scale>
        <p:origin x="-81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0" d="100"/>
          <a:sy n="70" d="100"/>
        </p:scale>
        <p:origin x="-2802" y="-10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7FA38A-CB68-4ADB-B485-8B38CAE10E59}" type="datetimeFigureOut">
              <a:rPr lang="pt-BR" smtClean="0"/>
              <a:pPr/>
              <a:t>08/04/2010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57C7FA-B009-4600-A485-CFCFDC86D284}" type="slidenum">
              <a:rPr lang="pt-BR" smtClean="0"/>
              <a:pPr/>
              <a:t>‹#›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920826-9C5B-479A-A925-FC86322C6008}" type="datetimeFigureOut">
              <a:rPr lang="pt-BR" smtClean="0"/>
              <a:pPr/>
              <a:t>08/04/2010</a:t>
            </a:fld>
            <a:endParaRPr lang="pt-B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F1B18E-E762-4DFA-9BBE-74D839CC5690}" type="slidenum">
              <a:rPr lang="pt-BR" smtClean="0"/>
              <a:pPr/>
              <a:t>‹#›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3E624-6F9A-4E0C-B3E8-7B0ABDD165F6}" type="datetime1">
              <a:rPr lang="pt-BR" smtClean="0"/>
              <a:pPr/>
              <a:t>08/04/2010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B55C6-46E4-4947-8074-440E2ED4C8F0}" type="datetime1">
              <a:rPr lang="pt-BR" smtClean="0"/>
              <a:pPr/>
              <a:t>08/04/2010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1A942-5FD9-4A78-BFE5-7CF3284AE64A}" type="datetime1">
              <a:rPr lang="pt-BR" smtClean="0"/>
              <a:pPr/>
              <a:t>08/04/2010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FF59B-CCFC-49A9-A537-7624296F6F52}" type="datetime1">
              <a:rPr lang="pt-BR" smtClean="0"/>
              <a:pPr/>
              <a:t>08/04/2010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1FAD8-8719-4AF4-8E16-315FEF38732A}" type="datetime1">
              <a:rPr lang="pt-BR" smtClean="0"/>
              <a:pPr/>
              <a:t>08/04/2010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6BD81-7A4B-4FB6-A30D-74EA4173A559}" type="datetime1">
              <a:rPr lang="pt-BR" smtClean="0"/>
              <a:pPr/>
              <a:t>08/04/2010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A4733-96A8-4E22-816E-1CB01E3E6523}" type="datetime1">
              <a:rPr lang="pt-BR" smtClean="0"/>
              <a:pPr/>
              <a:t>08/04/2010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1CACC-74EA-49DB-B8F1-2E9B72EA31E5}" type="datetime1">
              <a:rPr lang="pt-BR" smtClean="0"/>
              <a:pPr/>
              <a:t>08/04/2010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C4E1C-798D-483B-9204-1BB6AB6FA78F}" type="datetime1">
              <a:rPr lang="pt-BR" smtClean="0"/>
              <a:pPr/>
              <a:t>08/04/2010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6971-5763-42C1-831F-E846A9C3731C}" type="datetime1">
              <a:rPr lang="pt-BR" smtClean="0"/>
              <a:pPr/>
              <a:t>08/04/2010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479FB-51D7-44B1-AA76-493BDB854ADA}" type="datetime1">
              <a:rPr lang="pt-BR" smtClean="0"/>
              <a:pPr/>
              <a:t>08/04/2010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D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dirty="0" smtClean="0"/>
              <a:t>Clique para editar o estilo do título mestre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dirty="0" smtClean="0"/>
              <a:t>Clique para editar os estilos do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05E533-8C68-4557-A630-FCA5E0FD7202}" type="datetime1">
              <a:rPr lang="pt-BR" smtClean="0"/>
              <a:pPr/>
              <a:t>08/04/2010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19D8CF-8DEC-4D9F-84EE-ADF04DFF3391}" type="slidenum">
              <a:rPr lang="pt-BR" smtClean="0"/>
              <a:pPr/>
              <a:t>‹#›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99330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rgbClr val="336600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rgbClr val="336600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rgbClr val="336600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rgbClr val="336600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rgbClr val="3366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Seminars &amp; Projects</a:t>
            </a:r>
            <a:endParaRPr lang="pt-BR" dirty="0"/>
          </a:p>
        </p:txBody>
      </p:sp>
      <p:pic>
        <p:nvPicPr>
          <p:cNvPr id="6" name="Picture 3" descr="Y:\public_html\figs\pan\pan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0472" y="76182"/>
            <a:ext cx="2266950" cy="781050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2447763" y="191136"/>
            <a:ext cx="49103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http://pan.cin.ufpe.br</a:t>
            </a:r>
            <a:endParaRPr lang="pt-BR" sz="28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Seminar S6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Code differencing (for evolution)</a:t>
            </a:r>
            <a:endParaRPr lang="pt-BR" dirty="0" smtClean="0"/>
          </a:p>
          <a:p>
            <a:pPr lvl="1"/>
            <a:r>
              <a:rPr lang="pt-BR" dirty="0" smtClean="0"/>
              <a:t>B. </a:t>
            </a:r>
            <a:r>
              <a:rPr lang="pt-BR" dirty="0" err="1" smtClean="0"/>
              <a:t>Fluri</a:t>
            </a:r>
            <a:r>
              <a:rPr lang="pt-BR" dirty="0" smtClean="0"/>
              <a:t> </a:t>
            </a:r>
            <a:r>
              <a:rPr lang="pt-BR" dirty="0" err="1" smtClean="0"/>
              <a:t>et</a:t>
            </a:r>
            <a:r>
              <a:rPr lang="pt-BR" dirty="0" smtClean="0"/>
              <a:t> al. </a:t>
            </a:r>
            <a:r>
              <a:rPr lang="pt-BR" b="1" dirty="0" err="1" smtClean="0"/>
              <a:t>Change</a:t>
            </a:r>
            <a:r>
              <a:rPr lang="pt-BR" b="1" dirty="0" smtClean="0"/>
              <a:t> </a:t>
            </a:r>
            <a:r>
              <a:rPr lang="pt-BR" b="1" dirty="0" err="1" smtClean="0"/>
              <a:t>Distilling</a:t>
            </a:r>
            <a:r>
              <a:rPr lang="pt-BR" b="1" dirty="0" smtClean="0"/>
              <a:t>: </a:t>
            </a:r>
            <a:r>
              <a:rPr lang="pt-BR" b="1" dirty="0" err="1" smtClean="0"/>
              <a:t>Tree</a:t>
            </a:r>
            <a:r>
              <a:rPr lang="pt-BR" b="1" dirty="0" smtClean="0"/>
              <a:t> </a:t>
            </a:r>
            <a:r>
              <a:rPr lang="pt-BR" b="1" dirty="0" err="1" smtClean="0"/>
              <a:t>Differencing</a:t>
            </a:r>
            <a:r>
              <a:rPr lang="pt-BR" b="1" dirty="0" smtClean="0"/>
              <a:t> for </a:t>
            </a:r>
            <a:r>
              <a:rPr lang="pt-BR" b="1" dirty="0" err="1" smtClean="0"/>
              <a:t>Fine-Grained</a:t>
            </a:r>
            <a:r>
              <a:rPr lang="pt-BR" b="1" dirty="0" smtClean="0"/>
              <a:t> Source </a:t>
            </a:r>
            <a:r>
              <a:rPr lang="pt-BR" b="1" dirty="0" err="1" smtClean="0"/>
              <a:t>Code</a:t>
            </a:r>
            <a:r>
              <a:rPr lang="pt-BR" b="1" dirty="0" smtClean="0"/>
              <a:t> </a:t>
            </a:r>
            <a:r>
              <a:rPr lang="pt-BR" b="1" dirty="0" err="1" smtClean="0"/>
              <a:t>Change</a:t>
            </a:r>
            <a:r>
              <a:rPr lang="pt-BR" b="1" dirty="0" smtClean="0"/>
              <a:t> </a:t>
            </a:r>
            <a:r>
              <a:rPr lang="pt-BR" b="1" dirty="0" err="1" smtClean="0"/>
              <a:t>Extraction</a:t>
            </a:r>
            <a:r>
              <a:rPr lang="pt-BR" dirty="0" smtClean="0"/>
              <a:t>. TSE 2007.</a:t>
            </a:r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PROJECTS</a:t>
            </a:r>
            <a:endParaRPr lang="pt-BR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P1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Symbolic executor </a:t>
            </a:r>
            <a:r>
              <a:rPr lang="en-US" dirty="0" err="1" smtClean="0"/>
              <a:t>instrumenter</a:t>
            </a:r>
            <a:r>
              <a:rPr lang="en-US" dirty="0" smtClean="0"/>
              <a:t> using </a:t>
            </a:r>
            <a:r>
              <a:rPr lang="en-US" dirty="0" err="1" smtClean="0"/>
              <a:t>Jimple</a:t>
            </a:r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P2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Query Language (LTL or ERE)</a:t>
            </a:r>
          </a:p>
          <a:p>
            <a:pPr lvl="1"/>
            <a:r>
              <a:rPr lang="en-US" dirty="0" smtClean="0"/>
              <a:t>Example “A (</a:t>
            </a:r>
            <a:r>
              <a:rPr lang="en-US" dirty="0" err="1" smtClean="0"/>
              <a:t>f.open</a:t>
            </a:r>
            <a:r>
              <a:rPr lang="en-US" dirty="0" smtClean="0"/>
              <a:t>() =&gt; E (</a:t>
            </a:r>
            <a:r>
              <a:rPr lang="en-US" dirty="0" err="1" smtClean="0"/>
              <a:t>f.close</a:t>
            </a:r>
            <a:r>
              <a:rPr lang="en-US" dirty="0" smtClean="0"/>
              <a:t>()))”, where A means Always, and E means Eventually</a:t>
            </a:r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P3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API rule mining (conceptually, inverse of P2)</a:t>
            </a:r>
          </a:p>
          <a:p>
            <a:pPr lvl="1"/>
            <a:r>
              <a:rPr lang="en-US" dirty="0" smtClean="0"/>
              <a:t>Example: </a:t>
            </a:r>
          </a:p>
          <a:p>
            <a:pPr lvl="2"/>
            <a:r>
              <a:rPr lang="en-US" dirty="0" smtClean="0"/>
              <a:t>API calls: “Whenever you call this method you eventually call that”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P4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685924"/>
          </a:xfrm>
        </p:spPr>
        <p:txBody>
          <a:bodyPr/>
          <a:lstStyle/>
          <a:p>
            <a:r>
              <a:rPr lang="en-US" dirty="0" smtClean="0"/>
              <a:t>Lightweight slicing</a:t>
            </a:r>
          </a:p>
          <a:p>
            <a:pPr lvl="1"/>
            <a:r>
              <a:rPr lang="en-US" dirty="0" smtClean="0"/>
              <a:t>“What lines of the program are relevant to violate state assertion?”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857752" y="3357562"/>
          <a:ext cx="3500460" cy="2211355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670023"/>
                <a:gridCol w="481808"/>
                <a:gridCol w="705904"/>
                <a:gridCol w="481808"/>
                <a:gridCol w="490894"/>
                <a:gridCol w="670023"/>
              </a:tblGrid>
              <a:tr h="369119">
                <a:tc>
                  <a:txBody>
                    <a:bodyPr/>
                    <a:lstStyle/>
                    <a:p>
                      <a:pPr algn="ctr"/>
                      <a:endParaRPr lang="pt-BR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O1</a:t>
                      </a:r>
                      <a:endParaRPr lang="pt-BR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O5</a:t>
                      </a:r>
                      <a:endParaRPr lang="pt-BR" dirty="0"/>
                    </a:p>
                  </a:txBody>
                  <a:tcPr/>
                </a:tc>
              </a:tr>
              <a:tr h="345259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bg1"/>
                          </a:solidFill>
                        </a:rPr>
                        <a:t>O1</a:t>
                      </a:r>
                      <a:endParaRPr lang="pt-BR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{10,15}</a:t>
                      </a:r>
                      <a:endParaRPr lang="pt-BR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/>
                    </a:p>
                  </a:txBody>
                  <a:tcPr/>
                </a:tc>
              </a:tr>
              <a:tr h="369119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bg1"/>
                          </a:solidFill>
                        </a:rPr>
                        <a:t>O2</a:t>
                      </a:r>
                      <a:endParaRPr lang="pt-BR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{20}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/>
                    </a:p>
                  </a:txBody>
                  <a:tcPr/>
                </a:tc>
              </a:tr>
              <a:tr h="369119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bg1"/>
                          </a:solidFill>
                        </a:rPr>
                        <a:t>O3</a:t>
                      </a:r>
                      <a:endParaRPr lang="pt-BR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369119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bg1"/>
                          </a:solidFill>
                        </a:rPr>
                        <a:t>O4</a:t>
                      </a:r>
                      <a:endParaRPr lang="pt-BR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{25}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/>
                    </a:p>
                  </a:txBody>
                  <a:tcPr/>
                </a:tc>
              </a:tr>
              <a:tr h="369119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bg1"/>
                          </a:solidFill>
                        </a:rPr>
                        <a:t>O5</a:t>
                      </a:r>
                      <a:endParaRPr lang="pt-BR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428596" y="3214686"/>
            <a:ext cx="4572032" cy="29114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366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Hypothesis: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366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Several parts of the state (and thus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3366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locs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366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 are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366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irrelevant (see blue cells)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00034" y="5786454"/>
            <a:ext cx="7936853" cy="461665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ysClr val="windowText" lastClr="000000"/>
                </a:solidFill>
              </a:rPr>
              <a:t>Transitive closure on this relation from faulty object(s), say </a:t>
            </a:r>
            <a:r>
              <a:rPr lang="en-US" sz="2400" b="1" dirty="0" smtClean="0">
                <a:solidFill>
                  <a:sysClr val="windowText" lastClr="000000"/>
                </a:solidFill>
              </a:rPr>
              <a:t>o1.</a:t>
            </a:r>
            <a:endParaRPr lang="pt-BR" sz="2400" b="1" dirty="0">
              <a:solidFill>
                <a:sysClr val="windowText" lastClr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P5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Behavior-preserving differencing</a:t>
            </a:r>
          </a:p>
          <a:p>
            <a:pPr lvl="1"/>
            <a:r>
              <a:rPr lang="en-US" dirty="0" smtClean="0"/>
              <a:t>Question: Which static changes affect behavior?</a:t>
            </a:r>
          </a:p>
          <a:p>
            <a:pPr lvl="1"/>
            <a:r>
              <a:rPr lang="en-US" dirty="0" smtClean="0"/>
              <a:t>Input: Two source bases, output </a:t>
            </a:r>
            <a:r>
              <a:rPr lang="en-US" b="1" dirty="0" smtClean="0"/>
              <a:t>relevant</a:t>
            </a:r>
            <a:r>
              <a:rPr lang="en-US" dirty="0" smtClean="0"/>
              <a:t> changes</a:t>
            </a:r>
          </a:p>
          <a:p>
            <a:pPr lvl="1"/>
            <a:r>
              <a:rPr lang="en-US" dirty="0" smtClean="0"/>
              <a:t>Several approaches…</a:t>
            </a:r>
          </a:p>
          <a:p>
            <a:pPr lvl="1"/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P6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Extract interfaces for </a:t>
            </a:r>
            <a:r>
              <a:rPr lang="en-US" dirty="0" smtClean="0"/>
              <a:t>feature modularization</a:t>
            </a:r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Assignments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Leopoldo</a:t>
            </a:r>
            <a:r>
              <a:rPr lang="en-US" dirty="0" smtClean="0"/>
              <a:t> Teixeira (</a:t>
            </a:r>
            <a:r>
              <a:rPr lang="en-US" dirty="0" smtClean="0">
                <a:solidFill>
                  <a:srgbClr val="FF0000"/>
                </a:solidFill>
              </a:rPr>
              <a:t>S5</a:t>
            </a:r>
            <a:r>
              <a:rPr lang="en-US" dirty="0" smtClean="0"/>
              <a:t>,P?)</a:t>
            </a:r>
          </a:p>
          <a:p>
            <a:r>
              <a:rPr lang="en-US" dirty="0" smtClean="0"/>
              <a:t>Elton </a:t>
            </a:r>
            <a:r>
              <a:rPr lang="en-US" dirty="0" err="1" smtClean="0"/>
              <a:t>Alves</a:t>
            </a:r>
            <a:r>
              <a:rPr lang="en-US" dirty="0" smtClean="0"/>
              <a:t> (</a:t>
            </a:r>
            <a:r>
              <a:rPr lang="en-US" dirty="0" smtClean="0">
                <a:solidFill>
                  <a:srgbClr val="FF0000"/>
                </a:solidFill>
              </a:rPr>
              <a:t>S6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FF0000"/>
                </a:solidFill>
              </a:rPr>
              <a:t>P5</a:t>
            </a:r>
            <a:r>
              <a:rPr lang="en-US" dirty="0" smtClean="0"/>
              <a:t>)</a:t>
            </a:r>
          </a:p>
          <a:p>
            <a:r>
              <a:rPr lang="en-US" dirty="0" smtClean="0"/>
              <a:t>Andrei </a:t>
            </a:r>
            <a:r>
              <a:rPr lang="en-US" dirty="0" err="1" smtClean="0"/>
              <a:t>Alvares</a:t>
            </a:r>
            <a:r>
              <a:rPr lang="en-US" dirty="0" smtClean="0"/>
              <a:t> (S?,P?)</a:t>
            </a:r>
          </a:p>
          <a:p>
            <a:r>
              <a:rPr lang="en-US" dirty="0" smtClean="0"/>
              <a:t>Diego Dias (S?,P?)</a:t>
            </a:r>
          </a:p>
          <a:p>
            <a:r>
              <a:rPr lang="en-US" dirty="0" err="1" smtClean="0"/>
              <a:t>Ademir</a:t>
            </a:r>
            <a:r>
              <a:rPr lang="en-US" dirty="0" smtClean="0"/>
              <a:t> </a:t>
            </a:r>
            <a:r>
              <a:rPr lang="en-US" dirty="0" smtClean="0"/>
              <a:t>Rocha (?,</a:t>
            </a:r>
            <a:r>
              <a:rPr lang="en-US" dirty="0" smtClean="0">
                <a:solidFill>
                  <a:srgbClr val="FF0000"/>
                </a:solidFill>
              </a:rPr>
              <a:t>P5</a:t>
            </a:r>
            <a:r>
              <a:rPr lang="en-US" dirty="0" smtClean="0"/>
              <a:t>)</a:t>
            </a:r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Grade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20% seminar</a:t>
            </a:r>
          </a:p>
          <a:p>
            <a:r>
              <a:rPr lang="en-US" dirty="0" smtClean="0"/>
              <a:t>80% project</a:t>
            </a:r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Students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Leopoldo</a:t>
            </a:r>
            <a:r>
              <a:rPr lang="en-US" dirty="0" smtClean="0"/>
              <a:t> Teixeira</a:t>
            </a:r>
          </a:p>
          <a:p>
            <a:r>
              <a:rPr lang="en-US" dirty="0" smtClean="0"/>
              <a:t>Elton </a:t>
            </a:r>
            <a:r>
              <a:rPr lang="en-US" dirty="0" err="1" smtClean="0"/>
              <a:t>Alves</a:t>
            </a:r>
            <a:endParaRPr lang="en-US" dirty="0" smtClean="0"/>
          </a:p>
          <a:p>
            <a:r>
              <a:rPr lang="en-US" dirty="0" smtClean="0"/>
              <a:t>Andrei </a:t>
            </a:r>
            <a:r>
              <a:rPr lang="en-US" dirty="0" err="1" smtClean="0"/>
              <a:t>Alvares</a:t>
            </a:r>
            <a:endParaRPr lang="en-US" dirty="0" smtClean="0"/>
          </a:p>
          <a:p>
            <a:r>
              <a:rPr lang="en-US" dirty="0" smtClean="0"/>
              <a:t>Diego Dias</a:t>
            </a:r>
          </a:p>
          <a:p>
            <a:r>
              <a:rPr lang="en-US" dirty="0" err="1" smtClean="0"/>
              <a:t>Ademir</a:t>
            </a:r>
            <a:r>
              <a:rPr lang="en-US" dirty="0" smtClean="0"/>
              <a:t> Rocha</a:t>
            </a:r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SEMINARS</a:t>
            </a:r>
            <a:endParaRPr lang="pt-BR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Seminar S1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Symbolic execution of Pointers</a:t>
            </a:r>
          </a:p>
          <a:p>
            <a:pPr lvl="1"/>
            <a:r>
              <a:rPr lang="en-US" dirty="0" smtClean="0"/>
              <a:t>S. </a:t>
            </a:r>
            <a:r>
              <a:rPr lang="en-US" dirty="0" err="1" smtClean="0"/>
              <a:t>Khurshid</a:t>
            </a:r>
            <a:r>
              <a:rPr lang="en-US" dirty="0" smtClean="0"/>
              <a:t>, C. </a:t>
            </a:r>
            <a:r>
              <a:rPr lang="en-US" dirty="0" err="1" smtClean="0"/>
              <a:t>Pasareanu</a:t>
            </a:r>
            <a:r>
              <a:rPr lang="en-US" dirty="0" smtClean="0"/>
              <a:t> and W. </a:t>
            </a:r>
            <a:r>
              <a:rPr lang="en-US" dirty="0" err="1" smtClean="0"/>
              <a:t>Visser</a:t>
            </a:r>
            <a:r>
              <a:rPr lang="en-US" dirty="0" smtClean="0"/>
              <a:t>. </a:t>
            </a:r>
            <a:r>
              <a:rPr lang="en-US" b="1" dirty="0" smtClean="0"/>
              <a:t>Generalized Symbolic Execution for Model Checking and Testing</a:t>
            </a:r>
            <a:r>
              <a:rPr lang="en-US" dirty="0" smtClean="0"/>
              <a:t>. TACAS 2003</a:t>
            </a:r>
          </a:p>
          <a:p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Seminar S2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err="1" smtClean="0"/>
              <a:t>Symbolic</a:t>
            </a:r>
            <a:r>
              <a:rPr lang="pt-BR" dirty="0" smtClean="0"/>
              <a:t> </a:t>
            </a:r>
            <a:r>
              <a:rPr lang="pt-BR" dirty="0" err="1" smtClean="0"/>
              <a:t>execution</a:t>
            </a:r>
            <a:r>
              <a:rPr lang="pt-BR" dirty="0" smtClean="0"/>
              <a:t> </a:t>
            </a:r>
            <a:r>
              <a:rPr lang="pt-BR" dirty="0" err="1" smtClean="0"/>
              <a:t>of</a:t>
            </a:r>
            <a:r>
              <a:rPr lang="pt-BR" dirty="0" smtClean="0"/>
              <a:t> Strings</a:t>
            </a:r>
          </a:p>
          <a:p>
            <a:pPr lvl="1"/>
            <a:r>
              <a:rPr lang="en-US" dirty="0" smtClean="0"/>
              <a:t>D. Shannon, S. </a:t>
            </a:r>
            <a:r>
              <a:rPr lang="en-US" dirty="0" err="1" smtClean="0"/>
              <a:t>Hajra</a:t>
            </a:r>
            <a:r>
              <a:rPr lang="en-US" dirty="0" smtClean="0"/>
              <a:t>, A. Lee, D. Zhan, and S. </a:t>
            </a:r>
            <a:r>
              <a:rPr lang="en-US" dirty="0" err="1" smtClean="0"/>
              <a:t>Khurshid</a:t>
            </a:r>
            <a:r>
              <a:rPr lang="en-US" dirty="0" smtClean="0"/>
              <a:t>. </a:t>
            </a:r>
            <a:r>
              <a:rPr lang="en-US" b="1" dirty="0" smtClean="0"/>
              <a:t>Abstracting Symbolic Execution with String Analysis</a:t>
            </a:r>
            <a:r>
              <a:rPr lang="en-US" dirty="0" smtClean="0"/>
              <a:t>.  TAIC-PART 2007</a:t>
            </a:r>
          </a:p>
          <a:p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Seminar S3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Font typeface="Arial" pitchFamily="34" charset="0"/>
              <a:buChar char="•"/>
            </a:pPr>
            <a:r>
              <a:rPr lang="pt-BR" dirty="0" smtClean="0"/>
              <a:t>Tutorial </a:t>
            </a:r>
            <a:r>
              <a:rPr lang="pt-BR" dirty="0" err="1" smtClean="0"/>
              <a:t>on</a:t>
            </a:r>
            <a:r>
              <a:rPr lang="pt-BR" dirty="0" smtClean="0"/>
              <a:t> </a:t>
            </a:r>
            <a:r>
              <a:rPr lang="en-US" dirty="0" smtClean="0"/>
              <a:t>Andersen’s and </a:t>
            </a:r>
            <a:r>
              <a:rPr lang="en-US" dirty="0" err="1" smtClean="0"/>
              <a:t>Steensgaard’s</a:t>
            </a:r>
            <a:r>
              <a:rPr lang="en-US" dirty="0" smtClean="0"/>
              <a:t> </a:t>
            </a:r>
            <a:r>
              <a:rPr lang="pt-BR" dirty="0" err="1" smtClean="0"/>
              <a:t>Points-to</a:t>
            </a:r>
            <a:r>
              <a:rPr lang="pt-BR" dirty="0" smtClean="0"/>
              <a:t> </a:t>
            </a:r>
            <a:r>
              <a:rPr lang="pt-BR" dirty="0" err="1" smtClean="0"/>
              <a:t>analysis</a:t>
            </a:r>
            <a:endParaRPr lang="pt-BR" dirty="0" smtClean="0"/>
          </a:p>
          <a:p>
            <a:pPr lvl="1"/>
            <a:r>
              <a:rPr lang="en-US" dirty="0" smtClean="0"/>
              <a:t>References on request</a:t>
            </a:r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Seminar S4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Local pattern search</a:t>
            </a:r>
            <a:endParaRPr lang="pt-BR" dirty="0" smtClean="0"/>
          </a:p>
          <a:p>
            <a:pPr lvl="1"/>
            <a:r>
              <a:rPr lang="pt-BR" dirty="0" err="1" smtClean="0"/>
              <a:t>Nathaniel</a:t>
            </a:r>
            <a:r>
              <a:rPr lang="pt-BR" dirty="0" smtClean="0"/>
              <a:t> </a:t>
            </a:r>
            <a:r>
              <a:rPr lang="pt-BR" dirty="0" err="1" smtClean="0"/>
              <a:t>Ayewah</a:t>
            </a:r>
            <a:r>
              <a:rPr lang="pt-BR" dirty="0" smtClean="0"/>
              <a:t>, David </a:t>
            </a:r>
            <a:r>
              <a:rPr lang="pt-BR" dirty="0" err="1" smtClean="0"/>
              <a:t>Hovemeyer</a:t>
            </a:r>
            <a:r>
              <a:rPr lang="pt-BR" dirty="0" smtClean="0"/>
              <a:t>, J. David </a:t>
            </a:r>
            <a:r>
              <a:rPr lang="pt-BR" dirty="0" err="1" smtClean="0"/>
              <a:t>Morgenthaler</a:t>
            </a:r>
            <a:r>
              <a:rPr lang="pt-BR" dirty="0" smtClean="0"/>
              <a:t>, John </a:t>
            </a:r>
            <a:r>
              <a:rPr lang="pt-BR" dirty="0" err="1" smtClean="0"/>
              <a:t>Penix</a:t>
            </a:r>
            <a:r>
              <a:rPr lang="pt-BR" dirty="0" smtClean="0"/>
              <a:t>, William </a:t>
            </a:r>
            <a:r>
              <a:rPr lang="pt-BR" dirty="0" err="1" smtClean="0"/>
              <a:t>Pugh</a:t>
            </a:r>
            <a:r>
              <a:rPr lang="pt-BR" dirty="0" smtClean="0"/>
              <a:t>. </a:t>
            </a:r>
            <a:r>
              <a:rPr lang="pt-BR" b="1" dirty="0" err="1" smtClean="0"/>
              <a:t>Experiences</a:t>
            </a:r>
            <a:r>
              <a:rPr lang="pt-BR" b="1" dirty="0" smtClean="0"/>
              <a:t> </a:t>
            </a:r>
            <a:r>
              <a:rPr lang="pt-BR" b="1" dirty="0" err="1" smtClean="0"/>
              <a:t>Using</a:t>
            </a:r>
            <a:r>
              <a:rPr lang="pt-BR" b="1" dirty="0" smtClean="0"/>
              <a:t> </a:t>
            </a:r>
            <a:r>
              <a:rPr lang="pt-BR" b="1" dirty="0" err="1" smtClean="0"/>
              <a:t>Static</a:t>
            </a:r>
            <a:r>
              <a:rPr lang="pt-BR" b="1" dirty="0" smtClean="0"/>
              <a:t> </a:t>
            </a:r>
            <a:r>
              <a:rPr lang="pt-BR" b="1" dirty="0" err="1" smtClean="0"/>
              <a:t>Analysis</a:t>
            </a:r>
            <a:r>
              <a:rPr lang="pt-BR" b="1" dirty="0" smtClean="0"/>
              <a:t> to </a:t>
            </a:r>
            <a:r>
              <a:rPr lang="pt-BR" b="1" dirty="0" err="1" smtClean="0"/>
              <a:t>Find</a:t>
            </a:r>
            <a:r>
              <a:rPr lang="pt-BR" b="1" dirty="0" smtClean="0"/>
              <a:t> </a:t>
            </a:r>
            <a:r>
              <a:rPr lang="pt-BR" b="1" dirty="0" err="1" smtClean="0"/>
              <a:t>Bugs</a:t>
            </a:r>
            <a:r>
              <a:rPr lang="pt-BR" dirty="0" smtClean="0"/>
              <a:t>. IEEE Software, 2008</a:t>
            </a:r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Seminar S5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Global </a:t>
            </a:r>
            <a:r>
              <a:rPr lang="pt-BR" dirty="0" err="1" smtClean="0"/>
              <a:t>pattern</a:t>
            </a:r>
            <a:r>
              <a:rPr lang="pt-BR" dirty="0" smtClean="0"/>
              <a:t> search</a:t>
            </a:r>
          </a:p>
          <a:p>
            <a:pPr lvl="1"/>
            <a:r>
              <a:rPr lang="pt-BR" dirty="0" smtClean="0"/>
              <a:t>Andrew J. </a:t>
            </a:r>
            <a:r>
              <a:rPr lang="pt-BR" dirty="0" err="1" smtClean="0"/>
              <a:t>Ko</a:t>
            </a:r>
            <a:r>
              <a:rPr lang="pt-BR" dirty="0" smtClean="0"/>
              <a:t> </a:t>
            </a:r>
            <a:r>
              <a:rPr lang="pt-BR" dirty="0" err="1" smtClean="0"/>
              <a:t>and</a:t>
            </a:r>
            <a:r>
              <a:rPr lang="pt-BR" dirty="0" smtClean="0"/>
              <a:t> Brad A. Myers. </a:t>
            </a:r>
            <a:r>
              <a:rPr lang="pt-BR" b="1" dirty="0" err="1" smtClean="0"/>
              <a:t>Debugging</a:t>
            </a:r>
            <a:r>
              <a:rPr lang="pt-BR" b="1" dirty="0" smtClean="0"/>
              <a:t>, </a:t>
            </a:r>
            <a:r>
              <a:rPr lang="pt-BR" b="1" dirty="0" err="1" smtClean="0"/>
              <a:t>Reinvented</a:t>
            </a:r>
            <a:r>
              <a:rPr lang="pt-BR" b="1" dirty="0" smtClean="0"/>
              <a:t>: </a:t>
            </a:r>
            <a:r>
              <a:rPr lang="pt-BR" b="1" dirty="0" err="1" smtClean="0"/>
              <a:t>Asking</a:t>
            </a:r>
            <a:r>
              <a:rPr lang="pt-BR" b="1" dirty="0" smtClean="0"/>
              <a:t> </a:t>
            </a:r>
            <a:r>
              <a:rPr lang="pt-BR" b="1" dirty="0" err="1" smtClean="0"/>
              <a:t>and</a:t>
            </a:r>
            <a:r>
              <a:rPr lang="pt-BR" b="1" dirty="0" smtClean="0"/>
              <a:t> </a:t>
            </a:r>
            <a:r>
              <a:rPr lang="pt-BR" b="1" dirty="0" err="1" smtClean="0"/>
              <a:t>Answering</a:t>
            </a:r>
            <a:r>
              <a:rPr lang="pt-BR" b="1" dirty="0" smtClean="0"/>
              <a:t> </a:t>
            </a:r>
            <a:r>
              <a:rPr lang="pt-BR" b="1" dirty="0" err="1" smtClean="0"/>
              <a:t>Why</a:t>
            </a:r>
            <a:r>
              <a:rPr lang="pt-BR" b="1" dirty="0" smtClean="0"/>
              <a:t> </a:t>
            </a:r>
            <a:r>
              <a:rPr lang="pt-BR" b="1" dirty="0" err="1" smtClean="0"/>
              <a:t>and</a:t>
            </a:r>
            <a:r>
              <a:rPr lang="pt-BR" b="1" dirty="0" smtClean="0"/>
              <a:t> </a:t>
            </a:r>
            <a:r>
              <a:rPr lang="pt-BR" b="1" dirty="0" err="1" smtClean="0"/>
              <a:t>Why</a:t>
            </a:r>
            <a:r>
              <a:rPr lang="pt-BR" b="1" dirty="0" smtClean="0"/>
              <a:t> </a:t>
            </a:r>
            <a:r>
              <a:rPr lang="pt-BR" b="1" dirty="0" err="1" smtClean="0"/>
              <a:t>Not</a:t>
            </a:r>
            <a:r>
              <a:rPr lang="pt-BR" b="1" dirty="0" smtClean="0"/>
              <a:t> </a:t>
            </a:r>
            <a:r>
              <a:rPr lang="pt-BR" b="1" dirty="0" err="1" smtClean="0"/>
              <a:t>Questions</a:t>
            </a:r>
            <a:r>
              <a:rPr lang="pt-BR" b="1" dirty="0" smtClean="0"/>
              <a:t> </a:t>
            </a:r>
            <a:r>
              <a:rPr lang="pt-BR" b="1" dirty="0" err="1" smtClean="0"/>
              <a:t>about</a:t>
            </a:r>
            <a:r>
              <a:rPr lang="pt-BR" b="1" dirty="0" smtClean="0"/>
              <a:t> </a:t>
            </a:r>
            <a:r>
              <a:rPr lang="pt-BR" b="1" dirty="0" err="1" smtClean="0"/>
              <a:t>Program</a:t>
            </a:r>
            <a:r>
              <a:rPr lang="pt-BR" b="1" dirty="0" smtClean="0"/>
              <a:t> </a:t>
            </a:r>
            <a:r>
              <a:rPr lang="pt-BR" b="1" dirty="0" err="1" smtClean="0"/>
              <a:t>Behavior</a:t>
            </a:r>
            <a:r>
              <a:rPr lang="pt-BR" dirty="0" smtClean="0"/>
              <a:t>. ICSE 2008</a:t>
            </a:r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755</TotalTime>
  <Words>465</Words>
  <PresentationFormat>On-screen Show (4:3)</PresentationFormat>
  <Paragraphs>90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Tema do Office</vt:lpstr>
      <vt:lpstr>Seminars &amp; Projects</vt:lpstr>
      <vt:lpstr>Grade</vt:lpstr>
      <vt:lpstr>Students</vt:lpstr>
      <vt:lpstr>SEMINARS</vt:lpstr>
      <vt:lpstr>Seminar S1</vt:lpstr>
      <vt:lpstr>Seminar S2</vt:lpstr>
      <vt:lpstr>Seminar S3</vt:lpstr>
      <vt:lpstr>Seminar S4</vt:lpstr>
      <vt:lpstr>Seminar S5</vt:lpstr>
      <vt:lpstr>Seminar S6</vt:lpstr>
      <vt:lpstr>PROJECTS</vt:lpstr>
      <vt:lpstr>Project P1</vt:lpstr>
      <vt:lpstr>Project P2</vt:lpstr>
      <vt:lpstr>Project P3</vt:lpstr>
      <vt:lpstr>Project P4</vt:lpstr>
      <vt:lpstr>Project P5</vt:lpstr>
      <vt:lpstr>Project P6</vt:lpstr>
      <vt:lpstr>Assignments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Interprocedural analysis</dc:title>
  <dc:creator>damorim</dc:creator>
  <cp:lastModifiedBy>damorim</cp:lastModifiedBy>
  <cp:revision>226</cp:revision>
  <dcterms:created xsi:type="dcterms:W3CDTF">2009-09-09T21:26:32Z</dcterms:created>
  <dcterms:modified xsi:type="dcterms:W3CDTF">2010-04-08T22:08:15Z</dcterms:modified>
</cp:coreProperties>
</file>