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4" r:id="rId3"/>
    <p:sldId id="275" r:id="rId4"/>
    <p:sldId id="264" r:id="rId5"/>
    <p:sldId id="266" r:id="rId6"/>
    <p:sldId id="278" r:id="rId7"/>
    <p:sldId id="279" r:id="rId8"/>
    <p:sldId id="276" r:id="rId9"/>
    <p:sldId id="277" r:id="rId10"/>
    <p:sldId id="280" r:id="rId11"/>
    <p:sldId id="281" r:id="rId12"/>
    <p:sldId id="284" r:id="rId13"/>
    <p:sldId id="269" r:id="rId14"/>
    <p:sldId id="282" r:id="rId15"/>
    <p:sldId id="288" r:id="rId16"/>
    <p:sldId id="285" r:id="rId17"/>
    <p:sldId id="286" r:id="rId18"/>
    <p:sldId id="265" r:id="rId19"/>
    <p:sldId id="289" r:id="rId20"/>
    <p:sldId id="292" r:id="rId21"/>
    <p:sldId id="290" r:id="rId22"/>
    <p:sldId id="272" r:id="rId23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22C"/>
    <a:srgbClr val="00863D"/>
    <a:srgbClr val="191274"/>
    <a:srgbClr val="FFFFFF"/>
    <a:srgbClr val="FFFF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0" autoAdjust="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6FF2-B5EE-4808-910E-BA06CFF61BE9}" type="datetimeFigureOut">
              <a:rPr lang="pt-BR" smtClean="0"/>
              <a:pPr/>
              <a:t>08/09/2010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9601C-9AFB-48E9-B4D0-072A960DB4D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A332F-52D4-4D0E-A190-A8EB850C2F5B}" type="datetimeFigureOut">
              <a:rPr lang="pt-BR" smtClean="0"/>
              <a:pPr/>
              <a:t>08/09/2010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A198A-80B8-477A-A203-F6195CE1332C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7228-F028-41FC-BC22-C7B0C308F68F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A63C-0466-4CE1-84F3-03F41941FA0B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01CD-4C1F-421F-A475-1431A58AEAF8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408D-86BA-4180-A0CC-A3E4831798E8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454E-D004-4655-86F1-A9F98E136BE1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10BD-A12A-4F15-8466-D005E4F36306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647-715C-4B0D-A31D-BCE57D521BA2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9A44-CF9A-43B2-BD6C-C0163889B2BA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4184-0040-4173-9AFF-E2DAE698C452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B1D-21A7-422E-A824-47CE0EC6FFCA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20E2-A90B-45A1-B233-D503BB91EBD7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64CC-94DD-4FD5-BFB3-672D07991C11}" type="datetime1">
              <a:rPr lang="pt-BR" smtClean="0"/>
              <a:pPr/>
              <a:t>08/09/2010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Partial correctness</a:t>
            </a:r>
            <a:endParaRPr lang="pt-BR" dirty="0"/>
          </a:p>
        </p:txBody>
      </p:sp>
      <p:pic>
        <p:nvPicPr>
          <p:cNvPr id="1027" name="Picture 3" descr="Y:\public_html\figs\pan\p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 Weaker formula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formula A is weaker than B if B -&gt; A.  Given a set of formulas {A1,…,An}, Ai is the weakest in the set if </a:t>
            </a:r>
            <a:r>
              <a:rPr lang="en-US" dirty="0" err="1" smtClean="0"/>
              <a:t>Aj</a:t>
            </a:r>
            <a:r>
              <a:rPr lang="en-US" dirty="0" smtClean="0"/>
              <a:t> -&gt; Ai for all j in [1,n].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285852" y="3929066"/>
            <a:ext cx="6215106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5022C"/>
                </a:solidFill>
              </a:rPr>
              <a:t>Definition of stronger is symmetric.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previous 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 other preconditions P that makes this post condition to hold</a:t>
            </a:r>
          </a:p>
          <a:p>
            <a:pPr>
              <a:buNone/>
            </a:pPr>
            <a:r>
              <a:rPr lang="en-US" b="1" i="1" dirty="0" smtClean="0">
                <a:solidFill>
                  <a:srgbClr val="05022C"/>
                </a:solidFill>
              </a:rPr>
              <a:t>                </a:t>
            </a:r>
            <a:endParaRPr lang="pt-BR" b="1" i="1" dirty="0" smtClean="0">
              <a:solidFill>
                <a:srgbClr val="05022C"/>
              </a:solidFill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285852" y="3000372"/>
            <a:ext cx="6566221" cy="70788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{P?}</a:t>
            </a:r>
            <a:r>
              <a:rPr lang="en-US" sz="4000" dirty="0" smtClean="0">
                <a:solidFill>
                  <a:srgbClr val="05022C"/>
                </a:solidFill>
              </a:rPr>
              <a:t> x:=2*y+1 </a:t>
            </a:r>
            <a:r>
              <a:rPr lang="en-US" sz="4000" b="1" i="1" dirty="0" smtClean="0">
                <a:solidFill>
                  <a:srgbClr val="05022C"/>
                </a:solidFill>
              </a:rPr>
              <a:t>{x&lt;=7 and y&lt;=3}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154" y="4357694"/>
            <a:ext cx="7869936" cy="156966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5022C"/>
                </a:solidFill>
              </a:rPr>
              <a:t>We want to find the weakest predicate P (i.e., permissive/liberal/general) that is strong enough to make post </a:t>
            </a:r>
            <a:r>
              <a:rPr lang="en-US" sz="3200" smtClean="0">
                <a:solidFill>
                  <a:srgbClr val="05022C"/>
                </a:solidFill>
              </a:rPr>
              <a:t>condition hold.</a:t>
            </a:r>
            <a:endParaRPr lang="pt-BR" sz="3200" dirty="0">
              <a:solidFill>
                <a:srgbClr val="05022C"/>
              </a:solidFill>
            </a:endParaRPr>
          </a:p>
        </p:txBody>
      </p:sp>
      <p:sp>
        <p:nvSpPr>
          <p:cNvPr id="8" name="Up Arrow 7"/>
          <p:cNvSpPr/>
          <p:nvPr/>
        </p:nvSpPr>
        <p:spPr>
          <a:xfrm rot="2496922">
            <a:off x="857485" y="3522755"/>
            <a:ext cx="357190" cy="69847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Axiomatic semantics of programs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semantics of each construct in terms of its effects on global state</a:t>
            </a:r>
          </a:p>
          <a:p>
            <a:pPr lvl="1"/>
            <a:r>
              <a:rPr lang="en-US" dirty="0" smtClean="0"/>
              <a:t>Most popular definitions: </a:t>
            </a:r>
            <a:r>
              <a:rPr lang="en-US" b="1" i="1" dirty="0" err="1" smtClean="0"/>
              <a:t>wp</a:t>
            </a:r>
            <a:r>
              <a:rPr lang="en-US" dirty="0" smtClean="0"/>
              <a:t> and </a:t>
            </a:r>
            <a:r>
              <a:rPr lang="en-US" b="1" i="1" dirty="0" smtClean="0"/>
              <a:t>sp</a:t>
            </a:r>
          </a:p>
          <a:p>
            <a:pPr lvl="1"/>
            <a:r>
              <a:rPr lang="en-US" dirty="0" smtClean="0"/>
              <a:t>Basis to automated derivation of </a:t>
            </a:r>
            <a:r>
              <a:rPr lang="en-US" dirty="0" err="1" smtClean="0"/>
              <a:t>pgm</a:t>
            </a:r>
            <a:r>
              <a:rPr lang="en-US" dirty="0" smtClean="0"/>
              <a:t>. obligations 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WP</a:t>
            </a:r>
            <a:r>
              <a:rPr lang="en-US" dirty="0" smtClean="0"/>
              <a:t> and </a:t>
            </a:r>
            <a:r>
              <a:rPr lang="en-US" b="1" i="1" dirty="0" smtClean="0"/>
              <a:t>SP</a:t>
            </a:r>
            <a:endParaRPr lang="pt-BR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wp</a:t>
            </a:r>
            <a:r>
              <a:rPr lang="en-US" b="1" i="1" dirty="0" smtClean="0"/>
              <a:t> </a:t>
            </a:r>
            <a:r>
              <a:rPr lang="en-US" dirty="0" smtClean="0"/>
              <a:t>(weakest precondition): Derive most general (weakest) accepting condition on state that results in correct executions</a:t>
            </a:r>
          </a:p>
          <a:p>
            <a:r>
              <a:rPr lang="en-US" b="1" i="1" dirty="0" smtClean="0"/>
              <a:t>sp </a:t>
            </a:r>
            <a:r>
              <a:rPr lang="en-US" dirty="0" smtClean="0"/>
              <a:t>(strongest </a:t>
            </a:r>
            <a:r>
              <a:rPr lang="en-US" dirty="0" err="1" smtClean="0"/>
              <a:t>postcondition</a:t>
            </a:r>
            <a:r>
              <a:rPr lang="en-US" dirty="0" smtClean="0"/>
              <a:t>): Derive most specific (strongest) condition that holds in every final states from correct executions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 of Pascal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863D"/>
              </a:buClr>
            </a:pPr>
            <a:r>
              <a:rPr lang="en-US" dirty="0" smtClean="0">
                <a:solidFill>
                  <a:schemeClr val="bg2"/>
                </a:solidFill>
              </a:rPr>
              <a:t>[ASSIGN] </a:t>
            </a:r>
            <a:r>
              <a:rPr lang="en-US" dirty="0" err="1" smtClean="0"/>
              <a:t>wp</a:t>
            </a:r>
            <a:r>
              <a:rPr lang="en-US" dirty="0" smtClean="0"/>
              <a:t>(x:=t, p(x)) = p(x) {x &lt;- t}  </a:t>
            </a:r>
          </a:p>
          <a:p>
            <a:pPr>
              <a:buClr>
                <a:srgbClr val="00863D"/>
              </a:buClr>
            </a:pPr>
            <a:r>
              <a:rPr lang="en-US" dirty="0" smtClean="0">
                <a:solidFill>
                  <a:schemeClr val="bg2"/>
                </a:solidFill>
              </a:rPr>
              <a:t>[COMP]</a:t>
            </a:r>
            <a:r>
              <a:rPr lang="en-US" dirty="0" smtClean="0"/>
              <a:t> </a:t>
            </a:r>
            <a:r>
              <a:rPr lang="en-US" dirty="0" err="1" smtClean="0"/>
              <a:t>wp</a:t>
            </a:r>
            <a:r>
              <a:rPr lang="en-US" dirty="0" smtClean="0"/>
              <a:t>(S1;S2, q) = </a:t>
            </a:r>
            <a:r>
              <a:rPr lang="en-US" dirty="0" err="1" smtClean="0"/>
              <a:t>wp</a:t>
            </a:r>
            <a:r>
              <a:rPr lang="en-US" dirty="0" smtClean="0"/>
              <a:t>(S1,wp(S2,q))</a:t>
            </a:r>
          </a:p>
          <a:p>
            <a:pPr>
              <a:buClr>
                <a:srgbClr val="00863D"/>
              </a:buClr>
            </a:pPr>
            <a:r>
              <a:rPr lang="en-US" dirty="0" smtClean="0">
                <a:solidFill>
                  <a:schemeClr val="bg2"/>
                </a:solidFill>
              </a:rPr>
              <a:t>[COND] </a:t>
            </a:r>
            <a:r>
              <a:rPr lang="en-US" dirty="0" err="1" smtClean="0"/>
              <a:t>wp</a:t>
            </a:r>
            <a:r>
              <a:rPr lang="en-US" dirty="0" smtClean="0"/>
              <a:t>(if B then S1 else S2, q) = B-&gt; </a:t>
            </a:r>
            <a:r>
              <a:rPr lang="en-US" dirty="0" err="1" smtClean="0"/>
              <a:t>wp</a:t>
            </a:r>
            <a:r>
              <a:rPr lang="en-US" dirty="0" smtClean="0"/>
              <a:t>(S1,q) and not B -&gt; </a:t>
            </a:r>
            <a:r>
              <a:rPr lang="en-US" dirty="0" err="1" smtClean="0"/>
              <a:t>wp</a:t>
            </a:r>
            <a:r>
              <a:rPr lang="en-US" dirty="0" smtClean="0"/>
              <a:t>(S2,q)</a:t>
            </a:r>
          </a:p>
          <a:p>
            <a:pPr>
              <a:buClr>
                <a:srgbClr val="00863D"/>
              </a:buClr>
            </a:pPr>
            <a:r>
              <a:rPr lang="en-US" dirty="0" smtClean="0">
                <a:solidFill>
                  <a:schemeClr val="bg2"/>
                </a:solidFill>
              </a:rPr>
              <a:t>[WHILE]</a:t>
            </a:r>
            <a:r>
              <a:rPr lang="en-US" dirty="0" smtClean="0"/>
              <a:t> </a:t>
            </a:r>
            <a:r>
              <a:rPr lang="en-US" dirty="0" err="1" smtClean="0"/>
              <a:t>wp</a:t>
            </a:r>
            <a:r>
              <a:rPr lang="en-US" dirty="0" smtClean="0"/>
              <a:t>(while B do S, q) = (not B -&gt; q) and B -&gt; </a:t>
            </a:r>
            <a:r>
              <a:rPr lang="en-US" dirty="0" err="1" smtClean="0"/>
              <a:t>wp</a:t>
            </a:r>
            <a:r>
              <a:rPr lang="en-US" dirty="0" smtClean="0"/>
              <a:t>(S; </a:t>
            </a:r>
            <a:r>
              <a:rPr lang="en-US" dirty="0" smtClean="0">
                <a:solidFill>
                  <a:srgbClr val="FF0000"/>
                </a:solidFill>
              </a:rPr>
              <a:t>while B do S</a:t>
            </a:r>
            <a:r>
              <a:rPr lang="en-US" dirty="0" smtClean="0"/>
              <a:t>, q)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4572000" y="5072074"/>
            <a:ext cx="4357718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5022C"/>
                </a:solidFill>
              </a:rPr>
              <a:t>Oops… Cannot mechanically compute it!</a:t>
            </a:r>
            <a:endParaRPr lang="pt-BR" sz="3200" dirty="0">
              <a:solidFill>
                <a:srgbClr val="05022C"/>
              </a:solidFill>
            </a:endParaRPr>
          </a:p>
        </p:txBody>
      </p:sp>
      <p:sp>
        <p:nvSpPr>
          <p:cNvPr id="6" name="Up Arrow 5"/>
          <p:cNvSpPr/>
          <p:nvPr/>
        </p:nvSpPr>
        <p:spPr>
          <a:xfrm rot="18535508">
            <a:off x="3839955" y="4854256"/>
            <a:ext cx="357190" cy="6802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n-US" dirty="0" smtClean="0"/>
              <a:t>Exercise: Compute the following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wp</a:t>
            </a:r>
            <a:r>
              <a:rPr lang="en-US" dirty="0" smtClean="0"/>
              <a:t>(x:=x+1; y:=y+2, x &lt; y)</a:t>
            </a:r>
          </a:p>
          <a:p>
            <a:r>
              <a:rPr lang="en-US" dirty="0" err="1" smtClean="0"/>
              <a:t>wp</a:t>
            </a:r>
            <a:r>
              <a:rPr lang="en-US" dirty="0" smtClean="0"/>
              <a:t>(x:=x+1; y:=y+2, x = (b - y)*a)</a:t>
            </a:r>
          </a:p>
          <a:p>
            <a:r>
              <a:rPr lang="en-US" dirty="0" err="1" smtClean="0"/>
              <a:t>wp</a:t>
            </a:r>
            <a:r>
              <a:rPr lang="en-US" dirty="0" smtClean="0"/>
              <a:t>(if y=0 then x:=0 else x:=y+1, x = y)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Conditions (VCs)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928662" y="1714488"/>
            <a:ext cx="2501006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05022C"/>
                </a:solidFill>
              </a:rPr>
              <a:t>S ; assert Q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0206" y="3286124"/>
            <a:ext cx="2060308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{?}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956024" y="257174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1120605" y="4864254"/>
            <a:ext cx="2095574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</a:t>
            </a:r>
            <a:r>
              <a:rPr lang="en-US" sz="4000" b="1" i="1" dirty="0" smtClean="0">
                <a:solidFill>
                  <a:srgbClr val="FF0000"/>
                </a:solidFill>
              </a:rPr>
              <a:t>P</a:t>
            </a:r>
            <a:r>
              <a:rPr lang="en-US" sz="4000" b="1" i="1" dirty="0" smtClean="0">
                <a:solidFill>
                  <a:srgbClr val="05022C"/>
                </a:solidFill>
              </a:rPr>
              <a:t>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906423" y="414987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4974074" y="1714488"/>
            <a:ext cx="2746265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05022C"/>
                </a:solidFill>
              </a:rPr>
              <a:t>assume P ; S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2742" y="3286124"/>
            <a:ext cx="2680414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{True}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6193913" y="257174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extBox 12"/>
          <p:cNvSpPr txBox="1"/>
          <p:nvPr/>
        </p:nvSpPr>
        <p:spPr>
          <a:xfrm>
            <a:off x="4477130" y="4864254"/>
            <a:ext cx="3953198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 =&gt; </a:t>
            </a:r>
            <a:r>
              <a:rPr lang="en-US" sz="4000" b="1" i="1" dirty="0" smtClean="0">
                <a:solidFill>
                  <a:srgbClr val="FF0000"/>
                </a:solidFill>
              </a:rPr>
              <a:t>P0</a:t>
            </a:r>
            <a:r>
              <a:rPr lang="en-US" sz="4000" b="1" i="1" dirty="0" smtClean="0">
                <a:solidFill>
                  <a:srgbClr val="05022C"/>
                </a:solidFill>
              </a:rPr>
              <a:t>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{True}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6144312" y="414987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Conditions (VCs)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928794" y="1714488"/>
            <a:ext cx="4746812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05022C"/>
                </a:solidFill>
              </a:rPr>
              <a:t>assume P; S ; assert Q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97510" y="3286124"/>
            <a:ext cx="2095574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083328" y="257174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2786050" y="4864254"/>
            <a:ext cx="3368358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 =&gt; </a:t>
            </a:r>
            <a:r>
              <a:rPr lang="en-US" sz="4000" b="1" i="1" dirty="0" smtClean="0">
                <a:solidFill>
                  <a:srgbClr val="FF0000"/>
                </a:solidFill>
              </a:rPr>
              <a:t>P0</a:t>
            </a:r>
            <a:r>
              <a:rPr lang="en-US" sz="4000" b="1" i="1" dirty="0" smtClean="0">
                <a:solidFill>
                  <a:srgbClr val="05022C"/>
                </a:solidFill>
              </a:rPr>
              <a:t>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033727" y="414987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VC generators</a:t>
            </a:r>
            <a:endParaRPr lang="pt-BR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rule for each language statement</a:t>
            </a:r>
          </a:p>
          <a:p>
            <a:r>
              <a:rPr lang="en-US" dirty="0" smtClean="0"/>
              <a:t>Conceptually, one can derive a predicate for entire program with assistance of rules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786050" y="3500438"/>
            <a:ext cx="4985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S</a:t>
            </a:r>
            <a:r>
              <a:rPr lang="en-US" sz="4000" b="1" i="1" baseline="-25000" dirty="0" smtClean="0"/>
              <a:t>1</a:t>
            </a:r>
            <a:r>
              <a:rPr lang="en-US" sz="4000" b="1" i="1" dirty="0" smtClean="0"/>
              <a:t>   ;   S</a:t>
            </a:r>
            <a:r>
              <a:rPr lang="en-US" sz="4000" b="1" i="1" baseline="-25000" dirty="0" smtClean="0"/>
              <a:t>2</a:t>
            </a:r>
            <a:r>
              <a:rPr lang="en-US" sz="4000" b="1" i="1" dirty="0" smtClean="0"/>
              <a:t>   ;       …    ;    </a:t>
            </a:r>
            <a:r>
              <a:rPr lang="en-US" sz="4000" b="1" i="1" dirty="0" err="1" smtClean="0"/>
              <a:t>S</a:t>
            </a:r>
            <a:r>
              <a:rPr lang="en-US" sz="4000" b="1" i="1" baseline="-25000" dirty="0" err="1" smtClean="0"/>
              <a:t>n</a:t>
            </a:r>
            <a:endParaRPr lang="pt-BR" sz="4000" b="1" i="1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1670" y="4643446"/>
            <a:ext cx="69294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P</a:t>
            </a:r>
            <a:r>
              <a:rPr lang="en-US" sz="4000" b="1" i="1" baseline="-25000" dirty="0" smtClean="0"/>
              <a:t>1</a:t>
            </a:r>
            <a:r>
              <a:rPr lang="en-US" sz="4000" b="1" i="1" dirty="0" smtClean="0"/>
              <a:t>       P</a:t>
            </a:r>
            <a:r>
              <a:rPr lang="en-US" sz="4000" b="1" i="1" baseline="-25000" dirty="0" smtClean="0"/>
              <a:t>2</a:t>
            </a:r>
            <a:r>
              <a:rPr lang="en-US" sz="4000" b="1" i="1" dirty="0" smtClean="0"/>
              <a:t>       P</a:t>
            </a:r>
            <a:r>
              <a:rPr lang="en-US" sz="4000" b="1" i="1" baseline="-25000" dirty="0" smtClean="0"/>
              <a:t>3</a:t>
            </a:r>
            <a:r>
              <a:rPr lang="en-US" sz="4000" b="1" i="1" dirty="0" smtClean="0"/>
              <a:t>            P</a:t>
            </a:r>
            <a:r>
              <a:rPr lang="en-US" sz="4000" b="1" i="1" baseline="-25000" dirty="0" smtClean="0"/>
              <a:t>n-1</a:t>
            </a:r>
            <a:r>
              <a:rPr lang="en-US" sz="4000" b="1" i="1" dirty="0" smtClean="0"/>
              <a:t>     </a:t>
            </a:r>
            <a:r>
              <a:rPr lang="en-US" sz="4000" b="1" i="1" dirty="0" err="1" smtClean="0"/>
              <a:t>P</a:t>
            </a:r>
            <a:r>
              <a:rPr lang="en-US" sz="4000" b="1" i="1" baseline="-25000" dirty="0" err="1" smtClean="0"/>
              <a:t>n</a:t>
            </a:r>
            <a:endParaRPr lang="pt-BR" sz="4000" b="1" i="1" baseline="-25000" dirty="0" smtClean="0"/>
          </a:p>
          <a:p>
            <a:endParaRPr lang="pt-BR" sz="4000" b="1" i="1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2428860" y="4256383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3516448" y="4272401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4774622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715140" y="4242528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3170950" y="4272401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4429124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6215074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H="1">
            <a:off x="7500958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69636" y="3714752"/>
            <a:ext cx="125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statements</a:t>
            </a:r>
            <a:endParaRPr lang="pt-BR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85720" y="4714884"/>
            <a:ext cx="117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predicates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VC generators</a:t>
            </a:r>
            <a:endParaRPr lang="pt-BR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rule for each language statement</a:t>
            </a:r>
          </a:p>
          <a:p>
            <a:r>
              <a:rPr lang="en-US" dirty="0" smtClean="0"/>
              <a:t>Conceptually, one can derive a predicate for entire program with assistance of rules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786050" y="3500438"/>
            <a:ext cx="4985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S</a:t>
            </a:r>
            <a:r>
              <a:rPr lang="en-US" sz="4000" b="1" i="1" baseline="-25000" dirty="0" smtClean="0"/>
              <a:t>1</a:t>
            </a:r>
            <a:r>
              <a:rPr lang="en-US" sz="4000" b="1" i="1" dirty="0" smtClean="0"/>
              <a:t>   ;   S</a:t>
            </a:r>
            <a:r>
              <a:rPr lang="en-US" sz="4000" b="1" i="1" baseline="-25000" dirty="0" smtClean="0"/>
              <a:t>2</a:t>
            </a:r>
            <a:r>
              <a:rPr lang="en-US" sz="4000" b="1" i="1" dirty="0" smtClean="0"/>
              <a:t>   ;       …    ;    </a:t>
            </a:r>
            <a:r>
              <a:rPr lang="en-US" sz="4000" b="1" i="1" dirty="0" err="1" smtClean="0"/>
              <a:t>S</a:t>
            </a:r>
            <a:r>
              <a:rPr lang="en-US" sz="4000" b="1" i="1" baseline="-25000" dirty="0" err="1" smtClean="0"/>
              <a:t>n</a:t>
            </a:r>
            <a:endParaRPr lang="pt-BR" sz="4000" b="1" i="1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1670" y="4643446"/>
            <a:ext cx="69294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P</a:t>
            </a:r>
            <a:r>
              <a:rPr lang="en-US" sz="4000" b="1" i="1" baseline="-25000" dirty="0" smtClean="0"/>
              <a:t>1</a:t>
            </a:r>
            <a:r>
              <a:rPr lang="en-US" sz="4000" b="1" i="1" dirty="0" smtClean="0"/>
              <a:t>       P</a:t>
            </a:r>
            <a:r>
              <a:rPr lang="en-US" sz="4000" b="1" i="1" baseline="-25000" dirty="0" smtClean="0"/>
              <a:t>2</a:t>
            </a:r>
            <a:r>
              <a:rPr lang="en-US" sz="4000" b="1" i="1" dirty="0" smtClean="0"/>
              <a:t>       P</a:t>
            </a:r>
            <a:r>
              <a:rPr lang="en-US" sz="4000" b="1" i="1" baseline="-25000" dirty="0" smtClean="0"/>
              <a:t>3</a:t>
            </a:r>
            <a:r>
              <a:rPr lang="en-US" sz="4000" b="1" i="1" dirty="0" smtClean="0"/>
              <a:t>            P</a:t>
            </a:r>
            <a:r>
              <a:rPr lang="en-US" sz="4000" b="1" i="1" baseline="-25000" dirty="0" smtClean="0"/>
              <a:t>n-1</a:t>
            </a:r>
            <a:r>
              <a:rPr lang="en-US" sz="4000" b="1" i="1" dirty="0" smtClean="0"/>
              <a:t>     </a:t>
            </a:r>
            <a:r>
              <a:rPr lang="en-US" sz="4000" b="1" i="1" dirty="0" err="1" smtClean="0"/>
              <a:t>P</a:t>
            </a:r>
            <a:r>
              <a:rPr lang="en-US" sz="4000" b="1" i="1" baseline="-25000" dirty="0" err="1" smtClean="0"/>
              <a:t>n</a:t>
            </a:r>
            <a:endParaRPr lang="pt-BR" sz="4000" b="1" i="1" baseline="-25000" dirty="0" smtClean="0"/>
          </a:p>
          <a:p>
            <a:endParaRPr lang="pt-BR" sz="4000" b="1" i="1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2428860" y="4256383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3516448" y="4272401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4774622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715140" y="4242528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3170950" y="4272401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4429124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6215074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H="1">
            <a:off x="7500958" y="4286256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69636" y="3714752"/>
            <a:ext cx="125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statements</a:t>
            </a:r>
            <a:endParaRPr lang="pt-BR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85720" y="4714884"/>
            <a:ext cx="117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predicates</a:t>
            </a:r>
            <a:endParaRPr lang="pt-BR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758208" y="4798014"/>
            <a:ext cx="7143800" cy="156966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5022C"/>
                </a:solidFill>
              </a:rPr>
              <a:t>Interested reader should look George </a:t>
            </a:r>
            <a:r>
              <a:rPr lang="en-US" sz="3200" dirty="0" err="1" smtClean="0">
                <a:solidFill>
                  <a:srgbClr val="05022C"/>
                </a:solidFill>
              </a:rPr>
              <a:t>Necula’s</a:t>
            </a:r>
            <a:r>
              <a:rPr lang="en-US" sz="3200" dirty="0" smtClean="0">
                <a:solidFill>
                  <a:srgbClr val="05022C"/>
                </a:solidFill>
              </a:rPr>
              <a:t> work on proof-carrying code and also the Spec# and </a:t>
            </a:r>
            <a:r>
              <a:rPr lang="en-US" sz="3200" dirty="0" err="1" smtClean="0">
                <a:solidFill>
                  <a:srgbClr val="05022C"/>
                </a:solidFill>
              </a:rPr>
              <a:t>ESCJava</a:t>
            </a:r>
            <a:r>
              <a:rPr lang="en-US" sz="3200" dirty="0" smtClean="0">
                <a:solidFill>
                  <a:srgbClr val="05022C"/>
                </a:solidFill>
              </a:rPr>
              <a:t> tools.</a:t>
            </a:r>
            <a:endParaRPr lang="pt-BR" sz="32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and mathematical formula are similar.  Both manipulate symbols and have precise syntax and semantics.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857224" y="3780542"/>
            <a:ext cx="7143800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5022C"/>
                </a:solidFill>
              </a:rPr>
              <a:t>Encode program state as a predicate and statements as predicate transformers.</a:t>
            </a:r>
            <a:endParaRPr lang="pt-BR" sz="32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Deductive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6" name="Picture 2" descr="C:\Users\damorim\Downloads\deductive-system-hoa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399398"/>
            <a:ext cx="5857916" cy="540104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Mathematical Logic for Computer Science.  </a:t>
            </a:r>
            <a:r>
              <a:rPr lang="en-US" dirty="0" err="1" smtClean="0"/>
              <a:t>Mordechai</a:t>
            </a:r>
            <a:r>
              <a:rPr lang="en-US" dirty="0" smtClean="0"/>
              <a:t> Ben-Ari, Springer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weakest precondition for the program below to validate the assertion</a:t>
            </a:r>
          </a:p>
          <a:p>
            <a:pPr>
              <a:buNone/>
            </a:pPr>
            <a:r>
              <a:rPr lang="en-US" b="1" i="1" dirty="0" smtClean="0">
                <a:solidFill>
                  <a:srgbClr val="05022C"/>
                </a:solidFill>
              </a:rPr>
              <a:t>                </a:t>
            </a:r>
            <a:endParaRPr lang="pt-BR" b="1" i="1" dirty="0" smtClean="0">
              <a:solidFill>
                <a:srgbClr val="05022C"/>
              </a:solidFill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285852" y="2928934"/>
            <a:ext cx="6386685" cy="3170099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5022C"/>
                </a:solidFill>
              </a:rPr>
              <a:t>x := 0</a:t>
            </a:r>
          </a:p>
          <a:p>
            <a:r>
              <a:rPr lang="en-US" sz="4000" dirty="0" smtClean="0">
                <a:solidFill>
                  <a:srgbClr val="05022C"/>
                </a:solidFill>
              </a:rPr>
              <a:t>y := b;</a:t>
            </a:r>
          </a:p>
          <a:p>
            <a:r>
              <a:rPr lang="en-US" sz="4000" dirty="0" smtClean="0">
                <a:solidFill>
                  <a:srgbClr val="05022C"/>
                </a:solidFill>
              </a:rPr>
              <a:t>while y &lt;&gt; 0 do</a:t>
            </a:r>
          </a:p>
          <a:p>
            <a:r>
              <a:rPr lang="en-US" sz="4000" dirty="0" smtClean="0">
                <a:solidFill>
                  <a:srgbClr val="05022C"/>
                </a:solidFill>
              </a:rPr>
              <a:t>  begin x:= x + a; y:= y – 1 end;</a:t>
            </a:r>
          </a:p>
          <a:p>
            <a:r>
              <a:rPr lang="en-US" sz="4000" dirty="0" smtClean="0">
                <a:solidFill>
                  <a:srgbClr val="05022C"/>
                </a:solidFill>
              </a:rPr>
              <a:t>assert x = a *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Partial correctness is a cornerstone in program language and verification </a:t>
            </a:r>
          </a:p>
          <a:p>
            <a:r>
              <a:rPr lang="en-US" dirty="0" smtClean="0"/>
              <a:t>Very important to note.  Not automatic!</a:t>
            </a:r>
          </a:p>
          <a:p>
            <a:pPr lvl="1"/>
            <a:r>
              <a:rPr lang="en-US" dirty="0" smtClean="0"/>
              <a:t>Manual generation of loop invariants is costly</a:t>
            </a:r>
          </a:p>
          <a:p>
            <a:pPr lvl="1"/>
            <a:r>
              <a:rPr lang="en-US" dirty="0" smtClean="0"/>
              <a:t>First-order logics alone is undecidable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verification…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 about programs as logical formulae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700493" y="3780542"/>
            <a:ext cx="7500990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5022C"/>
                </a:solidFill>
              </a:rPr>
              <a:t>Derive formula from program.  If program is incorrect should find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contradictions!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Basis: Floyd-Hoare Triples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4620"/>
            <a:ext cx="8258204" cy="3411543"/>
          </a:xfrm>
        </p:spPr>
        <p:txBody>
          <a:bodyPr>
            <a:normAutofit/>
          </a:bodyPr>
          <a:lstStyle/>
          <a:p>
            <a:r>
              <a:rPr lang="en-US" dirty="0" smtClean="0"/>
              <a:t>P and Q denote pre and post conditions on 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388801" y="1643050"/>
            <a:ext cx="2095574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distinction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r>
              <a:rPr lang="en-US" b="1" dirty="0" smtClean="0"/>
              <a:t>Partial correctness</a:t>
            </a:r>
            <a:r>
              <a:rPr lang="en-US" dirty="0" smtClean="0"/>
              <a:t>: For all states that satisfy P, if S terminates, then Q must hold in that state</a:t>
            </a:r>
          </a:p>
          <a:p>
            <a:r>
              <a:rPr lang="en-US" b="1" dirty="0" smtClean="0"/>
              <a:t>Total correctness</a:t>
            </a:r>
            <a:r>
              <a:rPr lang="en-US" dirty="0" smtClean="0"/>
              <a:t>: For all states that satisfy P, then S terminates and the resulting state satisfies Q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3388801" y="1643050"/>
            <a:ext cx="2095574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{P}  </a:t>
            </a:r>
            <a:r>
              <a:rPr lang="en-US" sz="4000" i="1" dirty="0" smtClean="0">
                <a:solidFill>
                  <a:srgbClr val="05022C"/>
                </a:solidFill>
              </a:rPr>
              <a:t>S </a:t>
            </a:r>
            <a:r>
              <a:rPr lang="en-US" sz="4000" b="1" i="1" dirty="0" smtClean="0">
                <a:solidFill>
                  <a:srgbClr val="05022C"/>
                </a:solidFill>
              </a:rPr>
              <a:t>{Q}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valid?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642910" y="1643050"/>
            <a:ext cx="7643866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{true}</a:t>
            </a:r>
            <a:r>
              <a:rPr lang="en-US" sz="4000" dirty="0" smtClean="0"/>
              <a:t>  </a:t>
            </a:r>
            <a:r>
              <a:rPr lang="en-US" sz="3200" b="1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while (true)</a:t>
            </a:r>
            <a:r>
              <a:rPr lang="en-US" sz="3200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 x</a:t>
            </a:r>
            <a:r>
              <a:rPr lang="en-US" sz="3200" b="1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:=2</a:t>
            </a:r>
            <a:r>
              <a:rPr lang="en-US" sz="4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000" b="1" i="1" dirty="0" smtClean="0"/>
              <a:t>{1==2}</a:t>
            </a:r>
            <a:endParaRPr lang="pt-BR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valid?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071810"/>
            <a:ext cx="8329642" cy="2697163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en-US" b="1" dirty="0" smtClean="0"/>
              <a:t>Answer</a:t>
            </a:r>
            <a:r>
              <a:rPr lang="en-US" dirty="0" smtClean="0"/>
              <a:t>: Only under partial correctness since false (due to non termination) implies absurd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642910" y="1643050"/>
            <a:ext cx="7643866" cy="707886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{true}</a:t>
            </a:r>
            <a:r>
              <a:rPr lang="en-US" sz="4000" dirty="0" smtClean="0"/>
              <a:t>  </a:t>
            </a:r>
            <a:r>
              <a:rPr lang="en-US" sz="3200" b="1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while (true)</a:t>
            </a:r>
            <a:r>
              <a:rPr lang="en-US" sz="3200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 x</a:t>
            </a:r>
            <a:r>
              <a:rPr lang="en-US" sz="3200" b="1" dirty="0" smtClean="0">
                <a:solidFill>
                  <a:srgbClr val="05022C"/>
                </a:solidFill>
                <a:latin typeface="Courier New" pitchFamily="49" charset="0"/>
                <a:cs typeface="Courier New" pitchFamily="49" charset="0"/>
              </a:rPr>
              <a:t>:=2</a:t>
            </a:r>
            <a:r>
              <a:rPr lang="en-US" sz="4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000" b="1" i="1" dirty="0" smtClean="0"/>
              <a:t>{1==2}</a:t>
            </a:r>
            <a:endParaRPr lang="pt-BR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928662" y="2357430"/>
            <a:ext cx="7066358" cy="70788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{y&lt;=3}</a:t>
            </a:r>
            <a:r>
              <a:rPr lang="en-US" sz="4000" dirty="0" smtClean="0">
                <a:solidFill>
                  <a:srgbClr val="05022C"/>
                </a:solidFill>
              </a:rPr>
              <a:t> x:=2*y+1 </a:t>
            </a:r>
            <a:r>
              <a:rPr lang="en-US" sz="4000" b="1" i="1" dirty="0" smtClean="0">
                <a:solidFill>
                  <a:srgbClr val="05022C"/>
                </a:solidFill>
              </a:rPr>
              <a:t>{x&lt;=7 and y&lt;=3}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 other preconditions P that makes this post condition to hold</a:t>
            </a:r>
          </a:p>
          <a:p>
            <a:pPr>
              <a:buNone/>
            </a:pPr>
            <a:r>
              <a:rPr lang="en-US" b="1" i="1" dirty="0" smtClean="0">
                <a:solidFill>
                  <a:srgbClr val="05022C"/>
                </a:solidFill>
              </a:rPr>
              <a:t>                </a:t>
            </a:r>
            <a:endParaRPr lang="pt-BR" b="1" i="1" dirty="0" smtClean="0">
              <a:solidFill>
                <a:srgbClr val="05022C"/>
              </a:solidFill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285852" y="3214686"/>
            <a:ext cx="6566221" cy="70788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5022C"/>
                </a:solidFill>
              </a:rPr>
              <a:t>{P?}</a:t>
            </a:r>
            <a:r>
              <a:rPr lang="en-US" sz="4000" dirty="0" smtClean="0">
                <a:solidFill>
                  <a:srgbClr val="05022C"/>
                </a:solidFill>
              </a:rPr>
              <a:t> x:=2*y+1 </a:t>
            </a:r>
            <a:r>
              <a:rPr lang="en-US" sz="4000" b="1" i="1" dirty="0" smtClean="0">
                <a:solidFill>
                  <a:srgbClr val="05022C"/>
                </a:solidFill>
              </a:rPr>
              <a:t>{x&lt;=7 and y&lt;=3}</a:t>
            </a:r>
            <a:endParaRPr lang="pt-BR" sz="4000" b="1" i="1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4">
      <a:dk1>
        <a:srgbClr val="336600"/>
      </a:dk1>
      <a:lt1>
        <a:srgbClr val="FFFFD0"/>
      </a:lt1>
      <a:dk2>
        <a:srgbClr val="993300"/>
      </a:dk2>
      <a:lt2>
        <a:srgbClr val="BFBF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883</Words>
  <PresentationFormat>On-screen Show (4:3)</PresentationFormat>
  <Paragraphs>115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Tema do Office</vt:lpstr>
      <vt:lpstr>Partial correctness</vt:lpstr>
      <vt:lpstr>Intuition</vt:lpstr>
      <vt:lpstr>For verification…</vt:lpstr>
      <vt:lpstr>Basis: Floyd-Hoare Triples</vt:lpstr>
      <vt:lpstr>Semantic distinction</vt:lpstr>
      <vt:lpstr>Is this valid?</vt:lpstr>
      <vt:lpstr>Is this valid?</vt:lpstr>
      <vt:lpstr>Example</vt:lpstr>
      <vt:lpstr>Exercise</vt:lpstr>
      <vt:lpstr>Definition: Weaker formula</vt:lpstr>
      <vt:lpstr>Back to previous exercise</vt:lpstr>
      <vt:lpstr>Axiomatic semantics of programs</vt:lpstr>
      <vt:lpstr>WP and SP</vt:lpstr>
      <vt:lpstr>Fragment of Pascal</vt:lpstr>
      <vt:lpstr>Exercise: Compute the following</vt:lpstr>
      <vt:lpstr>Verification Conditions (VCs)</vt:lpstr>
      <vt:lpstr>Verification Conditions (VCs)</vt:lpstr>
      <vt:lpstr>VC generators</vt:lpstr>
      <vt:lpstr>VC generators</vt:lpstr>
      <vt:lpstr>Deductive System</vt:lpstr>
      <vt:lpstr>Exercise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Static Analysis</dc:title>
  <dc:creator>damorim</dc:creator>
  <cp:lastModifiedBy>damorim</cp:lastModifiedBy>
  <cp:revision>321</cp:revision>
  <dcterms:created xsi:type="dcterms:W3CDTF">2010-02-22T17:16:29Z</dcterms:created>
  <dcterms:modified xsi:type="dcterms:W3CDTF">2010-09-08T17:37:17Z</dcterms:modified>
</cp:coreProperties>
</file>