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64" r:id="rId3"/>
    <p:sldId id="263" r:id="rId4"/>
    <p:sldId id="293" r:id="rId5"/>
    <p:sldId id="314" r:id="rId6"/>
    <p:sldId id="267" r:id="rId7"/>
    <p:sldId id="322" r:id="rId8"/>
    <p:sldId id="281" r:id="rId9"/>
    <p:sldId id="282" r:id="rId10"/>
    <p:sldId id="324" r:id="rId11"/>
    <p:sldId id="302" r:id="rId12"/>
    <p:sldId id="258" r:id="rId13"/>
    <p:sldId id="284" r:id="rId14"/>
    <p:sldId id="288" r:id="rId15"/>
    <p:sldId id="300" r:id="rId16"/>
    <p:sldId id="301" r:id="rId17"/>
    <p:sldId id="303" r:id="rId18"/>
    <p:sldId id="315" r:id="rId19"/>
    <p:sldId id="325" r:id="rId20"/>
    <p:sldId id="289" r:id="rId21"/>
    <p:sldId id="330" r:id="rId22"/>
    <p:sldId id="290" r:id="rId23"/>
    <p:sldId id="316" r:id="rId24"/>
    <p:sldId id="269" r:id="rId25"/>
    <p:sldId id="271" r:id="rId26"/>
    <p:sldId id="272" r:id="rId27"/>
    <p:sldId id="273" r:id="rId28"/>
    <p:sldId id="278" r:id="rId29"/>
    <p:sldId id="318" r:id="rId30"/>
    <p:sldId id="311" r:id="rId31"/>
    <p:sldId id="326" r:id="rId32"/>
    <p:sldId id="319" r:id="rId33"/>
    <p:sldId id="320" r:id="rId34"/>
    <p:sldId id="323" r:id="rId35"/>
    <p:sldId id="332" r:id="rId36"/>
    <p:sldId id="321" r:id="rId37"/>
    <p:sldId id="308" r:id="rId38"/>
    <p:sldId id="296" r:id="rId39"/>
    <p:sldId id="327" r:id="rId40"/>
    <p:sldId id="328" r:id="rId41"/>
    <p:sldId id="329" r:id="rId42"/>
  </p:sldIdLst>
  <p:sldSz cx="9144000" cy="6858000" type="screen4x3"/>
  <p:notesSz cx="6743700" cy="98552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022C"/>
    <a:srgbClr val="FFFFFF"/>
    <a:srgbClr val="191274"/>
    <a:srgbClr val="FFFFD0"/>
    <a:srgbClr val="00863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0" autoAdjust="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23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270" cy="492760"/>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sz="quarter" idx="1"/>
          </p:nvPr>
        </p:nvSpPr>
        <p:spPr>
          <a:xfrm>
            <a:off x="3819869" y="0"/>
            <a:ext cx="2922270" cy="492760"/>
          </a:xfrm>
          <a:prstGeom prst="rect">
            <a:avLst/>
          </a:prstGeom>
        </p:spPr>
        <p:txBody>
          <a:bodyPr vert="horz" lIns="91440" tIns="45720" rIns="91440" bIns="45720" rtlCol="0"/>
          <a:lstStyle>
            <a:lvl1pPr algn="r">
              <a:defRPr sz="1200"/>
            </a:lvl1pPr>
          </a:lstStyle>
          <a:p>
            <a:fld id="{5B006FF2-B5EE-4808-910E-BA06CFF61BE9}" type="datetimeFigureOut">
              <a:rPr lang="pt-BR" smtClean="0"/>
              <a:pPr/>
              <a:t>26/08/2010</a:t>
            </a:fld>
            <a:endParaRPr lang="pt-BR"/>
          </a:p>
        </p:txBody>
      </p:sp>
      <p:sp>
        <p:nvSpPr>
          <p:cNvPr id="4" name="Footer Placeholder 3"/>
          <p:cNvSpPr>
            <a:spLocks noGrp="1"/>
          </p:cNvSpPr>
          <p:nvPr>
            <p:ph type="ftr" sz="quarter" idx="2"/>
          </p:nvPr>
        </p:nvSpPr>
        <p:spPr>
          <a:xfrm>
            <a:off x="0" y="9360730"/>
            <a:ext cx="2922270" cy="492760"/>
          </a:xfrm>
          <a:prstGeom prst="rect">
            <a:avLst/>
          </a:prstGeom>
        </p:spPr>
        <p:txBody>
          <a:bodyPr vert="horz" lIns="91440" tIns="45720" rIns="91440" bIns="45720" rtlCol="0" anchor="b"/>
          <a:lstStyle>
            <a:lvl1pPr algn="l">
              <a:defRPr sz="1200"/>
            </a:lvl1pPr>
          </a:lstStyle>
          <a:p>
            <a:endParaRPr lang="pt-BR"/>
          </a:p>
        </p:txBody>
      </p:sp>
      <p:sp>
        <p:nvSpPr>
          <p:cNvPr id="5" name="Slide Number Placeholder 4"/>
          <p:cNvSpPr>
            <a:spLocks noGrp="1"/>
          </p:cNvSpPr>
          <p:nvPr>
            <p:ph type="sldNum" sz="quarter" idx="3"/>
          </p:nvPr>
        </p:nvSpPr>
        <p:spPr>
          <a:xfrm>
            <a:off x="3819869" y="9360730"/>
            <a:ext cx="2922270" cy="492760"/>
          </a:xfrm>
          <a:prstGeom prst="rect">
            <a:avLst/>
          </a:prstGeom>
        </p:spPr>
        <p:txBody>
          <a:bodyPr vert="horz" lIns="91440" tIns="45720" rIns="91440" bIns="45720" rtlCol="0" anchor="b"/>
          <a:lstStyle>
            <a:lvl1pPr algn="r">
              <a:defRPr sz="1200"/>
            </a:lvl1pPr>
          </a:lstStyle>
          <a:p>
            <a:fld id="{46D9601C-9AFB-48E9-B4D0-072A960DB4DB}" type="slidenum">
              <a:rPr lang="pt-BR" smtClean="0"/>
              <a:pPr/>
              <a:t>‹#›</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270" cy="492760"/>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idx="1"/>
          </p:nvPr>
        </p:nvSpPr>
        <p:spPr>
          <a:xfrm>
            <a:off x="3819869" y="0"/>
            <a:ext cx="2922270" cy="492760"/>
          </a:xfrm>
          <a:prstGeom prst="rect">
            <a:avLst/>
          </a:prstGeom>
        </p:spPr>
        <p:txBody>
          <a:bodyPr vert="horz" lIns="91440" tIns="45720" rIns="91440" bIns="45720" rtlCol="0"/>
          <a:lstStyle>
            <a:lvl1pPr algn="r">
              <a:defRPr sz="1200"/>
            </a:lvl1pPr>
          </a:lstStyle>
          <a:p>
            <a:fld id="{FEAA332F-52D4-4D0E-A190-A8EB850C2F5B}" type="datetimeFigureOut">
              <a:rPr lang="pt-BR" smtClean="0"/>
              <a:pPr/>
              <a:t>26/08/2010</a:t>
            </a:fld>
            <a:endParaRPr lang="pt-BR"/>
          </a:p>
        </p:txBody>
      </p:sp>
      <p:sp>
        <p:nvSpPr>
          <p:cNvPr id="4" name="Slide Image Placeholder 3"/>
          <p:cNvSpPr>
            <a:spLocks noGrp="1" noRot="1" noChangeAspect="1"/>
          </p:cNvSpPr>
          <p:nvPr>
            <p:ph type="sldImg" idx="2"/>
          </p:nvPr>
        </p:nvSpPr>
        <p:spPr>
          <a:xfrm>
            <a:off x="908050" y="739775"/>
            <a:ext cx="4927600" cy="3695700"/>
          </a:xfrm>
          <a:prstGeom prst="rect">
            <a:avLst/>
          </a:prstGeom>
          <a:noFill/>
          <a:ln w="12700">
            <a:solidFill>
              <a:prstClr val="black"/>
            </a:solidFill>
          </a:ln>
        </p:spPr>
        <p:txBody>
          <a:bodyPr vert="horz" lIns="91440" tIns="45720" rIns="91440" bIns="45720" rtlCol="0" anchor="ctr"/>
          <a:lstStyle/>
          <a:p>
            <a:endParaRPr lang="pt-BR"/>
          </a:p>
        </p:txBody>
      </p:sp>
      <p:sp>
        <p:nvSpPr>
          <p:cNvPr id="5" name="Notes Placeholder 4"/>
          <p:cNvSpPr>
            <a:spLocks noGrp="1"/>
          </p:cNvSpPr>
          <p:nvPr>
            <p:ph type="body" sz="quarter" idx="3"/>
          </p:nvPr>
        </p:nvSpPr>
        <p:spPr>
          <a:xfrm>
            <a:off x="674370" y="4681220"/>
            <a:ext cx="5394960" cy="44348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6" name="Footer Placeholder 5"/>
          <p:cNvSpPr>
            <a:spLocks noGrp="1"/>
          </p:cNvSpPr>
          <p:nvPr>
            <p:ph type="ftr" sz="quarter" idx="4"/>
          </p:nvPr>
        </p:nvSpPr>
        <p:spPr>
          <a:xfrm>
            <a:off x="0" y="9360730"/>
            <a:ext cx="2922270" cy="492760"/>
          </a:xfrm>
          <a:prstGeom prst="rect">
            <a:avLst/>
          </a:prstGeom>
        </p:spPr>
        <p:txBody>
          <a:bodyPr vert="horz" lIns="91440" tIns="45720" rIns="91440" bIns="45720" rtlCol="0" anchor="b"/>
          <a:lstStyle>
            <a:lvl1pPr algn="l">
              <a:defRPr sz="1200"/>
            </a:lvl1pPr>
          </a:lstStyle>
          <a:p>
            <a:endParaRPr lang="pt-BR"/>
          </a:p>
        </p:txBody>
      </p:sp>
      <p:sp>
        <p:nvSpPr>
          <p:cNvPr id="7" name="Slide Number Placeholder 6"/>
          <p:cNvSpPr>
            <a:spLocks noGrp="1"/>
          </p:cNvSpPr>
          <p:nvPr>
            <p:ph type="sldNum" sz="quarter" idx="5"/>
          </p:nvPr>
        </p:nvSpPr>
        <p:spPr>
          <a:xfrm>
            <a:off x="3819869" y="9360730"/>
            <a:ext cx="2922270" cy="492760"/>
          </a:xfrm>
          <a:prstGeom prst="rect">
            <a:avLst/>
          </a:prstGeom>
        </p:spPr>
        <p:txBody>
          <a:bodyPr vert="horz" lIns="91440" tIns="45720" rIns="91440" bIns="45720" rtlCol="0" anchor="b"/>
          <a:lstStyle>
            <a:lvl1pPr algn="r">
              <a:defRPr sz="1200"/>
            </a:lvl1pPr>
          </a:lstStyle>
          <a:p>
            <a:fld id="{F55A198A-80B8-477A-A203-F6195CE1332C}" type="slidenum">
              <a:rPr lang="pt-BR" smtClean="0"/>
              <a:pPr/>
              <a:t>‹#›</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Sist</a:t>
            </a:r>
            <a:r>
              <a:rPr lang="en-US" dirty="0" smtClean="0"/>
              <a:t>. </a:t>
            </a:r>
            <a:r>
              <a:rPr lang="en-US" dirty="0" err="1" smtClean="0"/>
              <a:t>Tipos</a:t>
            </a:r>
            <a:r>
              <a:rPr lang="en-US" dirty="0" smtClean="0"/>
              <a:t> java:</a:t>
            </a:r>
            <a:r>
              <a:rPr lang="en-US" baseline="0" dirty="0" smtClean="0"/>
              <a:t> </a:t>
            </a:r>
            <a:r>
              <a:rPr lang="en-US" baseline="0" dirty="0" err="1" smtClean="0"/>
              <a:t>giov</a:t>
            </a:r>
            <a:r>
              <a:rPr lang="en-US" baseline="0" dirty="0" smtClean="0"/>
              <a:t> + arrays</a:t>
            </a:r>
          </a:p>
          <a:p>
            <a:r>
              <a:rPr lang="en-US" baseline="0" smtClean="0"/>
              <a:t>As =&gt; numbers</a:t>
            </a:r>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1</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Reason to focus on dataflow.</a:t>
            </a:r>
            <a:r>
              <a:rPr lang="en-US" baseline="0" dirty="0" smtClean="0"/>
              <a:t>  (1) Classical technique; student must know.  (2) Others are more focused on verification.  Type checking verification of very simple properties.  Symbolic execution (testing) of more elaborated ones but, off course, is not as efficient as type checking.</a:t>
            </a:r>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5</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9</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10</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a:t>
            </a:r>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15</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Reason to focus on dataflow.</a:t>
            </a:r>
            <a:r>
              <a:rPr lang="en-US" baseline="0" dirty="0" smtClean="0"/>
              <a:t>  (1) Classical technique; student must know.  (2) Others are more focused on verification.  Type checking verification of very simple properties.  Symbolic execution (testing) of more elaborated ones but, off course, is not as efficient as type checking.</a:t>
            </a:r>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18</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Rejects</a:t>
            </a:r>
            <a:r>
              <a:rPr lang="en-US" baseline="0" dirty="0" smtClean="0"/>
              <a:t> first as there is no remove method in class Thread.  Rejects second but it could have accepted it as the context says the class is of String type.</a:t>
            </a:r>
            <a:endParaRPr lang="pt-BR" dirty="0"/>
          </a:p>
        </p:txBody>
      </p:sp>
      <p:sp>
        <p:nvSpPr>
          <p:cNvPr id="4" name="Slide Number Placeholder 3"/>
          <p:cNvSpPr>
            <a:spLocks noGrp="1"/>
          </p:cNvSpPr>
          <p:nvPr>
            <p:ph type="sldNum" sz="quarter" idx="10"/>
          </p:nvPr>
        </p:nvSpPr>
        <p:spPr/>
        <p:txBody>
          <a:bodyPr/>
          <a:lstStyle/>
          <a:p>
            <a:fld id="{F55A198A-80B8-477A-A203-F6195CE1332C}" type="slidenum">
              <a:rPr lang="pt-BR" smtClean="0"/>
              <a:pPr/>
              <a:t>21</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dirty="0" smtClean="0"/>
              <a:t>Clique para editar o estilo do título mestre</a:t>
            </a:r>
            <a:endParaRPr lang="pt-BR" dirty="0"/>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dirty="0" smtClean="0"/>
              <a:t>Clique para editar o estilo do subtítulo mestre</a:t>
            </a:r>
            <a:endParaRPr lang="pt-BR" dirty="0"/>
          </a:p>
        </p:txBody>
      </p:sp>
      <p:sp>
        <p:nvSpPr>
          <p:cNvPr id="4" name="Espaço Reservado para Data 3"/>
          <p:cNvSpPr>
            <a:spLocks noGrp="1"/>
          </p:cNvSpPr>
          <p:nvPr>
            <p:ph type="dt" sz="half" idx="10"/>
          </p:nvPr>
        </p:nvSpPr>
        <p:spPr/>
        <p:txBody>
          <a:bodyPr/>
          <a:lstStyle/>
          <a:p>
            <a:fld id="{E4717228-F028-41FC-BC22-C7B0C308F68F}" type="datetime1">
              <a:rPr lang="pt-BR" smtClean="0"/>
              <a:pPr/>
              <a:t>26/08/2010</a:t>
            </a:fld>
            <a:endParaRPr lang="pt-BR"/>
          </a:p>
        </p:txBody>
      </p:sp>
      <p:sp>
        <p:nvSpPr>
          <p:cNvPr id="5" name="Espaço Reservado para Rodapé 4"/>
          <p:cNvSpPr>
            <a:spLocks noGrp="1"/>
          </p:cNvSpPr>
          <p:nvPr>
            <p:ph type="ftr" sz="quarter" idx="11"/>
          </p:nvPr>
        </p:nvSpPr>
        <p:spPr/>
        <p:txBody>
          <a:bodyPr/>
          <a:lstStyle/>
          <a:p>
            <a:r>
              <a:rPr lang="pt-BR" smtClean="0"/>
              <a:t>© Marcelo d’Amorim 2010</a:t>
            </a:r>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E45A63C-0466-4CE1-84F3-03F41941FA0B}" type="datetime1">
              <a:rPr lang="pt-BR" smtClean="0"/>
              <a:pPr/>
              <a:t>26/08/2010</a:t>
            </a:fld>
            <a:endParaRPr lang="pt-BR"/>
          </a:p>
        </p:txBody>
      </p:sp>
      <p:sp>
        <p:nvSpPr>
          <p:cNvPr id="5" name="Espaço Reservado para Rodapé 4"/>
          <p:cNvSpPr>
            <a:spLocks noGrp="1"/>
          </p:cNvSpPr>
          <p:nvPr>
            <p:ph type="ftr" sz="quarter" idx="11"/>
          </p:nvPr>
        </p:nvSpPr>
        <p:spPr/>
        <p:txBody>
          <a:bodyPr/>
          <a:lstStyle/>
          <a:p>
            <a:r>
              <a:rPr lang="pt-BR" smtClean="0"/>
              <a:t>© Marcelo d’Amorim 2010</a:t>
            </a:r>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3B801CD-4C1F-421F-A475-1431A58AEAF8}" type="datetime1">
              <a:rPr lang="pt-BR" smtClean="0"/>
              <a:pPr/>
              <a:t>26/08/2010</a:t>
            </a:fld>
            <a:endParaRPr lang="pt-BR"/>
          </a:p>
        </p:txBody>
      </p:sp>
      <p:sp>
        <p:nvSpPr>
          <p:cNvPr id="5" name="Espaço Reservado para Rodapé 4"/>
          <p:cNvSpPr>
            <a:spLocks noGrp="1"/>
          </p:cNvSpPr>
          <p:nvPr>
            <p:ph type="ftr" sz="quarter" idx="11"/>
          </p:nvPr>
        </p:nvSpPr>
        <p:spPr/>
        <p:txBody>
          <a:bodyPr/>
          <a:lstStyle/>
          <a:p>
            <a:r>
              <a:rPr lang="pt-BR" smtClean="0"/>
              <a:t>© Marcelo d’Amorim 2010</a:t>
            </a:r>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6B2408D-86BA-4180-A0CC-A3E4831798E8}" type="datetime1">
              <a:rPr lang="pt-BR" smtClean="0"/>
              <a:pPr/>
              <a:t>26/08/2010</a:t>
            </a:fld>
            <a:endParaRPr lang="pt-BR"/>
          </a:p>
        </p:txBody>
      </p:sp>
      <p:sp>
        <p:nvSpPr>
          <p:cNvPr id="5" name="Espaço Reservado para Rodapé 4"/>
          <p:cNvSpPr>
            <a:spLocks noGrp="1"/>
          </p:cNvSpPr>
          <p:nvPr>
            <p:ph type="ftr" sz="quarter" idx="11"/>
          </p:nvPr>
        </p:nvSpPr>
        <p:spPr/>
        <p:txBody>
          <a:bodyPr/>
          <a:lstStyle/>
          <a:p>
            <a:r>
              <a:rPr lang="pt-BR" smtClean="0"/>
              <a:t>© Marcelo d’Amorim 2010</a:t>
            </a:r>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7390454E-D004-4655-86F1-A9F98E136BE1}" type="datetime1">
              <a:rPr lang="pt-BR" smtClean="0"/>
              <a:pPr/>
              <a:t>26/08/2010</a:t>
            </a:fld>
            <a:endParaRPr lang="pt-BR"/>
          </a:p>
        </p:txBody>
      </p:sp>
      <p:sp>
        <p:nvSpPr>
          <p:cNvPr id="5" name="Espaço Reservado para Rodapé 4"/>
          <p:cNvSpPr>
            <a:spLocks noGrp="1"/>
          </p:cNvSpPr>
          <p:nvPr>
            <p:ph type="ftr" sz="quarter" idx="11"/>
          </p:nvPr>
        </p:nvSpPr>
        <p:spPr/>
        <p:txBody>
          <a:bodyPr/>
          <a:lstStyle/>
          <a:p>
            <a:r>
              <a:rPr lang="pt-BR" smtClean="0"/>
              <a:t>© Marcelo d’Amorim 2010</a:t>
            </a:r>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F78E10BD-A12A-4F15-8466-D005E4F36306}" type="datetime1">
              <a:rPr lang="pt-BR" smtClean="0"/>
              <a:pPr/>
              <a:t>26/08/2010</a:t>
            </a:fld>
            <a:endParaRPr lang="pt-BR"/>
          </a:p>
        </p:txBody>
      </p:sp>
      <p:sp>
        <p:nvSpPr>
          <p:cNvPr id="6" name="Espaço Reservado para Rodapé 5"/>
          <p:cNvSpPr>
            <a:spLocks noGrp="1"/>
          </p:cNvSpPr>
          <p:nvPr>
            <p:ph type="ftr" sz="quarter" idx="11"/>
          </p:nvPr>
        </p:nvSpPr>
        <p:spPr/>
        <p:txBody>
          <a:bodyPr/>
          <a:lstStyle/>
          <a:p>
            <a:r>
              <a:rPr lang="pt-BR" smtClean="0"/>
              <a:t>© Marcelo d’Amorim 2010</a:t>
            </a:r>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074A647-715C-4B0D-A31D-BCE57D521BA2}" type="datetime1">
              <a:rPr lang="pt-BR" smtClean="0"/>
              <a:pPr/>
              <a:t>26/08/2010</a:t>
            </a:fld>
            <a:endParaRPr lang="pt-BR"/>
          </a:p>
        </p:txBody>
      </p:sp>
      <p:sp>
        <p:nvSpPr>
          <p:cNvPr id="8" name="Espaço Reservado para Rodapé 7"/>
          <p:cNvSpPr>
            <a:spLocks noGrp="1"/>
          </p:cNvSpPr>
          <p:nvPr>
            <p:ph type="ftr" sz="quarter" idx="11"/>
          </p:nvPr>
        </p:nvSpPr>
        <p:spPr/>
        <p:txBody>
          <a:bodyPr/>
          <a:lstStyle/>
          <a:p>
            <a:r>
              <a:rPr lang="pt-BR" smtClean="0"/>
              <a:t>© Marcelo d’Amorim 2010</a:t>
            </a:r>
            <a:endParaRPr lang="pt-BR"/>
          </a:p>
        </p:txBody>
      </p:sp>
      <p:sp>
        <p:nvSpPr>
          <p:cNvPr id="9" name="Espaço Reservado para Número de Slide 8"/>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46319A44-CF9A-43B2-BD6C-C0163889B2BA}" type="datetime1">
              <a:rPr lang="pt-BR" smtClean="0"/>
              <a:pPr/>
              <a:t>26/08/2010</a:t>
            </a:fld>
            <a:endParaRPr lang="pt-BR"/>
          </a:p>
        </p:txBody>
      </p:sp>
      <p:sp>
        <p:nvSpPr>
          <p:cNvPr id="4" name="Espaço Reservado para Rodapé 3"/>
          <p:cNvSpPr>
            <a:spLocks noGrp="1"/>
          </p:cNvSpPr>
          <p:nvPr>
            <p:ph type="ftr" sz="quarter" idx="11"/>
          </p:nvPr>
        </p:nvSpPr>
        <p:spPr/>
        <p:txBody>
          <a:bodyPr/>
          <a:lstStyle/>
          <a:p>
            <a:r>
              <a:rPr lang="pt-BR" smtClean="0"/>
              <a:t>© Marcelo d’Amorim 2010</a:t>
            </a:r>
            <a:endParaRPr lang="pt-BR"/>
          </a:p>
        </p:txBody>
      </p:sp>
      <p:sp>
        <p:nvSpPr>
          <p:cNvPr id="5" name="Espaço Reservado para Número de Slide 4"/>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8B74184-0040-4173-9AFF-E2DAE698C452}" type="datetime1">
              <a:rPr lang="pt-BR" smtClean="0"/>
              <a:pPr/>
              <a:t>26/08/2010</a:t>
            </a:fld>
            <a:endParaRPr lang="pt-BR"/>
          </a:p>
        </p:txBody>
      </p:sp>
      <p:sp>
        <p:nvSpPr>
          <p:cNvPr id="3" name="Espaço Reservado para Rodapé 2"/>
          <p:cNvSpPr>
            <a:spLocks noGrp="1"/>
          </p:cNvSpPr>
          <p:nvPr>
            <p:ph type="ftr" sz="quarter" idx="11"/>
          </p:nvPr>
        </p:nvSpPr>
        <p:spPr/>
        <p:txBody>
          <a:bodyPr/>
          <a:lstStyle/>
          <a:p>
            <a:r>
              <a:rPr lang="pt-BR" smtClean="0"/>
              <a:t>© Marcelo d’Amorim 2010</a:t>
            </a:r>
            <a:endParaRPr lang="pt-BR"/>
          </a:p>
        </p:txBody>
      </p:sp>
      <p:sp>
        <p:nvSpPr>
          <p:cNvPr id="4" name="Espaço Reservado para Número de Slide 3"/>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DF91CB1D-21A7-422E-A824-47CE0EC6FFCA}" type="datetime1">
              <a:rPr lang="pt-BR" smtClean="0"/>
              <a:pPr/>
              <a:t>26/08/2010</a:t>
            </a:fld>
            <a:endParaRPr lang="pt-BR"/>
          </a:p>
        </p:txBody>
      </p:sp>
      <p:sp>
        <p:nvSpPr>
          <p:cNvPr id="6" name="Espaço Reservado para Rodapé 5"/>
          <p:cNvSpPr>
            <a:spLocks noGrp="1"/>
          </p:cNvSpPr>
          <p:nvPr>
            <p:ph type="ftr" sz="quarter" idx="11"/>
          </p:nvPr>
        </p:nvSpPr>
        <p:spPr/>
        <p:txBody>
          <a:bodyPr/>
          <a:lstStyle/>
          <a:p>
            <a:r>
              <a:rPr lang="pt-BR" smtClean="0"/>
              <a:t>© Marcelo d’Amorim 2010</a:t>
            </a:r>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AF2620E2-A90B-45A1-B233-D503BB91EBD7}" type="datetime1">
              <a:rPr lang="pt-BR" smtClean="0"/>
              <a:pPr/>
              <a:t>26/08/2010</a:t>
            </a:fld>
            <a:endParaRPr lang="pt-BR"/>
          </a:p>
        </p:txBody>
      </p:sp>
      <p:sp>
        <p:nvSpPr>
          <p:cNvPr id="6" name="Espaço Reservado para Rodapé 5"/>
          <p:cNvSpPr>
            <a:spLocks noGrp="1"/>
          </p:cNvSpPr>
          <p:nvPr>
            <p:ph type="ftr" sz="quarter" idx="11"/>
          </p:nvPr>
        </p:nvSpPr>
        <p:spPr/>
        <p:txBody>
          <a:bodyPr/>
          <a:lstStyle/>
          <a:p>
            <a:r>
              <a:rPr lang="pt-BR" smtClean="0"/>
              <a:t>© Marcelo d’Amorim 2010</a:t>
            </a:r>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D0"/>
        </a:soli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smtClean="0"/>
              <a:t>Clique para editar o estilo do título mestre</a:t>
            </a:r>
            <a:endParaRPr lang="pt-BR" dirty="0"/>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E164CC-94DD-4FD5-BFB3-672D07991C11}" type="datetime1">
              <a:rPr lang="pt-BR" smtClean="0"/>
              <a:pPr/>
              <a:t>26/08/2010</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smtClean="0"/>
              <a:t>© Marcelo d’Amorim 2010</a:t>
            </a:r>
            <a:endParaRPr lang="pt-BR" dirty="0"/>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9D8CF-8DEC-4D9F-84EE-ADF04DFF3391}" type="slidenum">
              <a:rPr lang="pt-BR" smtClean="0"/>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baseline="0">
          <a:solidFill>
            <a:srgbClr val="9933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grammatech.com/" TargetMode="External"/><Relationship Id="rId7" Type="http://schemas.openxmlformats.org/officeDocument/2006/relationships/image" Target="../media/image4.wmf"/><Relationship Id="rId2" Type="http://schemas.openxmlformats.org/officeDocument/2006/relationships/hyperlink" Target="http://www.coverity.com/" TargetMode="External"/><Relationship Id="rId1" Type="http://schemas.openxmlformats.org/officeDocument/2006/relationships/slideLayout" Target="../slideLayouts/slideLayout2.xml"/><Relationship Id="rId6" Type="http://schemas.openxmlformats.org/officeDocument/2006/relationships/hyperlink" Target="http://semmle.com/" TargetMode="External"/><Relationship Id="rId5" Type="http://schemas.openxmlformats.org/officeDocument/2006/relationships/hyperlink" Target="http://www.parasoft.com/" TargetMode="External"/><Relationship Id="rId4" Type="http://schemas.openxmlformats.org/officeDocument/2006/relationships/hyperlink" Target="http://www.klocwork.com/"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pdc.kth.se/training/Tutor/Basics/lint/index-frame.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a:t>
            </a:r>
            <a:endParaRPr lang="pt-BR" dirty="0"/>
          </a:p>
        </p:txBody>
      </p:sp>
      <p:pic>
        <p:nvPicPr>
          <p:cNvPr id="1027" name="Picture 3" descr="Y:\public_html\figs\pan\pan3.jpg"/>
          <p:cNvPicPr>
            <a:picLocks noChangeAspect="1" noChangeArrowheads="1"/>
          </p:cNvPicPr>
          <p:nvPr/>
        </p:nvPicPr>
        <p:blipFill>
          <a:blip r:embed="rId3"/>
          <a:srcRect/>
          <a:stretch>
            <a:fillRect/>
          </a:stretch>
        </p:blipFill>
        <p:spPr bwMode="auto">
          <a:xfrm>
            <a:off x="90472" y="76182"/>
            <a:ext cx="2266950" cy="781050"/>
          </a:xfrm>
          <a:prstGeom prst="rect">
            <a:avLst/>
          </a:prstGeom>
          <a:noFill/>
        </p:spPr>
      </p:pic>
      <p:sp>
        <p:nvSpPr>
          <p:cNvPr id="10" name="TextBox 9"/>
          <p:cNvSpPr txBox="1"/>
          <p:nvPr/>
        </p:nvSpPr>
        <p:spPr>
          <a:xfrm>
            <a:off x="2447763" y="191136"/>
            <a:ext cx="4910319" cy="523220"/>
          </a:xfrm>
          <a:prstGeom prst="rect">
            <a:avLst/>
          </a:prstGeom>
          <a:noFill/>
        </p:spPr>
        <p:txBody>
          <a:bodyPr wrap="none" rtlCol="0">
            <a:spAutoFit/>
          </a:bodyPr>
          <a:lstStyle/>
          <a:p>
            <a:r>
              <a:rPr lang="en-US" sz="2800" b="1" dirty="0" smtClean="0">
                <a:latin typeface="Courier New" pitchFamily="49" charset="0"/>
                <a:cs typeface="Courier New" pitchFamily="49" charset="0"/>
              </a:rPr>
              <a:t>http://pan.cin.ufpe.br</a:t>
            </a:r>
            <a:endParaRPr lang="pt-BR" sz="2800" b="1" dirty="0">
              <a:latin typeface="Courier New" pitchFamily="49" charset="0"/>
              <a:cs typeface="Courier New" pitchFamily="49" charset="0"/>
            </a:endParaRPr>
          </a:p>
        </p:txBody>
      </p:sp>
      <p:sp>
        <p:nvSpPr>
          <p:cNvPr id="7" name="Footer Placeholder 6"/>
          <p:cNvSpPr>
            <a:spLocks noGrp="1"/>
          </p:cNvSpPr>
          <p:nvPr>
            <p:ph type="ftr" sz="quarter" idx="11"/>
          </p:nvPr>
        </p:nvSpPr>
        <p:spPr/>
        <p:txBody>
          <a:bodyPr/>
          <a:lstStyle/>
          <a:p>
            <a:r>
              <a:rPr lang="pt-BR" smtClean="0"/>
              <a:t>© Marcelo d’Amorim 2010</a:t>
            </a:r>
            <a:endParaRPr lang="pt-BR" dirty="0"/>
          </a:p>
        </p:txBody>
      </p:sp>
      <p:sp>
        <p:nvSpPr>
          <p:cNvPr id="8" name="Subtitle 7"/>
          <p:cNvSpPr>
            <a:spLocks noGrp="1"/>
          </p:cNvSpPr>
          <p:nvPr>
            <p:ph type="subTitle" idx="1"/>
          </p:nvPr>
        </p:nvSpPr>
        <p:spPr/>
        <p:txBody>
          <a:bodyPr/>
          <a:lstStyle/>
          <a:p>
            <a:endParaRPr lang="pt-B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 Dataflow analysis</a:t>
            </a:r>
            <a:endParaRPr lang="pt-BR" dirty="0"/>
          </a:p>
        </p:txBody>
      </p:sp>
      <p:pic>
        <p:nvPicPr>
          <p:cNvPr id="3074" name="Picture 2"/>
          <p:cNvPicPr>
            <a:picLocks noChangeAspect="1" noChangeArrowheads="1"/>
          </p:cNvPicPr>
          <p:nvPr/>
        </p:nvPicPr>
        <p:blipFill>
          <a:blip r:embed="rId3"/>
          <a:srcRect/>
          <a:stretch>
            <a:fillRect/>
          </a:stretch>
        </p:blipFill>
        <p:spPr bwMode="auto">
          <a:xfrm>
            <a:off x="2928926" y="1571612"/>
            <a:ext cx="3056374" cy="2786082"/>
          </a:xfrm>
          <a:prstGeom prst="rect">
            <a:avLst/>
          </a:prstGeom>
          <a:noFill/>
          <a:ln w="9525">
            <a:noFill/>
            <a:miter lim="800000"/>
            <a:headEnd/>
            <a:tailEnd/>
          </a:ln>
          <a:effectLst/>
        </p:spPr>
      </p:pic>
      <p:sp>
        <p:nvSpPr>
          <p:cNvPr id="5" name="TextBox 4"/>
          <p:cNvSpPr txBox="1"/>
          <p:nvPr/>
        </p:nvSpPr>
        <p:spPr>
          <a:xfrm>
            <a:off x="-32" y="6211693"/>
            <a:ext cx="6894516" cy="646331"/>
          </a:xfrm>
          <a:prstGeom prst="rect">
            <a:avLst/>
          </a:prstGeom>
          <a:noFill/>
        </p:spPr>
        <p:txBody>
          <a:bodyPr wrap="none" rtlCol="0">
            <a:spAutoFit/>
          </a:bodyPr>
          <a:lstStyle/>
          <a:p>
            <a:r>
              <a:rPr lang="en-US" dirty="0" smtClean="0"/>
              <a:t>*Example from Barbara Ryder’s ACACES Summer School Lecture Notes: </a:t>
            </a:r>
          </a:p>
          <a:p>
            <a:r>
              <a:rPr lang="en-US" dirty="0" smtClean="0"/>
              <a:t>http://www.cs.rutgers.edu/~ryder/ACACES07/</a:t>
            </a:r>
            <a:endParaRPr lang="pt-BR" dirty="0"/>
          </a:p>
        </p:txBody>
      </p:sp>
      <p:sp>
        <p:nvSpPr>
          <p:cNvPr id="6" name="TextBox 5"/>
          <p:cNvSpPr txBox="1"/>
          <p:nvPr/>
        </p:nvSpPr>
        <p:spPr>
          <a:xfrm>
            <a:off x="4000496" y="4460756"/>
            <a:ext cx="5072098"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Direction of arrows denote control and data dependency, respectively!</a:t>
            </a:r>
            <a:endParaRPr lang="pt-BR" sz="3600" dirty="0"/>
          </a:p>
        </p:txBody>
      </p:sp>
      <p:pic>
        <p:nvPicPr>
          <p:cNvPr id="7" name="Picture 2"/>
          <p:cNvPicPr>
            <a:picLocks noChangeAspect="1" noChangeArrowheads="1"/>
          </p:cNvPicPr>
          <p:nvPr/>
        </p:nvPicPr>
        <p:blipFill>
          <a:blip r:embed="rId4"/>
          <a:srcRect/>
          <a:stretch>
            <a:fillRect/>
          </a:stretch>
        </p:blipFill>
        <p:spPr bwMode="auto">
          <a:xfrm>
            <a:off x="142844" y="1571612"/>
            <a:ext cx="2702622" cy="35861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t-BR"/>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500034" y="2285992"/>
            <a:ext cx="8358246" cy="120032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No silver bullet!  There are compromises.  But several tools can successfully use them.</a:t>
            </a:r>
            <a:endParaRPr lang="pt-BR" sz="3600" dirty="0"/>
          </a:p>
        </p:txBody>
      </p:sp>
      <p:sp>
        <p:nvSpPr>
          <p:cNvPr id="6" name="Rectangle 5"/>
          <p:cNvSpPr/>
          <p:nvPr/>
        </p:nvSpPr>
        <p:spPr>
          <a:xfrm rot="21187460">
            <a:off x="721820" y="4529432"/>
            <a:ext cx="2328073" cy="461665"/>
          </a:xfrm>
          <a:prstGeom prst="rect">
            <a:avLst/>
          </a:prstGeom>
        </p:spPr>
        <p:txBody>
          <a:bodyPr wrap="none">
            <a:spAutoFit/>
          </a:bodyPr>
          <a:lstStyle/>
          <a:p>
            <a:r>
              <a:rPr lang="en-US" sz="2400" dirty="0" smtClean="0">
                <a:solidFill>
                  <a:srgbClr val="05022C"/>
                </a:solidFill>
              </a:rPr>
              <a:t>Pattern matching</a:t>
            </a:r>
          </a:p>
        </p:txBody>
      </p:sp>
      <p:sp>
        <p:nvSpPr>
          <p:cNvPr id="7" name="Rectangle 6"/>
          <p:cNvSpPr/>
          <p:nvPr/>
        </p:nvSpPr>
        <p:spPr>
          <a:xfrm rot="20792129">
            <a:off x="6275111" y="886094"/>
            <a:ext cx="1937197" cy="461665"/>
          </a:xfrm>
          <a:prstGeom prst="rect">
            <a:avLst/>
          </a:prstGeom>
        </p:spPr>
        <p:txBody>
          <a:bodyPr wrap="none">
            <a:spAutoFit/>
          </a:bodyPr>
          <a:lstStyle/>
          <a:p>
            <a:r>
              <a:rPr lang="en-US" sz="2400" dirty="0" smtClean="0">
                <a:solidFill>
                  <a:srgbClr val="05022C"/>
                </a:solidFill>
              </a:rPr>
              <a:t>Type checking</a:t>
            </a:r>
          </a:p>
        </p:txBody>
      </p:sp>
      <p:sp>
        <p:nvSpPr>
          <p:cNvPr id="8" name="Rectangle 7"/>
          <p:cNvSpPr/>
          <p:nvPr/>
        </p:nvSpPr>
        <p:spPr>
          <a:xfrm rot="20755325">
            <a:off x="3642886" y="4565165"/>
            <a:ext cx="2588466" cy="461665"/>
          </a:xfrm>
          <a:prstGeom prst="rect">
            <a:avLst/>
          </a:prstGeom>
        </p:spPr>
        <p:txBody>
          <a:bodyPr wrap="none">
            <a:spAutoFit/>
          </a:bodyPr>
          <a:lstStyle/>
          <a:p>
            <a:r>
              <a:rPr lang="en-US" sz="2400" dirty="0" smtClean="0">
                <a:solidFill>
                  <a:srgbClr val="05022C"/>
                </a:solidFill>
              </a:rPr>
              <a:t>Symbolic Execution</a:t>
            </a:r>
          </a:p>
        </p:txBody>
      </p:sp>
      <p:sp>
        <p:nvSpPr>
          <p:cNvPr id="9" name="Rectangle 8"/>
          <p:cNvSpPr/>
          <p:nvPr/>
        </p:nvSpPr>
        <p:spPr>
          <a:xfrm rot="1956915">
            <a:off x="6247946" y="4243618"/>
            <a:ext cx="2352182" cy="461665"/>
          </a:xfrm>
          <a:prstGeom prst="rect">
            <a:avLst/>
          </a:prstGeom>
        </p:spPr>
        <p:txBody>
          <a:bodyPr wrap="none">
            <a:spAutoFit/>
          </a:bodyPr>
          <a:lstStyle/>
          <a:p>
            <a:r>
              <a:rPr lang="en-US" sz="2400" dirty="0" smtClean="0">
                <a:solidFill>
                  <a:srgbClr val="05022C"/>
                </a:solidFill>
              </a:rPr>
              <a:t>Dataflow analysis</a:t>
            </a:r>
          </a:p>
        </p:txBody>
      </p:sp>
      <p:sp>
        <p:nvSpPr>
          <p:cNvPr id="10" name="Rectangle 9"/>
          <p:cNvSpPr/>
          <p:nvPr/>
        </p:nvSpPr>
        <p:spPr>
          <a:xfrm rot="21384018">
            <a:off x="812852" y="916365"/>
            <a:ext cx="2445926" cy="461665"/>
          </a:xfrm>
          <a:prstGeom prst="rect">
            <a:avLst/>
          </a:prstGeom>
        </p:spPr>
        <p:txBody>
          <a:bodyPr wrap="none">
            <a:spAutoFit/>
          </a:bodyPr>
          <a:lstStyle/>
          <a:p>
            <a:r>
              <a:rPr lang="en-US" sz="2400" dirty="0" smtClean="0">
                <a:solidFill>
                  <a:srgbClr val="05022C"/>
                </a:solidFill>
              </a:rPr>
              <a:t>VCG and Checking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Cases</a:t>
            </a:r>
            <a:endParaRPr lang="pt-BR" dirty="0"/>
          </a:p>
        </p:txBody>
      </p:sp>
      <p:sp>
        <p:nvSpPr>
          <p:cNvPr id="3" name="Content Placeholder 2"/>
          <p:cNvSpPr>
            <a:spLocks noGrp="1"/>
          </p:cNvSpPr>
          <p:nvPr>
            <p:ph idx="1"/>
          </p:nvPr>
        </p:nvSpPr>
        <p:spPr>
          <a:xfrm>
            <a:off x="457200" y="1600200"/>
            <a:ext cx="8229600" cy="5043510"/>
          </a:xfrm>
        </p:spPr>
        <p:txBody>
          <a:bodyPr>
            <a:normAutofit lnSpcReduction="10000"/>
          </a:bodyPr>
          <a:lstStyle/>
          <a:p>
            <a:r>
              <a:rPr lang="en-US" dirty="0" smtClean="0"/>
              <a:t>Popular Tools</a:t>
            </a:r>
          </a:p>
          <a:p>
            <a:pPr lvl="1"/>
            <a:r>
              <a:rPr lang="en-US" dirty="0" smtClean="0"/>
              <a:t>Case 1: Lint (dataflow and pattern matching)</a:t>
            </a:r>
          </a:p>
          <a:p>
            <a:pPr lvl="1"/>
            <a:r>
              <a:rPr lang="en-US" dirty="0" smtClean="0"/>
              <a:t>Case 2: </a:t>
            </a:r>
            <a:r>
              <a:rPr lang="en-US" dirty="0" err="1" smtClean="0"/>
              <a:t>PReFIX</a:t>
            </a:r>
            <a:r>
              <a:rPr lang="en-US" dirty="0" smtClean="0"/>
              <a:t> (symbolic execution)</a:t>
            </a:r>
          </a:p>
          <a:p>
            <a:pPr lvl="1"/>
            <a:r>
              <a:rPr lang="en-US" dirty="0" smtClean="0"/>
              <a:t>Case 3: </a:t>
            </a:r>
            <a:r>
              <a:rPr lang="en-US" dirty="0" err="1" smtClean="0"/>
              <a:t>FindBugs</a:t>
            </a:r>
            <a:r>
              <a:rPr lang="en-US" dirty="0" smtClean="0"/>
              <a:t> (mostly pattern matching)</a:t>
            </a:r>
          </a:p>
          <a:p>
            <a:pPr>
              <a:buClr>
                <a:schemeClr val="tx1"/>
              </a:buClr>
            </a:pPr>
            <a:r>
              <a:rPr lang="en-US" dirty="0" smtClean="0">
                <a:solidFill>
                  <a:srgbClr val="191274"/>
                </a:solidFill>
              </a:rPr>
              <a:t>Huge Market</a:t>
            </a:r>
            <a:r>
              <a:rPr lang="en-US" dirty="0" smtClean="0"/>
              <a:t>!</a:t>
            </a:r>
          </a:p>
          <a:p>
            <a:pPr lvl="1"/>
            <a:r>
              <a:rPr lang="pt-BR" dirty="0" err="1" smtClean="0"/>
              <a:t>Coverity</a:t>
            </a:r>
            <a:r>
              <a:rPr lang="pt-BR" dirty="0" smtClean="0"/>
              <a:t>: </a:t>
            </a:r>
            <a:r>
              <a:rPr lang="pt-BR" dirty="0" smtClean="0">
                <a:hlinkClick r:id="rId2"/>
              </a:rPr>
              <a:t>http://www.coverity.com</a:t>
            </a:r>
            <a:endParaRPr lang="pt-BR" dirty="0" smtClean="0"/>
          </a:p>
          <a:p>
            <a:pPr lvl="1"/>
            <a:r>
              <a:rPr lang="en-US" dirty="0" err="1" smtClean="0"/>
              <a:t>GrammaTech</a:t>
            </a:r>
            <a:r>
              <a:rPr lang="en-US" dirty="0" smtClean="0"/>
              <a:t>: </a:t>
            </a:r>
            <a:r>
              <a:rPr lang="en-US" dirty="0" smtClean="0">
                <a:hlinkClick r:id="rId3"/>
              </a:rPr>
              <a:t>http://www.grammatech.com</a:t>
            </a:r>
            <a:endParaRPr lang="en-US" dirty="0" smtClean="0"/>
          </a:p>
          <a:p>
            <a:pPr lvl="1"/>
            <a:r>
              <a:rPr lang="en-US" dirty="0" err="1" smtClean="0"/>
              <a:t>KlocWork</a:t>
            </a:r>
            <a:r>
              <a:rPr lang="en-US" dirty="0" smtClean="0"/>
              <a:t>: </a:t>
            </a:r>
            <a:r>
              <a:rPr lang="en-US" dirty="0" smtClean="0">
                <a:hlinkClick r:id="rId4"/>
              </a:rPr>
              <a:t>http://www.klocwork.com</a:t>
            </a:r>
            <a:endParaRPr lang="en-US" dirty="0" smtClean="0"/>
          </a:p>
          <a:p>
            <a:pPr lvl="1"/>
            <a:r>
              <a:rPr lang="en-US" dirty="0" err="1" smtClean="0"/>
              <a:t>Parasoft</a:t>
            </a:r>
            <a:r>
              <a:rPr lang="en-US" dirty="0" smtClean="0"/>
              <a:t>: </a:t>
            </a:r>
            <a:r>
              <a:rPr lang="en-US" dirty="0" smtClean="0">
                <a:hlinkClick r:id="rId5"/>
              </a:rPr>
              <a:t>http://www.parasoft.com</a:t>
            </a:r>
            <a:endParaRPr lang="en-US" dirty="0" smtClean="0"/>
          </a:p>
          <a:p>
            <a:pPr lvl="1"/>
            <a:r>
              <a:rPr lang="en-US" dirty="0" err="1" smtClean="0"/>
              <a:t>Semmle</a:t>
            </a:r>
            <a:r>
              <a:rPr lang="en-US" dirty="0" smtClean="0"/>
              <a:t>: </a:t>
            </a:r>
            <a:r>
              <a:rPr lang="en-US" dirty="0" smtClean="0">
                <a:hlinkClick r:id="rId6"/>
              </a:rPr>
              <a:t>http://semmle.com</a:t>
            </a:r>
            <a:endParaRPr lang="en-US" dirty="0" smtClean="0"/>
          </a:p>
          <a:p>
            <a:pPr lvl="1"/>
            <a:endParaRPr lang="en-US" dirty="0" smtClean="0"/>
          </a:p>
          <a:p>
            <a:pPr lvl="1"/>
            <a:endParaRPr lang="en-US" dirty="0" smtClean="0"/>
          </a:p>
          <a:p>
            <a:pPr lvl="1"/>
            <a:endParaRPr lang="en-US" dirty="0" smtClean="0"/>
          </a:p>
          <a:p>
            <a:pPr lvl="1"/>
            <a:endParaRPr lang="pt-BR" dirty="0"/>
          </a:p>
        </p:txBody>
      </p:sp>
      <p:pic>
        <p:nvPicPr>
          <p:cNvPr id="2053"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215206" y="5500702"/>
            <a:ext cx="603932" cy="616668"/>
          </a:xfrm>
          <a:prstGeom prst="rect">
            <a:avLst/>
          </a:prstGeom>
          <a:noFill/>
        </p:spPr>
      </p:pic>
      <p:sp>
        <p:nvSpPr>
          <p:cNvPr id="5" name="Footer Placeholder 4"/>
          <p:cNvSpPr>
            <a:spLocks noGrp="1"/>
          </p:cNvSpPr>
          <p:nvPr>
            <p:ph type="ftr" sz="quarter" idx="11"/>
          </p:nvPr>
        </p:nvSpPr>
        <p:spPr/>
        <p:txBody>
          <a:bodyPr/>
          <a:lstStyle/>
          <a:p>
            <a:r>
              <a:rPr lang="pt-BR" smtClean="0"/>
              <a:t>© Marcelo d’Amorim 2010</a:t>
            </a:r>
            <a:endParaRPr lang="pt-BR"/>
          </a:p>
        </p:txBody>
      </p:sp>
      <p:pic>
        <p:nvPicPr>
          <p:cNvPr id="7"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367606" y="5653102"/>
            <a:ext cx="603932" cy="616668"/>
          </a:xfrm>
          <a:prstGeom prst="rect">
            <a:avLst/>
          </a:prstGeom>
          <a:noFill/>
        </p:spPr>
      </p:pic>
      <p:pic>
        <p:nvPicPr>
          <p:cNvPr id="8"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520006" y="5805502"/>
            <a:ext cx="603932" cy="616668"/>
          </a:xfrm>
          <a:prstGeom prst="rect">
            <a:avLst/>
          </a:prstGeom>
          <a:noFill/>
        </p:spPr>
      </p:pic>
      <p:pic>
        <p:nvPicPr>
          <p:cNvPr id="9"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572396" y="5000636"/>
            <a:ext cx="603932" cy="616668"/>
          </a:xfrm>
          <a:prstGeom prst="rect">
            <a:avLst/>
          </a:prstGeom>
          <a:noFill/>
        </p:spPr>
      </p:pic>
      <p:pic>
        <p:nvPicPr>
          <p:cNvPr id="10"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786710" y="5072074"/>
            <a:ext cx="603932" cy="616668"/>
          </a:xfrm>
          <a:prstGeom prst="rect">
            <a:avLst/>
          </a:prstGeom>
          <a:noFill/>
        </p:spPr>
      </p:pic>
      <p:pic>
        <p:nvPicPr>
          <p:cNvPr id="12"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939110" y="5224474"/>
            <a:ext cx="603932" cy="616668"/>
          </a:xfrm>
          <a:prstGeom prst="rect">
            <a:avLst/>
          </a:prstGeom>
          <a:noFill/>
        </p:spPr>
      </p:pic>
      <p:pic>
        <p:nvPicPr>
          <p:cNvPr id="13"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8143900" y="5715016"/>
            <a:ext cx="603932" cy="616668"/>
          </a:xfrm>
          <a:prstGeom prst="rect">
            <a:avLst/>
          </a:prstGeom>
          <a:noFill/>
        </p:spPr>
      </p:pic>
      <p:pic>
        <p:nvPicPr>
          <p:cNvPr id="14"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643834" y="5429264"/>
            <a:ext cx="603932" cy="616668"/>
          </a:xfrm>
          <a:prstGeom prst="rect">
            <a:avLst/>
          </a:prstGeom>
          <a:noFill/>
        </p:spPr>
      </p:pic>
      <p:pic>
        <p:nvPicPr>
          <p:cNvPr id="15" name="Picture 5" descr="C:\Users\damorim\AppData\Local\Microsoft\Windows\Temporary Internet Files\Content.IE5\YKDE6R12\MCj04318770000[1].wmf"/>
          <p:cNvPicPr>
            <a:picLocks noChangeAspect="1" noChangeArrowheads="1"/>
          </p:cNvPicPr>
          <p:nvPr/>
        </p:nvPicPr>
        <p:blipFill>
          <a:blip r:embed="rId7"/>
          <a:srcRect/>
          <a:stretch>
            <a:fillRect/>
          </a:stretch>
        </p:blipFill>
        <p:spPr bwMode="auto">
          <a:xfrm>
            <a:off x="7358082" y="5500702"/>
            <a:ext cx="603932" cy="61666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1: Lint</a:t>
            </a:r>
            <a:br>
              <a:rPr lang="en-US" dirty="0" smtClean="0"/>
            </a:br>
            <a:r>
              <a:rPr lang="en-US" dirty="0" smtClean="0"/>
              <a:t>[Johnson, Bell Lab’s TR65 1977]</a:t>
            </a:r>
            <a:endParaRPr lang="pt-BR" dirty="0"/>
          </a:p>
        </p:txBody>
      </p:sp>
      <p:sp>
        <p:nvSpPr>
          <p:cNvPr id="3" name="Content Placeholder 2"/>
          <p:cNvSpPr>
            <a:spLocks noGrp="1"/>
          </p:cNvSpPr>
          <p:nvPr>
            <p:ph idx="1"/>
          </p:nvPr>
        </p:nvSpPr>
        <p:spPr>
          <a:xfrm>
            <a:off x="457200" y="1600200"/>
            <a:ext cx="8472518" cy="4525963"/>
          </a:xfrm>
        </p:spPr>
        <p:txBody>
          <a:bodyPr>
            <a:normAutofit fontScale="92500" lnSpcReduction="20000"/>
          </a:bodyPr>
          <a:lstStyle/>
          <a:p>
            <a:r>
              <a:rPr lang="en-US" dirty="0" smtClean="0"/>
              <a:t>Problem: Find common error patterns in C code</a:t>
            </a:r>
          </a:p>
          <a:p>
            <a:pPr lvl="1"/>
            <a:r>
              <a:rPr lang="en-US" dirty="0" smtClean="0"/>
              <a:t>E.g., enforces strict typing rules (function calls and casting), use without def, def without use, functions without used, portability issues, etc.</a:t>
            </a:r>
          </a:p>
          <a:p>
            <a:r>
              <a:rPr lang="en-US" dirty="0" smtClean="0"/>
              <a:t>Motivation: C is weakly typed</a:t>
            </a:r>
          </a:p>
          <a:p>
            <a:r>
              <a:rPr lang="en-US" dirty="0" smtClean="0"/>
              <a:t>Proposal: Use compiler’s intra-procedural (cheap) analysis</a:t>
            </a:r>
          </a:p>
          <a:p>
            <a:r>
              <a:rPr lang="en-US" dirty="0" smtClean="0"/>
              <a:t>Comment: Use regularly or on mature codebase to avoid a warning flood</a:t>
            </a:r>
          </a:p>
          <a:p>
            <a:r>
              <a:rPr lang="en-US" dirty="0" smtClean="0"/>
              <a:t>See: </a:t>
            </a:r>
            <a:r>
              <a:rPr lang="en-US" sz="2400" dirty="0" smtClean="0">
                <a:hlinkClick r:id="rId2"/>
              </a:rPr>
              <a:t>http://www.pdc.kth.se/training/Tutor/Basics/lint/index-frame.html</a:t>
            </a:r>
            <a:endParaRPr lang="en-US" sz="2400" dirty="0" smtClean="0"/>
          </a:p>
          <a:p>
            <a:endParaRPr lang="en-US" dirty="0" smtClean="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2: </a:t>
            </a:r>
            <a:r>
              <a:rPr lang="en-US" dirty="0" err="1" smtClean="0"/>
              <a:t>PReFIX</a:t>
            </a:r>
            <a:r>
              <a:rPr lang="en-US" dirty="0" smtClean="0"/>
              <a:t/>
            </a:r>
            <a:br>
              <a:rPr lang="en-US" dirty="0" smtClean="0"/>
            </a:br>
            <a:r>
              <a:rPr lang="en-US" dirty="0" smtClean="0"/>
              <a:t>[Bush et al., SPE 2000]</a:t>
            </a:r>
            <a:endParaRPr lang="pt-BR" dirty="0"/>
          </a:p>
        </p:txBody>
      </p:sp>
      <p:sp>
        <p:nvSpPr>
          <p:cNvPr id="3" name="Content Placeholder 2"/>
          <p:cNvSpPr>
            <a:spLocks noGrp="1"/>
          </p:cNvSpPr>
          <p:nvPr>
            <p:ph idx="1"/>
          </p:nvPr>
        </p:nvSpPr>
        <p:spPr/>
        <p:txBody>
          <a:bodyPr>
            <a:normAutofit fontScale="92500"/>
          </a:bodyPr>
          <a:lstStyle/>
          <a:p>
            <a:r>
              <a:rPr lang="en-US" dirty="0" smtClean="0"/>
              <a:t>Problem: Find common errors in C code.</a:t>
            </a:r>
          </a:p>
          <a:p>
            <a:pPr lvl="1"/>
            <a:r>
              <a:rPr lang="en-US" dirty="0" smtClean="0"/>
              <a:t>E.g., memory misuse (null de-refs and leaks), uninitialized variables, library idioms, etc.</a:t>
            </a:r>
          </a:p>
          <a:p>
            <a:r>
              <a:rPr lang="en-US" dirty="0" smtClean="0"/>
              <a:t>Motivation: Lint-like tools report many false alarms</a:t>
            </a:r>
          </a:p>
          <a:p>
            <a:r>
              <a:rPr lang="en-US" dirty="0" smtClean="0"/>
              <a:t>Proposal: Simulate runs at compile-time</a:t>
            </a:r>
          </a:p>
          <a:p>
            <a:pPr lvl="1"/>
            <a:r>
              <a:rPr lang="en-US" dirty="0" smtClean="0"/>
              <a:t>Symbolic execution of C programs. Use heuristics to:</a:t>
            </a:r>
          </a:p>
          <a:p>
            <a:pPr lvl="2"/>
            <a:r>
              <a:rPr lang="en-US" dirty="0" smtClean="0"/>
              <a:t>Select inter-procedural paths to visit</a:t>
            </a:r>
          </a:p>
          <a:p>
            <a:pPr lvl="2"/>
            <a:r>
              <a:rPr lang="en-US" dirty="0" smtClean="0"/>
              <a:t>Filter/Sort warning reports</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3: </a:t>
            </a:r>
            <a:r>
              <a:rPr lang="en-US" dirty="0" err="1" smtClean="0"/>
              <a:t>FindBugs</a:t>
            </a:r>
            <a:r>
              <a:rPr lang="en-US" dirty="0" smtClean="0"/>
              <a:t/>
            </a:r>
            <a:br>
              <a:rPr lang="en-US" dirty="0" smtClean="0"/>
            </a:br>
            <a:r>
              <a:rPr lang="en-US" dirty="0" smtClean="0"/>
              <a:t>[</a:t>
            </a:r>
            <a:r>
              <a:rPr lang="en-US" dirty="0" err="1" smtClean="0"/>
              <a:t>Hovemeyer</a:t>
            </a:r>
            <a:r>
              <a:rPr lang="en-US" dirty="0" smtClean="0"/>
              <a:t> and Pugh, OOPSLA 2004]</a:t>
            </a:r>
            <a:endParaRPr lang="pt-BR" dirty="0"/>
          </a:p>
        </p:txBody>
      </p:sp>
      <p:sp>
        <p:nvSpPr>
          <p:cNvPr id="7" name="Content Placeholder 6"/>
          <p:cNvSpPr>
            <a:spLocks noGrp="1"/>
          </p:cNvSpPr>
          <p:nvPr>
            <p:ph idx="1"/>
          </p:nvPr>
        </p:nvSpPr>
        <p:spPr/>
        <p:txBody>
          <a:bodyPr/>
          <a:lstStyle/>
          <a:p>
            <a:r>
              <a:rPr lang="en-US" dirty="0" smtClean="0"/>
              <a:t>Problem: Programmers repeat standard errors </a:t>
            </a:r>
          </a:p>
          <a:p>
            <a:r>
              <a:rPr lang="en-US" dirty="0" smtClean="0"/>
              <a:t>Proposal: Look for code anti-patterns (error-prone code, inefficient, etc.)</a:t>
            </a:r>
          </a:p>
          <a:p>
            <a:pPr lvl="1"/>
            <a:r>
              <a:rPr lang="en-US" dirty="0" smtClean="0"/>
              <a:t>The </a:t>
            </a:r>
            <a:r>
              <a:rPr lang="en-US" dirty="0" err="1" smtClean="0"/>
              <a:t>FindBugs</a:t>
            </a:r>
            <a:r>
              <a:rPr lang="en-US" dirty="0" smtClean="0"/>
              <a:t> took looks for </a:t>
            </a:r>
            <a:r>
              <a:rPr lang="en-US" dirty="0" err="1" smtClean="0"/>
              <a:t>bytecode</a:t>
            </a:r>
            <a:r>
              <a:rPr lang="en-US" dirty="0" smtClean="0"/>
              <a:t> patterns</a:t>
            </a:r>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pt-BR" smtClean="0"/>
              <a:t>© Marcelo d’Amorim 2010</a:t>
            </a:r>
            <a:endParaRPr lang="pt-BR"/>
          </a:p>
        </p:txBody>
      </p:sp>
      <p:sp>
        <p:nvSpPr>
          <p:cNvPr id="21505" name="Rectangle 1"/>
          <p:cNvSpPr>
            <a:spLocks noChangeArrowheads="1"/>
          </p:cNvSpPr>
          <p:nvPr/>
        </p:nvSpPr>
        <p:spPr bwMode="auto">
          <a:xfrm>
            <a:off x="500034" y="2077888"/>
            <a:ext cx="392909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public</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void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visit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Integer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.MIN_VALUE;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0;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0;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super.</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visit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p:txBody>
      </p:sp>
      <p:sp>
        <p:nvSpPr>
          <p:cNvPr id="21506" name="Rectangle 2"/>
          <p:cNvSpPr>
            <a:spLocks noChangeArrowheads="1"/>
          </p:cNvSpPr>
          <p:nvPr/>
        </p:nvSpPr>
        <p:spPr bwMode="auto">
          <a:xfrm>
            <a:off x="500034" y="3149458"/>
            <a:ext cx="8215370"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public</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void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sawOpcode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cbg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app</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Logger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classConstant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&amp;&amp;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INVOKESTATIC &amp;&amp;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rgbClr val="FF0000"/>
                </a:solidFill>
                <a:effectLst/>
                <a:latin typeface="Courier New" pitchFamily="49" charset="0"/>
                <a:cs typeface="Courier New" pitchFamily="49" charset="0"/>
              </a:rPr>
              <a:t>isLogging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nameConstant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&amp;&amp; "()Z".</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sigConstant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PC;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return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IFEQ &amp;&amp; (PC &gt;=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+ 3 &amp;&amp; PC &lt;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+ 7))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branchFallThrough</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branchTarget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INVOKEVIRTUAL &amp;&amp; "</a:t>
            </a:r>
            <a:r>
              <a:rPr kumimoji="0" lang="pt-BR" sz="1000" b="0" i="0" u="none" strike="noStrike" cap="none" normalizeH="0" baseline="0" dirty="0" err="1" smtClean="0">
                <a:ln>
                  <a:noFill/>
                </a:ln>
                <a:solidFill>
                  <a:srgbClr val="FF0000"/>
                </a:solidFill>
                <a:effectLst/>
                <a:latin typeface="Courier New" pitchFamily="49" charset="0"/>
                <a:cs typeface="Courier New" pitchFamily="49" charset="0"/>
              </a:rPr>
              <a:t>log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nameConstant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(PC &lt;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PC &gt;=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bugReporter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reportBug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new</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BugInstance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("CBG_UNPROTECTED_LOGGING", HIGH_PRIORITY) </a:t>
            </a:r>
            <a:r>
              <a:rPr kumimoji="0" lang="pt-BR" sz="1000" b="0" i="0" u="none" strike="noStrike" cap="none" normalizeH="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addClassAndMethod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this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addSourceLine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this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p:txBody>
      </p:sp>
      <p:sp>
        <p:nvSpPr>
          <p:cNvPr id="10" name="Title 1"/>
          <p:cNvSpPr>
            <a:spLocks noGrp="1"/>
          </p:cNvSpPr>
          <p:nvPr>
            <p:ph type="title"/>
          </p:nvPr>
        </p:nvSpPr>
        <p:spPr/>
        <p:txBody>
          <a:bodyPr>
            <a:normAutofit fontScale="90000"/>
          </a:bodyPr>
          <a:lstStyle/>
          <a:p>
            <a:r>
              <a:rPr lang="en-US" dirty="0" smtClean="0"/>
              <a:t>Case 3: </a:t>
            </a:r>
            <a:r>
              <a:rPr lang="en-US" dirty="0" err="1" smtClean="0"/>
              <a:t>FindBugs</a:t>
            </a:r>
            <a:r>
              <a:rPr lang="en-US" dirty="0" smtClean="0"/>
              <a:t/>
            </a:r>
            <a:br>
              <a:rPr lang="en-US" dirty="0" smtClean="0"/>
            </a:br>
            <a:r>
              <a:rPr lang="en-US" dirty="0" smtClean="0"/>
              <a:t>[</a:t>
            </a:r>
            <a:r>
              <a:rPr lang="en-US" dirty="0" err="1" smtClean="0"/>
              <a:t>Hovemeyer</a:t>
            </a:r>
            <a:r>
              <a:rPr lang="en-US" dirty="0" smtClean="0"/>
              <a:t> and Pugh, OOPSLA 2004]</a:t>
            </a:r>
            <a:endParaRPr lang="pt-BR" dirty="0"/>
          </a:p>
        </p:txBody>
      </p:sp>
      <p:sp>
        <p:nvSpPr>
          <p:cNvPr id="7" name="TextBox 6"/>
          <p:cNvSpPr txBox="1"/>
          <p:nvPr/>
        </p:nvSpPr>
        <p:spPr>
          <a:xfrm>
            <a:off x="4929190" y="1785926"/>
            <a:ext cx="4000528" cy="95410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dirty="0" smtClean="0"/>
              <a:t>Unguarded logging affects performance!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pt-BR" smtClean="0"/>
              <a:t>© Marcelo d’Amorim 2010</a:t>
            </a:r>
            <a:endParaRPr lang="pt-BR"/>
          </a:p>
        </p:txBody>
      </p:sp>
      <p:sp>
        <p:nvSpPr>
          <p:cNvPr id="21505" name="Rectangle 1"/>
          <p:cNvSpPr>
            <a:spLocks noChangeArrowheads="1"/>
          </p:cNvSpPr>
          <p:nvPr/>
        </p:nvSpPr>
        <p:spPr bwMode="auto">
          <a:xfrm>
            <a:off x="500034" y="2077888"/>
            <a:ext cx="392909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public</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void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visit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Integer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.MIN_VALUE;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0;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0;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super.</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visit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p:txBody>
      </p:sp>
      <p:sp>
        <p:nvSpPr>
          <p:cNvPr id="21506" name="Rectangle 2"/>
          <p:cNvSpPr>
            <a:spLocks noChangeArrowheads="1"/>
          </p:cNvSpPr>
          <p:nvPr/>
        </p:nvSpPr>
        <p:spPr bwMode="auto">
          <a:xfrm>
            <a:off x="500034" y="3149458"/>
            <a:ext cx="8215370"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public</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void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sawOpcode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cbg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app</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Logger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classConstant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&amp;&amp;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INVOKESTATIC &amp;&amp;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isLogging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nameConstant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&amp;&amp; "()Z".</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sigConstant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PC;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return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IFEQ &amp;&amp; (PC &gt;=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+ 3 &amp;&amp; PC &lt;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seenGuardClauseAt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+ 7))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branchFallThrough</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branchTarget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seen</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INVOKEVIRTUAL &amp;&amp;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equals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nameConstant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if</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(PC &lt;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logBlockStart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PC &gt;=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logBlockEnd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bugReporter</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reportBug</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new</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BugInstance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("CBG_UNPROTECTED_LOGGING", HIGH_PRIORITY) </a:t>
            </a:r>
            <a:r>
              <a:rPr kumimoji="0" lang="pt-BR" sz="1000" b="0" i="0" u="none" strike="noStrike" cap="none" normalizeH="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addClassAndMethod</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this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addSourceLine</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r>
              <a:rPr kumimoji="0" lang="pt-BR" sz="1000" b="0" i="0" u="none" strike="noStrike" cap="none" normalizeH="0" baseline="0" dirty="0" err="1" smtClean="0">
                <a:ln>
                  <a:noFill/>
                </a:ln>
                <a:solidFill>
                  <a:schemeClr val="tx1"/>
                </a:solidFill>
                <a:effectLst/>
                <a:latin typeface="Courier New" pitchFamily="49" charset="0"/>
                <a:cs typeface="Courier New" pitchFamily="49" charset="0"/>
              </a:rPr>
              <a:t>this</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pt-BR" sz="1000" dirty="0" smtClean="0">
                <a:latin typeface="Courier New" pitchFamily="49" charset="0"/>
                <a:cs typeface="Courier New" pitchFamily="49" charset="0"/>
              </a:rPr>
              <a:t>  </a:t>
            </a: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pt-BR" sz="1000" b="0" i="0" u="none" strike="noStrike" cap="none" normalizeH="0" baseline="0" dirty="0" smtClean="0">
                <a:ln>
                  <a:noFill/>
                </a:ln>
                <a:solidFill>
                  <a:schemeClr val="tx1"/>
                </a:solidFill>
                <a:effectLst/>
                <a:latin typeface="Courier New" pitchFamily="49" charset="0"/>
                <a:cs typeface="Courier New" pitchFamily="49" charset="0"/>
              </a:rPr>
              <a:t>} </a:t>
            </a:r>
          </a:p>
        </p:txBody>
      </p:sp>
      <p:sp>
        <p:nvSpPr>
          <p:cNvPr id="10" name="Title 1"/>
          <p:cNvSpPr>
            <a:spLocks noGrp="1"/>
          </p:cNvSpPr>
          <p:nvPr>
            <p:ph type="title"/>
          </p:nvPr>
        </p:nvSpPr>
        <p:spPr/>
        <p:txBody>
          <a:bodyPr>
            <a:normAutofit fontScale="90000"/>
          </a:bodyPr>
          <a:lstStyle/>
          <a:p>
            <a:r>
              <a:rPr lang="en-US" dirty="0" smtClean="0"/>
              <a:t>Case 3: </a:t>
            </a:r>
            <a:r>
              <a:rPr lang="en-US" dirty="0" err="1" smtClean="0"/>
              <a:t>FindBugs</a:t>
            </a:r>
            <a:r>
              <a:rPr lang="en-US" dirty="0" smtClean="0"/>
              <a:t/>
            </a:r>
            <a:br>
              <a:rPr lang="en-US" dirty="0" smtClean="0"/>
            </a:br>
            <a:r>
              <a:rPr lang="en-US" dirty="0" smtClean="0"/>
              <a:t>[</a:t>
            </a:r>
            <a:r>
              <a:rPr lang="en-US" dirty="0" err="1" smtClean="0"/>
              <a:t>Hovemeyer</a:t>
            </a:r>
            <a:r>
              <a:rPr lang="en-US" dirty="0" smtClean="0"/>
              <a:t> and Pugh, OOPSLA 2004]</a:t>
            </a:r>
            <a:endParaRPr lang="pt-BR" dirty="0"/>
          </a:p>
        </p:txBody>
      </p:sp>
      <p:sp>
        <p:nvSpPr>
          <p:cNvPr id="6" name="TextBox 5"/>
          <p:cNvSpPr txBox="1"/>
          <p:nvPr/>
        </p:nvSpPr>
        <p:spPr>
          <a:xfrm>
            <a:off x="3571868" y="1785926"/>
            <a:ext cx="5143536" cy="181588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dirty="0" smtClean="0"/>
              <a:t>Several others query languages: </a:t>
            </a:r>
            <a:r>
              <a:rPr lang="en-US" sz="2800" dirty="0" err="1" smtClean="0"/>
              <a:t>SeemleCode</a:t>
            </a:r>
            <a:r>
              <a:rPr lang="en-US" sz="2800" dirty="0" smtClean="0"/>
              <a:t> [</a:t>
            </a:r>
            <a:r>
              <a:rPr lang="en-US" sz="2800" dirty="0" err="1" smtClean="0"/>
              <a:t>Verbaere</a:t>
            </a:r>
            <a:r>
              <a:rPr lang="en-US" sz="2800" dirty="0" smtClean="0"/>
              <a:t> et al., OOPSLA 2007], Design Wizard [Brunet et al., ICSE 2009], etc.</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a:t>
            </a:r>
            <a:endParaRPr lang="pt-BR" dirty="0"/>
          </a:p>
        </p:txBody>
      </p:sp>
      <p:sp>
        <p:nvSpPr>
          <p:cNvPr id="3" name="Content Placeholder 2"/>
          <p:cNvSpPr>
            <a:spLocks noGrp="1"/>
          </p:cNvSpPr>
          <p:nvPr>
            <p:ph idx="1"/>
          </p:nvPr>
        </p:nvSpPr>
        <p:spPr/>
        <p:txBody>
          <a:bodyPr/>
          <a:lstStyle/>
          <a:p>
            <a:r>
              <a:rPr lang="en-US" dirty="0" smtClean="0"/>
              <a:t>Pattern matching</a:t>
            </a:r>
          </a:p>
          <a:p>
            <a:r>
              <a:rPr lang="en-US" dirty="0" smtClean="0"/>
              <a:t>Type checking</a:t>
            </a:r>
          </a:p>
          <a:p>
            <a:r>
              <a:rPr lang="en-US" dirty="0" smtClean="0"/>
              <a:t>Partial correctness</a:t>
            </a:r>
          </a:p>
          <a:p>
            <a:r>
              <a:rPr lang="en-US" dirty="0" smtClean="0"/>
              <a:t>Symbolic execution</a:t>
            </a:r>
          </a:p>
          <a:p>
            <a:r>
              <a:rPr lang="en-US" b="1" dirty="0" smtClean="0"/>
              <a:t>Dataflow analysis</a:t>
            </a:r>
          </a:p>
          <a:p>
            <a:endParaRPr lang="en-US" dirty="0" smtClean="0"/>
          </a:p>
          <a:p>
            <a:endParaRPr lang="pt-BR" dirty="0"/>
          </a:p>
        </p:txBody>
      </p:sp>
      <p:sp>
        <p:nvSpPr>
          <p:cNvPr id="4" name="Left Arrow 3"/>
          <p:cNvSpPr/>
          <p:nvPr/>
        </p:nvSpPr>
        <p:spPr>
          <a:xfrm>
            <a:off x="4357686" y="402821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TextBox 4"/>
          <p:cNvSpPr txBox="1"/>
          <p:nvPr/>
        </p:nvSpPr>
        <p:spPr>
          <a:xfrm>
            <a:off x="5786446" y="3925677"/>
            <a:ext cx="1991186" cy="646331"/>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3600" dirty="0" smtClean="0"/>
              <a:t>Our focus</a:t>
            </a:r>
            <a:endParaRPr lang="pt-BR" sz="3600" dirty="0"/>
          </a:p>
        </p:txBody>
      </p:sp>
      <p:sp>
        <p:nvSpPr>
          <p:cNvPr id="6" name="Footer Placeholder 5"/>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Soundness and Completeness</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Rectangle 3"/>
          <p:cNvSpPr txBox="1">
            <a:spLocks noChangeArrowheads="1"/>
          </p:cNvSpPr>
          <p:nvPr/>
        </p:nvSpPr>
        <p:spPr>
          <a:xfrm>
            <a:off x="220663" y="1412875"/>
            <a:ext cx="4279900" cy="2659067"/>
          </a:xfrm>
          <a:prstGeom prst="rect">
            <a:avLst/>
          </a:prstGeom>
          <a:ln w="19050" cap="flat">
            <a:solidFill>
              <a:schemeClr val="tx1"/>
            </a:solidFill>
            <a:prstDash val="sysDot"/>
          </a:ln>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1" u="none" strike="noStrike" kern="1200" cap="none" spc="0" normalizeH="0" baseline="0" noProof="0" dirty="0" smtClean="0">
                <a:ln>
                  <a:noFill/>
                </a:ln>
                <a:solidFill>
                  <a:schemeClr val="hlink"/>
                </a:solidFill>
                <a:effectLst/>
                <a:uLnTx/>
                <a:uFillTx/>
                <a:latin typeface="+mn-lt"/>
                <a:ea typeface="+mn-ea"/>
                <a:cs typeface="+mn-cs"/>
              </a:rPr>
              <a:t>Soundness:</a:t>
            </a:r>
            <a:endParaRPr lang="en-US"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0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Analysis reports no errors</a:t>
            </a:r>
            <a:br>
              <a:rPr kumimoji="0" lang="en-US" sz="2000" b="0" i="0" u="none" strike="noStrike" kern="1200" cap="none" spc="0" normalizeH="0" baseline="0" noProof="0" dirty="0" smtClean="0">
                <a:ln>
                  <a:noFill/>
                </a:ln>
                <a:solidFill>
                  <a:schemeClr val="tx1"/>
                </a:solidFill>
                <a:effectLst/>
                <a:uLnTx/>
                <a:uFillTx/>
                <a:latin typeface="+mn-lt"/>
                <a:ea typeface="+mn-ea"/>
                <a:cs typeface="+mn-cs"/>
              </a:rPr>
            </a:br>
            <a:r>
              <a:rPr kumimoji="0" lang="en-US" sz="20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Really are no errors</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Rectangle 25"/>
          <p:cNvSpPr txBox="1">
            <a:spLocks noChangeArrowheads="1"/>
          </p:cNvSpPr>
          <p:nvPr/>
        </p:nvSpPr>
        <p:spPr>
          <a:xfrm>
            <a:off x="4683125" y="1412875"/>
            <a:ext cx="4281488" cy="2659067"/>
          </a:xfrm>
          <a:prstGeom prst="rect">
            <a:avLst/>
          </a:prstGeom>
          <a:ln w="19050" cap="flat">
            <a:solidFill>
              <a:schemeClr val="tx1"/>
            </a:solidFill>
            <a:prstDash val="sysDot"/>
          </a:ln>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a-DK" sz="3200" b="1" i="1" u="none" strike="noStrike" kern="1200" cap="none" spc="0" normalizeH="0" baseline="0" noProof="0" dirty="0" smtClean="0">
                <a:ln>
                  <a:noFill/>
                </a:ln>
                <a:solidFill>
                  <a:schemeClr val="hlink"/>
                </a:solidFill>
                <a:effectLst/>
                <a:uLnTx/>
                <a:uFillTx/>
                <a:latin typeface="+mn-lt"/>
                <a:ea typeface="+mn-ea"/>
                <a:cs typeface="+mn-cs"/>
              </a:rPr>
              <a:t>Completeness: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da-DK"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da-DK"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a-DK"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a-DK" sz="2000" b="0" i="0" u="none" strike="noStrike" kern="1200" cap="none" spc="0" normalizeH="0" baseline="0" noProof="0" dirty="0" smtClean="0">
                <a:ln>
                  <a:noFill/>
                </a:ln>
                <a:solidFill>
                  <a:schemeClr val="tx1"/>
                </a:solidFill>
                <a:effectLst/>
                <a:uLnTx/>
                <a:uFillTx/>
                <a:latin typeface="+mn-lt"/>
                <a:ea typeface="+mn-ea"/>
                <a:cs typeface="+mn-cs"/>
              </a:rPr>
              <a:t>Analysis reports an error</a:t>
            </a:r>
            <a:br>
              <a:rPr kumimoji="0" lang="da-DK" sz="2000" b="0" i="0" u="none" strike="noStrike" kern="1200" cap="none" spc="0" normalizeH="0" baseline="0" noProof="0" dirty="0" smtClean="0">
                <a:ln>
                  <a:noFill/>
                </a:ln>
                <a:solidFill>
                  <a:schemeClr val="tx1"/>
                </a:solidFill>
                <a:effectLst/>
                <a:uLnTx/>
                <a:uFillTx/>
                <a:latin typeface="+mn-lt"/>
                <a:ea typeface="+mn-ea"/>
                <a:cs typeface="+mn-cs"/>
              </a:rPr>
            </a:br>
            <a:r>
              <a:rPr kumimoji="0" lang="da-DK" sz="20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a:t>
            </a:r>
            <a:r>
              <a:rPr kumimoji="0" lang="da-DK" sz="2000" b="0" i="0" u="none" strike="noStrike" kern="1200" cap="none" spc="0" normalizeH="0" baseline="0" noProof="0" dirty="0" smtClean="0">
                <a:ln>
                  <a:noFill/>
                </a:ln>
                <a:solidFill>
                  <a:schemeClr val="tx1"/>
                </a:solidFill>
                <a:effectLst/>
                <a:uLnTx/>
                <a:uFillTx/>
                <a:latin typeface="+mn-lt"/>
                <a:ea typeface="+mn-ea"/>
                <a:cs typeface="+mn-cs"/>
              </a:rPr>
              <a:t> Really is an error</a:t>
            </a:r>
            <a:endParaRPr kumimoji="0" lang="da-DK"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5"/>
          <p:cNvSpPr>
            <a:spLocks noChangeArrowheads="1"/>
          </p:cNvSpPr>
          <p:nvPr/>
        </p:nvSpPr>
        <p:spPr bwMode="auto">
          <a:xfrm>
            <a:off x="1027113" y="2174875"/>
            <a:ext cx="2744787" cy="539750"/>
          </a:xfrm>
          <a:prstGeom prst="rect">
            <a:avLst/>
          </a:prstGeom>
          <a:solidFill>
            <a:srgbClr val="F5F5F5"/>
          </a:solidFill>
          <a:ln w="19050">
            <a:solidFill>
              <a:schemeClr val="tx1"/>
            </a:solidFill>
            <a:miter lim="800000"/>
            <a:headEnd/>
            <a:tailEnd/>
          </a:ln>
          <a:effectLst/>
        </p:spPr>
        <p:txBody>
          <a:bodyPr wrap="none" anchor="ctr"/>
          <a:lstStyle/>
          <a:p>
            <a:pPr algn="ctr"/>
            <a:r>
              <a:rPr lang="en-US" sz="1600" i="1">
                <a:latin typeface="Helvetica" pitchFamily="34" charset="0"/>
              </a:rPr>
              <a:t>ok                        </a:t>
            </a:r>
          </a:p>
        </p:txBody>
      </p:sp>
      <p:sp>
        <p:nvSpPr>
          <p:cNvPr id="8" name="AutoShape 6"/>
          <p:cNvSpPr>
            <a:spLocks noChangeArrowheads="1"/>
          </p:cNvSpPr>
          <p:nvPr/>
        </p:nvSpPr>
        <p:spPr bwMode="auto">
          <a:xfrm rot="16200000">
            <a:off x="2538412" y="2046288"/>
            <a:ext cx="536575" cy="800100"/>
          </a:xfrm>
          <a:prstGeom prst="flowChartPunchedTape">
            <a:avLst/>
          </a:prstGeom>
          <a:solidFill>
            <a:srgbClr val="DDDDDD"/>
          </a:solidFill>
          <a:ln w="19050">
            <a:solidFill>
              <a:schemeClr val="tx1"/>
            </a:solidFill>
            <a:miter lim="800000"/>
            <a:headEnd/>
            <a:tailEnd/>
          </a:ln>
          <a:effectLst/>
        </p:spPr>
        <p:txBody>
          <a:bodyPr wrap="none" anchor="ctr"/>
          <a:lstStyle/>
          <a:p>
            <a:endParaRPr lang="pt-BR"/>
          </a:p>
        </p:txBody>
      </p:sp>
      <p:sp>
        <p:nvSpPr>
          <p:cNvPr id="9" name="Rectangle 7"/>
          <p:cNvSpPr>
            <a:spLocks noChangeArrowheads="1"/>
          </p:cNvSpPr>
          <p:nvPr/>
        </p:nvSpPr>
        <p:spPr bwMode="auto">
          <a:xfrm rot="16200000">
            <a:off x="2928144" y="1869282"/>
            <a:ext cx="511175" cy="1163637"/>
          </a:xfrm>
          <a:prstGeom prst="rect">
            <a:avLst/>
          </a:prstGeom>
          <a:solidFill>
            <a:srgbClr val="DDDDDD"/>
          </a:solidFill>
          <a:ln w="9525">
            <a:noFill/>
            <a:miter lim="800000"/>
            <a:headEnd/>
            <a:tailEnd/>
          </a:ln>
          <a:effectLst/>
        </p:spPr>
        <p:txBody>
          <a:bodyPr vert="eaVert" wrap="none" anchor="ctr"/>
          <a:lstStyle/>
          <a:p>
            <a:pPr algn="ctr"/>
            <a:r>
              <a:rPr lang="en-US" sz="1600" i="1">
                <a:latin typeface="Helvetica" pitchFamily="34" charset="0"/>
              </a:rPr>
              <a:t>error</a:t>
            </a:r>
          </a:p>
        </p:txBody>
      </p:sp>
      <p:sp>
        <p:nvSpPr>
          <p:cNvPr id="10" name="Line 8"/>
          <p:cNvSpPr>
            <a:spLocks noChangeShapeType="1"/>
          </p:cNvSpPr>
          <p:nvPr/>
        </p:nvSpPr>
        <p:spPr bwMode="auto">
          <a:xfrm>
            <a:off x="2357438" y="2060575"/>
            <a:ext cx="0" cy="757238"/>
          </a:xfrm>
          <a:prstGeom prst="line">
            <a:avLst/>
          </a:prstGeom>
          <a:noFill/>
          <a:ln w="31750">
            <a:solidFill>
              <a:schemeClr val="accent2"/>
            </a:solidFill>
            <a:round/>
            <a:headEnd/>
            <a:tailEnd/>
          </a:ln>
          <a:effectLst/>
        </p:spPr>
        <p:txBody>
          <a:bodyPr/>
          <a:lstStyle/>
          <a:p>
            <a:endParaRPr lang="pt-BR"/>
          </a:p>
        </p:txBody>
      </p:sp>
      <p:sp>
        <p:nvSpPr>
          <p:cNvPr id="11" name="Text Box 9"/>
          <p:cNvSpPr txBox="1">
            <a:spLocks noChangeArrowheads="1"/>
          </p:cNvSpPr>
          <p:nvPr/>
        </p:nvSpPr>
        <p:spPr bwMode="auto">
          <a:xfrm>
            <a:off x="852488" y="2805113"/>
            <a:ext cx="1558925" cy="336550"/>
          </a:xfrm>
          <a:prstGeom prst="rect">
            <a:avLst/>
          </a:prstGeom>
          <a:noFill/>
          <a:ln w="9525">
            <a:noFill/>
            <a:miter lim="800000"/>
            <a:headEnd/>
            <a:tailEnd/>
          </a:ln>
          <a:effectLst/>
        </p:spPr>
        <p:txBody>
          <a:bodyPr wrap="none">
            <a:spAutoFit/>
          </a:bodyPr>
          <a:lstStyle/>
          <a:p>
            <a:pPr algn="r"/>
            <a:r>
              <a:rPr lang="en-US" sz="1600" i="1">
                <a:solidFill>
                  <a:schemeClr val="hlink"/>
                </a:solidFill>
                <a:latin typeface="Helvetica" pitchFamily="34" charset="0"/>
              </a:rPr>
              <a:t>Sound analysis</a:t>
            </a:r>
          </a:p>
        </p:txBody>
      </p:sp>
      <p:sp>
        <p:nvSpPr>
          <p:cNvPr id="12" name="Line 10"/>
          <p:cNvSpPr>
            <a:spLocks noChangeShapeType="1"/>
          </p:cNvSpPr>
          <p:nvPr/>
        </p:nvSpPr>
        <p:spPr bwMode="auto">
          <a:xfrm flipH="1">
            <a:off x="755650" y="2805113"/>
            <a:ext cx="1601788" cy="0"/>
          </a:xfrm>
          <a:prstGeom prst="line">
            <a:avLst/>
          </a:prstGeom>
          <a:noFill/>
          <a:ln w="31750">
            <a:solidFill>
              <a:schemeClr val="accent2"/>
            </a:solidFill>
            <a:prstDash val="lgDash"/>
            <a:round/>
            <a:headEnd/>
            <a:tailEnd/>
          </a:ln>
          <a:effectLst/>
        </p:spPr>
        <p:txBody>
          <a:bodyPr/>
          <a:lstStyle/>
          <a:p>
            <a:endParaRPr lang="pt-BR"/>
          </a:p>
        </p:txBody>
      </p:sp>
      <p:sp>
        <p:nvSpPr>
          <p:cNvPr id="13" name="Rectangle 11"/>
          <p:cNvSpPr>
            <a:spLocks noChangeArrowheads="1"/>
          </p:cNvSpPr>
          <p:nvPr/>
        </p:nvSpPr>
        <p:spPr bwMode="auto">
          <a:xfrm>
            <a:off x="5241925" y="2174875"/>
            <a:ext cx="2744788" cy="539750"/>
          </a:xfrm>
          <a:prstGeom prst="rect">
            <a:avLst/>
          </a:prstGeom>
          <a:solidFill>
            <a:srgbClr val="F5F5F5"/>
          </a:solidFill>
          <a:ln w="19050">
            <a:solidFill>
              <a:schemeClr val="tx1"/>
            </a:solidFill>
            <a:miter lim="800000"/>
            <a:headEnd/>
            <a:tailEnd/>
          </a:ln>
          <a:effectLst/>
        </p:spPr>
        <p:txBody>
          <a:bodyPr wrap="none" anchor="ctr"/>
          <a:lstStyle/>
          <a:p>
            <a:pPr algn="ctr"/>
            <a:r>
              <a:rPr lang="en-US" sz="1600" i="1">
                <a:latin typeface="Helvetica" pitchFamily="34" charset="0"/>
              </a:rPr>
              <a:t>ok                        </a:t>
            </a:r>
          </a:p>
        </p:txBody>
      </p:sp>
      <p:sp>
        <p:nvSpPr>
          <p:cNvPr id="14" name="AutoShape 12"/>
          <p:cNvSpPr>
            <a:spLocks noChangeArrowheads="1"/>
          </p:cNvSpPr>
          <p:nvPr/>
        </p:nvSpPr>
        <p:spPr bwMode="auto">
          <a:xfrm rot="16200000">
            <a:off x="6753225" y="2046288"/>
            <a:ext cx="536575" cy="800100"/>
          </a:xfrm>
          <a:prstGeom prst="flowChartPunchedTape">
            <a:avLst/>
          </a:prstGeom>
          <a:solidFill>
            <a:srgbClr val="DDDDDD"/>
          </a:solidFill>
          <a:ln w="19050">
            <a:solidFill>
              <a:schemeClr val="tx1"/>
            </a:solidFill>
            <a:miter lim="800000"/>
            <a:headEnd/>
            <a:tailEnd/>
          </a:ln>
          <a:effectLst/>
        </p:spPr>
        <p:txBody>
          <a:bodyPr wrap="none" anchor="ctr"/>
          <a:lstStyle/>
          <a:p>
            <a:endParaRPr lang="pt-BR"/>
          </a:p>
        </p:txBody>
      </p:sp>
      <p:sp>
        <p:nvSpPr>
          <p:cNvPr id="15" name="Rectangle 13"/>
          <p:cNvSpPr>
            <a:spLocks noChangeArrowheads="1"/>
          </p:cNvSpPr>
          <p:nvPr/>
        </p:nvSpPr>
        <p:spPr bwMode="auto">
          <a:xfrm rot="16200000">
            <a:off x="7142956" y="1867694"/>
            <a:ext cx="511175" cy="1163638"/>
          </a:xfrm>
          <a:prstGeom prst="rect">
            <a:avLst/>
          </a:prstGeom>
          <a:solidFill>
            <a:srgbClr val="DDDDDD"/>
          </a:solidFill>
          <a:ln w="9525">
            <a:noFill/>
            <a:miter lim="800000"/>
            <a:headEnd/>
            <a:tailEnd/>
          </a:ln>
          <a:effectLst/>
        </p:spPr>
        <p:txBody>
          <a:bodyPr vert="eaVert" wrap="none" anchor="ctr"/>
          <a:lstStyle/>
          <a:p>
            <a:pPr algn="ctr"/>
            <a:r>
              <a:rPr lang="en-US" sz="1600" i="1">
                <a:latin typeface="Helvetica" pitchFamily="34" charset="0"/>
              </a:rPr>
              <a:t>error</a:t>
            </a:r>
          </a:p>
        </p:txBody>
      </p:sp>
      <p:sp>
        <p:nvSpPr>
          <p:cNvPr id="16" name="Line 14"/>
          <p:cNvSpPr>
            <a:spLocks noChangeShapeType="1"/>
          </p:cNvSpPr>
          <p:nvPr/>
        </p:nvSpPr>
        <p:spPr bwMode="auto">
          <a:xfrm>
            <a:off x="6842125" y="2060575"/>
            <a:ext cx="0" cy="757238"/>
          </a:xfrm>
          <a:prstGeom prst="line">
            <a:avLst/>
          </a:prstGeom>
          <a:noFill/>
          <a:ln w="31750">
            <a:solidFill>
              <a:schemeClr val="accent2"/>
            </a:solidFill>
            <a:round/>
            <a:headEnd/>
            <a:tailEnd/>
          </a:ln>
          <a:effectLst/>
        </p:spPr>
        <p:txBody>
          <a:bodyPr/>
          <a:lstStyle/>
          <a:p>
            <a:endParaRPr lang="pt-BR"/>
          </a:p>
        </p:txBody>
      </p:sp>
      <p:sp>
        <p:nvSpPr>
          <p:cNvPr id="17" name="Text Box 15"/>
          <p:cNvSpPr txBox="1">
            <a:spLocks noChangeArrowheads="1"/>
          </p:cNvSpPr>
          <p:nvPr/>
        </p:nvSpPr>
        <p:spPr bwMode="auto">
          <a:xfrm>
            <a:off x="6732588" y="2781300"/>
            <a:ext cx="1836737" cy="336550"/>
          </a:xfrm>
          <a:prstGeom prst="rect">
            <a:avLst/>
          </a:prstGeom>
          <a:noFill/>
          <a:ln w="9525">
            <a:noFill/>
            <a:miter lim="800000"/>
            <a:headEnd/>
            <a:tailEnd/>
          </a:ln>
          <a:effectLst/>
        </p:spPr>
        <p:txBody>
          <a:bodyPr wrap="none">
            <a:spAutoFit/>
          </a:bodyPr>
          <a:lstStyle/>
          <a:p>
            <a:pPr algn="r"/>
            <a:r>
              <a:rPr lang="en-US" sz="1600" i="1">
                <a:solidFill>
                  <a:schemeClr val="hlink"/>
                </a:solidFill>
                <a:latin typeface="Helvetica" pitchFamily="34" charset="0"/>
              </a:rPr>
              <a:t>Complete analysis</a:t>
            </a:r>
          </a:p>
        </p:txBody>
      </p:sp>
      <p:sp>
        <p:nvSpPr>
          <p:cNvPr id="18" name="Line 16"/>
          <p:cNvSpPr>
            <a:spLocks noChangeShapeType="1"/>
          </p:cNvSpPr>
          <p:nvPr/>
        </p:nvSpPr>
        <p:spPr bwMode="auto">
          <a:xfrm flipH="1">
            <a:off x="6838950" y="2805113"/>
            <a:ext cx="1620838" cy="0"/>
          </a:xfrm>
          <a:prstGeom prst="line">
            <a:avLst/>
          </a:prstGeom>
          <a:noFill/>
          <a:ln w="31750">
            <a:solidFill>
              <a:schemeClr val="accent2"/>
            </a:solidFill>
            <a:prstDash val="lgDash"/>
            <a:round/>
            <a:headEnd/>
            <a:tailEnd/>
          </a:ln>
          <a:effectLst/>
        </p:spPr>
        <p:txBody>
          <a:bodyPr/>
          <a:lstStyle/>
          <a:p>
            <a:endParaRPr lang="pt-BR"/>
          </a:p>
        </p:txBody>
      </p:sp>
      <p:sp>
        <p:nvSpPr>
          <p:cNvPr id="19" name="Rectangle 23"/>
          <p:cNvSpPr>
            <a:spLocks noChangeArrowheads="1"/>
          </p:cNvSpPr>
          <p:nvPr/>
        </p:nvSpPr>
        <p:spPr bwMode="auto">
          <a:xfrm>
            <a:off x="6842125" y="2084388"/>
            <a:ext cx="1593850" cy="714375"/>
          </a:xfrm>
          <a:prstGeom prst="rect">
            <a:avLst/>
          </a:prstGeom>
          <a:solidFill>
            <a:schemeClr val="tx1">
              <a:alpha val="20000"/>
            </a:schemeClr>
          </a:solidFill>
          <a:ln w="9525">
            <a:noFill/>
            <a:miter lim="800000"/>
            <a:headEnd/>
            <a:tailEnd/>
          </a:ln>
          <a:effectLst/>
        </p:spPr>
        <p:txBody>
          <a:bodyPr wrap="none" anchor="ctr"/>
          <a:lstStyle/>
          <a:p>
            <a:endParaRPr lang="pt-BR"/>
          </a:p>
        </p:txBody>
      </p:sp>
      <p:sp>
        <p:nvSpPr>
          <p:cNvPr id="20" name="Rectangle 24"/>
          <p:cNvSpPr>
            <a:spLocks noChangeArrowheads="1"/>
          </p:cNvSpPr>
          <p:nvPr/>
        </p:nvSpPr>
        <p:spPr bwMode="auto">
          <a:xfrm>
            <a:off x="757238" y="2084388"/>
            <a:ext cx="1593850" cy="714375"/>
          </a:xfrm>
          <a:prstGeom prst="rect">
            <a:avLst/>
          </a:prstGeom>
          <a:solidFill>
            <a:schemeClr val="tx1">
              <a:alpha val="20000"/>
            </a:schemeClr>
          </a:solidFill>
          <a:ln w="9525">
            <a:noFill/>
            <a:miter lim="800000"/>
            <a:headEnd/>
            <a:tailEnd/>
          </a:ln>
          <a:effectLst/>
        </p:spPr>
        <p:txBody>
          <a:bodyPr wrap="none" anchor="ctr"/>
          <a:lstStyle/>
          <a:p>
            <a:endParaRPr lang="pt-BR"/>
          </a:p>
        </p:txBody>
      </p:sp>
      <p:sp>
        <p:nvSpPr>
          <p:cNvPr id="21" name="TextBox 20"/>
          <p:cNvSpPr txBox="1"/>
          <p:nvPr/>
        </p:nvSpPr>
        <p:spPr>
          <a:xfrm>
            <a:off x="67941" y="5988626"/>
            <a:ext cx="8933215" cy="369332"/>
          </a:xfrm>
          <a:prstGeom prst="rect">
            <a:avLst/>
          </a:prstGeom>
          <a:noFill/>
        </p:spPr>
        <p:txBody>
          <a:bodyPr wrap="none" rtlCol="0">
            <a:spAutoFit/>
          </a:bodyPr>
          <a:lstStyle/>
          <a:p>
            <a:r>
              <a:rPr lang="en-US" dirty="0" smtClean="0"/>
              <a:t>*Courtesy of Claus </a:t>
            </a:r>
            <a:r>
              <a:rPr lang="en-US" dirty="0" err="1" smtClean="0"/>
              <a:t>Brabrand</a:t>
            </a:r>
            <a:r>
              <a:rPr lang="en-US" dirty="0" smtClean="0"/>
              <a:t> : http://www.itu.dk/people/brabrand/UFPE/Data-Flow-Analysis/</a:t>
            </a: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Static Analysis (SA)</a:t>
            </a:r>
            <a:endParaRPr lang="pt-BR" dirty="0"/>
          </a:p>
        </p:txBody>
      </p:sp>
      <p:sp>
        <p:nvSpPr>
          <p:cNvPr id="3" name="Content Placeholder 2"/>
          <p:cNvSpPr>
            <a:spLocks noGrp="1"/>
          </p:cNvSpPr>
          <p:nvPr>
            <p:ph idx="1"/>
          </p:nvPr>
        </p:nvSpPr>
        <p:spPr>
          <a:xfrm>
            <a:off x="457200" y="1600200"/>
            <a:ext cx="8258204" cy="4525963"/>
          </a:xfrm>
        </p:spPr>
        <p:txBody>
          <a:bodyPr>
            <a:normAutofit/>
          </a:bodyPr>
          <a:lstStyle/>
          <a:p>
            <a:r>
              <a:rPr lang="en-US" dirty="0" smtClean="0"/>
              <a:t>Technique to extract information at compile-time from a computer program</a:t>
            </a:r>
          </a:p>
        </p:txBody>
      </p:sp>
      <p:sp>
        <p:nvSpPr>
          <p:cNvPr id="6" name="Footer Placeholder 5"/>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Soundness and Completeness </a:t>
            </a:r>
            <a:endParaRPr lang="pt-BR" dirty="0"/>
          </a:p>
        </p:txBody>
      </p:sp>
      <p:sp>
        <p:nvSpPr>
          <p:cNvPr id="3" name="Content Placeholder 2"/>
          <p:cNvSpPr>
            <a:spLocks noGrp="1"/>
          </p:cNvSpPr>
          <p:nvPr>
            <p:ph idx="1"/>
          </p:nvPr>
        </p:nvSpPr>
        <p:spPr>
          <a:xfrm>
            <a:off x="457200" y="1600201"/>
            <a:ext cx="8229600" cy="2043114"/>
          </a:xfrm>
        </p:spPr>
        <p:txBody>
          <a:bodyPr>
            <a:normAutofit lnSpcReduction="10000"/>
          </a:bodyPr>
          <a:lstStyle/>
          <a:p>
            <a:r>
              <a:rPr lang="en-US" dirty="0" smtClean="0"/>
              <a:t>Soundness: No false negatives</a:t>
            </a:r>
          </a:p>
          <a:p>
            <a:pPr lvl="1"/>
            <a:r>
              <a:rPr lang="en-US" dirty="0" smtClean="0"/>
              <a:t>There are no escaped errors.   We say that a sound analysis is conservative (pessimistic).</a:t>
            </a:r>
          </a:p>
          <a:p>
            <a:r>
              <a:rPr lang="en-US" dirty="0" smtClean="0"/>
              <a:t>Completeness: No false positives</a:t>
            </a:r>
          </a:p>
          <a:p>
            <a:pPr lvl="1"/>
            <a:endParaRPr lang="en-US" dirty="0" smtClean="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785786" y="4286256"/>
            <a:ext cx="7643866" cy="120032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Definitions vary from field to field.  This applies in the context of verification.</a:t>
            </a:r>
            <a:endParaRPr lang="pt-BR"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a:xfrm>
            <a:off x="220663" y="1412875"/>
            <a:ext cx="4279900" cy="3444885"/>
          </a:xfrm>
          <a:prstGeom prst="rect">
            <a:avLst/>
          </a:prstGeom>
          <a:ln w="19050" cap="flat">
            <a:solidFill>
              <a:schemeClr val="tx1"/>
            </a:solidFill>
            <a:prstDash val="sysDot"/>
          </a:ln>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1" u="none" strike="noStrike" kern="1200" cap="none" spc="0" normalizeH="0" baseline="0" noProof="0" dirty="0" smtClean="0">
                <a:ln>
                  <a:noFill/>
                </a:ln>
                <a:solidFill>
                  <a:schemeClr val="hlink"/>
                </a:solidFill>
                <a:effectLst/>
                <a:uLnTx/>
                <a:uFillTx/>
                <a:latin typeface="+mn-lt"/>
                <a:ea typeface="+mn-ea"/>
                <a:cs typeface="+mn-cs"/>
              </a:rPr>
              <a:t>Sound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3200" b="1" i="1" dirty="0" smtClean="0">
              <a:solidFill>
                <a:schemeClr val="hlink"/>
              </a:solidFill>
            </a:endParaRPr>
          </a:p>
          <a:p>
            <a:pPr marR="0" lvl="0" indent="-342900" algn="l" defTabSz="914400" rtl="0" eaLnBrk="1" fontAlgn="auto" latinLnBrk="0" hangingPunct="1">
              <a:lnSpc>
                <a:spcPct val="100000"/>
              </a:lnSpc>
              <a:spcBef>
                <a:spcPct val="20000"/>
              </a:spcBef>
              <a:spcAft>
                <a:spcPts val="0"/>
              </a:spcAft>
              <a:buClrTx/>
              <a:buSzTx/>
              <a:tabLst/>
              <a:defRPr/>
            </a:pPr>
            <a:endParaRPr lang="en-US" sz="3200" b="1" i="1" dirty="0" smtClean="0">
              <a:solidFill>
                <a:schemeClr val="hlink"/>
              </a:solidFill>
            </a:endParaRPr>
          </a:p>
          <a:p>
            <a:pPr marR="0" lvl="0" indent="-342900" algn="l" defTabSz="914400" rtl="0" eaLnBrk="1" fontAlgn="auto" latinLnBrk="0" hangingPunct="1">
              <a:lnSpc>
                <a:spcPct val="100000"/>
              </a:lnSpc>
              <a:spcBef>
                <a:spcPct val="20000"/>
              </a:spcBef>
              <a:spcAft>
                <a:spcPts val="0"/>
              </a:spcAft>
              <a:buClrTx/>
              <a:buSzTx/>
              <a:tabLst/>
              <a:defRPr/>
            </a:pPr>
            <a:r>
              <a:rPr lang="en-US" sz="3200" i="1" dirty="0" smtClean="0"/>
              <a:t>Rejects all type-invalid programs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0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2" name="Title 1"/>
          <p:cNvSpPr>
            <a:spLocks noGrp="1"/>
          </p:cNvSpPr>
          <p:nvPr>
            <p:ph type="title"/>
          </p:nvPr>
        </p:nvSpPr>
        <p:spPr/>
        <p:txBody>
          <a:bodyPr/>
          <a:lstStyle/>
          <a:p>
            <a:r>
              <a:rPr lang="en-US" dirty="0" smtClean="0"/>
              <a:t>Type checking Java</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4786314" y="2094548"/>
            <a:ext cx="4143404" cy="1477328"/>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smtClean="0">
                <a:solidFill>
                  <a:srgbClr val="191274"/>
                </a:solidFill>
                <a:latin typeface="Courier New" pitchFamily="49" charset="0"/>
                <a:cs typeface="Courier New" pitchFamily="49" charset="0"/>
              </a:rPr>
              <a:t>void m(Object o) {</a:t>
            </a:r>
          </a:p>
          <a:p>
            <a:r>
              <a:rPr lang="en-US" b="1" dirty="0" smtClean="0">
                <a:solidFill>
                  <a:srgbClr val="191274"/>
                </a:solidFill>
                <a:latin typeface="Courier New" pitchFamily="49" charset="0"/>
                <a:cs typeface="Courier New" pitchFamily="49" charset="0"/>
              </a:rPr>
              <a:t>  if (</a:t>
            </a:r>
            <a:r>
              <a:rPr lang="en-US" dirty="0" smtClean="0">
                <a:solidFill>
                  <a:srgbClr val="191274"/>
                </a:solidFill>
                <a:latin typeface="Courier New" pitchFamily="49" charset="0"/>
                <a:cs typeface="Courier New" pitchFamily="49" charset="0"/>
              </a:rPr>
              <a:t>s</a:t>
            </a:r>
            <a:r>
              <a:rPr lang="en-US" b="1" dirty="0" smtClean="0">
                <a:solidFill>
                  <a:srgbClr val="191274"/>
                </a:solidFill>
                <a:latin typeface="Courier New" pitchFamily="49" charset="0"/>
                <a:cs typeface="Courier New" pitchFamily="49" charset="0"/>
              </a:rPr>
              <a:t> </a:t>
            </a:r>
            <a:r>
              <a:rPr lang="en-US" b="1" dirty="0" err="1" smtClean="0">
                <a:solidFill>
                  <a:srgbClr val="191274"/>
                </a:solidFill>
                <a:latin typeface="Courier New" pitchFamily="49" charset="0"/>
                <a:cs typeface="Courier New" pitchFamily="49" charset="0"/>
              </a:rPr>
              <a:t>instanceof</a:t>
            </a:r>
            <a:r>
              <a:rPr lang="en-US" b="1" dirty="0" smtClean="0">
                <a:solidFill>
                  <a:srgbClr val="191274"/>
                </a:solidFill>
                <a:latin typeface="Courier New" pitchFamily="49" charset="0"/>
                <a:cs typeface="Courier New" pitchFamily="49" charset="0"/>
              </a:rPr>
              <a:t> String) {</a:t>
            </a:r>
          </a:p>
          <a:p>
            <a:r>
              <a:rPr lang="en-US" b="1" dirty="0" smtClean="0">
                <a:solidFill>
                  <a:srgbClr val="191274"/>
                </a:solidFill>
                <a:latin typeface="Courier New" pitchFamily="49" charset="0"/>
                <a:cs typeface="Courier New" pitchFamily="49" charset="0"/>
              </a:rPr>
              <a:t>    </a:t>
            </a:r>
            <a:r>
              <a:rPr lang="en-US" b="1" dirty="0" err="1" smtClean="0">
                <a:solidFill>
                  <a:srgbClr val="191274"/>
                </a:solidFill>
                <a:latin typeface="Courier New" pitchFamily="49" charset="0"/>
                <a:cs typeface="Courier New" pitchFamily="49" charset="0"/>
              </a:rPr>
              <a:t>s.indexOf</a:t>
            </a:r>
            <a:r>
              <a:rPr lang="en-US" b="1" dirty="0" smtClean="0">
                <a:solidFill>
                  <a:srgbClr val="191274"/>
                </a:solidFill>
                <a:latin typeface="Courier New" pitchFamily="49" charset="0"/>
                <a:cs typeface="Courier New" pitchFamily="49" charset="0"/>
              </a:rPr>
              <a:t>(“.”);</a:t>
            </a:r>
          </a:p>
          <a:p>
            <a:r>
              <a:rPr lang="en-US" b="1" dirty="0" smtClean="0">
                <a:solidFill>
                  <a:srgbClr val="191274"/>
                </a:solidFill>
                <a:latin typeface="Courier New" pitchFamily="49" charset="0"/>
                <a:cs typeface="Courier New" pitchFamily="49" charset="0"/>
              </a:rPr>
              <a:t>  } </a:t>
            </a:r>
          </a:p>
          <a:p>
            <a:r>
              <a:rPr lang="en-US" b="1" dirty="0"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
        <p:nvSpPr>
          <p:cNvPr id="7" name="TextBox 6"/>
          <p:cNvSpPr txBox="1"/>
          <p:nvPr/>
        </p:nvSpPr>
        <p:spPr>
          <a:xfrm>
            <a:off x="642910" y="2434232"/>
            <a:ext cx="3500462" cy="923330"/>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smtClean="0">
                <a:solidFill>
                  <a:srgbClr val="191274"/>
                </a:solidFill>
                <a:latin typeface="Courier New" pitchFamily="49" charset="0"/>
                <a:cs typeface="Courier New" pitchFamily="49" charset="0"/>
              </a:rPr>
              <a:t>void m(Thread t) {…</a:t>
            </a:r>
          </a:p>
          <a:p>
            <a:r>
              <a:rPr lang="en-US" b="1" dirty="0" smtClean="0">
                <a:solidFill>
                  <a:srgbClr val="191274"/>
                </a:solidFill>
                <a:latin typeface="Courier New" pitchFamily="49" charset="0"/>
                <a:cs typeface="Courier New" pitchFamily="49" charset="0"/>
              </a:rPr>
              <a:t>  </a:t>
            </a:r>
            <a:r>
              <a:rPr lang="en-US" b="1" dirty="0" err="1" smtClean="0">
                <a:solidFill>
                  <a:srgbClr val="191274"/>
                </a:solidFill>
                <a:latin typeface="Courier New" pitchFamily="49" charset="0"/>
                <a:cs typeface="Courier New" pitchFamily="49" charset="0"/>
              </a:rPr>
              <a:t>t.remove</a:t>
            </a:r>
            <a:r>
              <a:rPr lang="en-US" b="1" dirty="0" smtClean="0">
                <a:solidFill>
                  <a:srgbClr val="191274"/>
                </a:solidFill>
                <a:latin typeface="Courier New" pitchFamily="49" charset="0"/>
                <a:cs typeface="Courier New" pitchFamily="49" charset="0"/>
              </a:rPr>
              <a:t>();</a:t>
            </a:r>
          </a:p>
          <a:p>
            <a:r>
              <a:rPr lang="en-US" b="1" dirty="0"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
        <p:nvSpPr>
          <p:cNvPr id="10" name="Rectangle 25"/>
          <p:cNvSpPr txBox="1">
            <a:spLocks noChangeArrowheads="1"/>
          </p:cNvSpPr>
          <p:nvPr/>
        </p:nvSpPr>
        <p:spPr>
          <a:xfrm>
            <a:off x="4683125" y="1412875"/>
            <a:ext cx="4281488" cy="3444885"/>
          </a:xfrm>
          <a:prstGeom prst="rect">
            <a:avLst/>
          </a:prstGeom>
          <a:ln w="19050" cap="flat">
            <a:solidFill>
              <a:schemeClr val="tx1"/>
            </a:solidFill>
            <a:prstDash val="sysDot"/>
          </a:ln>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da-DK" sz="3200" b="1" i="1" u="none" strike="noStrike" kern="1200" cap="none" spc="0" normalizeH="0" baseline="0" noProof="0" dirty="0" smtClean="0">
                <a:ln>
                  <a:noFill/>
                </a:ln>
                <a:solidFill>
                  <a:srgbClr val="FF0000"/>
                </a:solidFill>
                <a:effectLst/>
                <a:uLnTx/>
                <a:uFillTx/>
                <a:latin typeface="+mn-lt"/>
                <a:ea typeface="+mn-ea"/>
                <a:cs typeface="+mn-cs"/>
              </a:rPr>
              <a:t>In</a:t>
            </a:r>
            <a:r>
              <a:rPr kumimoji="0" lang="da-DK" sz="3200" b="1" i="1" u="none" strike="noStrike" kern="1200" cap="none" spc="0" normalizeH="0" baseline="0" noProof="0" dirty="0" smtClean="0">
                <a:ln>
                  <a:noFill/>
                </a:ln>
                <a:solidFill>
                  <a:schemeClr val="hlink"/>
                </a:solidFill>
                <a:effectLst/>
                <a:uLnTx/>
                <a:uFillTx/>
                <a:latin typeface="+mn-lt"/>
                <a:ea typeface="+mn-ea"/>
                <a:cs typeface="+mn-cs"/>
              </a:rPr>
              <a:t>Complete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da-DK"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a-DK" sz="3200" b="1" i="1" u="none" strike="noStrike" kern="1200" cap="none" spc="0" normalizeH="0" baseline="0" noProof="0" dirty="0" smtClean="0">
              <a:ln>
                <a:noFill/>
              </a:ln>
              <a:solidFill>
                <a:schemeClr val="hlin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da-DK" sz="3200" b="1" i="1" dirty="0" smtClean="0">
              <a:solidFill>
                <a:schemeClr val="hlink"/>
              </a:solidFill>
            </a:endParaRPr>
          </a:p>
          <a:p>
            <a:pPr marR="0" lvl="0" indent="-342900" algn="l" defTabSz="914400" rtl="0" eaLnBrk="1" fontAlgn="auto" latinLnBrk="0" hangingPunct="1">
              <a:lnSpc>
                <a:spcPct val="100000"/>
              </a:lnSpc>
              <a:spcBef>
                <a:spcPct val="20000"/>
              </a:spcBef>
              <a:spcAft>
                <a:spcPts val="0"/>
              </a:spcAft>
              <a:buClrTx/>
              <a:buSzTx/>
              <a:tabLst/>
              <a:defRPr/>
            </a:pPr>
            <a:r>
              <a:rPr kumimoji="0" lang="da-DK" sz="3200" i="1" u="none" strike="noStrike" kern="1200" cap="none" spc="0" normalizeH="0" baseline="0" noProof="0" dirty="0" smtClean="0">
                <a:ln>
                  <a:noFill/>
                </a:ln>
                <a:effectLst/>
                <a:uLnTx/>
                <a:uFillTx/>
                <a:latin typeface="+mn-lt"/>
                <a:ea typeface="+mn-ea"/>
                <a:cs typeface="+mn-cs"/>
              </a:rPr>
              <a:t>Rejects few type-valid programs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a-DK" sz="3200" b="1" i="1" u="none" strike="noStrike" kern="1200" cap="none" spc="0" normalizeH="0" baseline="0" noProof="0" dirty="0" smtClean="0">
              <a:ln>
                <a:noFill/>
              </a:ln>
              <a:solidFill>
                <a:schemeClr val="hlin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da-DK" sz="3200" b="1" i="1" dirty="0" smtClean="0">
              <a:solidFill>
                <a:schemeClr val="hlink"/>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da-DK"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a-DK"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a:t>
            </a:r>
            <a:endParaRPr lang="pt-BR" dirty="0"/>
          </a:p>
        </p:txBody>
      </p:sp>
      <p:sp>
        <p:nvSpPr>
          <p:cNvPr id="3" name="Content Placeholder 2"/>
          <p:cNvSpPr>
            <a:spLocks noGrp="1"/>
          </p:cNvSpPr>
          <p:nvPr>
            <p:ph idx="1"/>
          </p:nvPr>
        </p:nvSpPr>
        <p:spPr>
          <a:xfrm>
            <a:off x="457200" y="1600200"/>
            <a:ext cx="8686800" cy="4525963"/>
          </a:xfrm>
        </p:spPr>
        <p:txBody>
          <a:bodyPr>
            <a:normAutofit fontScale="92500" lnSpcReduction="10000"/>
          </a:bodyPr>
          <a:lstStyle/>
          <a:p>
            <a:r>
              <a:rPr lang="en-US" dirty="0" smtClean="0"/>
              <a:t>My analysis is sound and reports an error!</a:t>
            </a:r>
          </a:p>
          <a:p>
            <a:pPr lvl="1"/>
            <a:r>
              <a:rPr lang="en-US" dirty="0" smtClean="0"/>
              <a:t>Is the error real? MAYBE NOT  (assume incomplete)</a:t>
            </a:r>
          </a:p>
          <a:p>
            <a:r>
              <a:rPr lang="en-US" dirty="0" smtClean="0"/>
              <a:t>My analysis is sound and reports no error!</a:t>
            </a:r>
          </a:p>
          <a:p>
            <a:pPr lvl="1"/>
            <a:r>
              <a:rPr lang="en-US" dirty="0" smtClean="0"/>
              <a:t>Is my program correct </a:t>
            </a:r>
            <a:r>
              <a:rPr lang="en-US" dirty="0" err="1" smtClean="0"/>
              <a:t>w.r.t</a:t>
            </a:r>
            <a:r>
              <a:rPr lang="en-US" dirty="0" smtClean="0"/>
              <a:t>. that property? YES</a:t>
            </a:r>
          </a:p>
          <a:p>
            <a:r>
              <a:rPr lang="en-US" dirty="0" smtClean="0"/>
              <a:t>My analysis is complete and reports an error!</a:t>
            </a:r>
          </a:p>
          <a:p>
            <a:pPr lvl="1"/>
            <a:r>
              <a:rPr lang="en-US" dirty="0" smtClean="0"/>
              <a:t>Is the error it reports a real error?  YES</a:t>
            </a:r>
          </a:p>
          <a:p>
            <a:r>
              <a:rPr lang="en-US" dirty="0" smtClean="0"/>
              <a:t>My type checker is conservative!</a:t>
            </a:r>
          </a:p>
          <a:p>
            <a:pPr lvl="1"/>
            <a:r>
              <a:rPr lang="en-US" dirty="0" smtClean="0"/>
              <a:t>Can it accept programs with type errors? NO</a:t>
            </a:r>
          </a:p>
          <a:p>
            <a:pPr lvl="1"/>
            <a:r>
              <a:rPr lang="en-US" dirty="0" smtClean="0"/>
              <a:t>Can it reject type-correct programs? YES, IF INCOMPLETE</a:t>
            </a:r>
          </a:p>
          <a:p>
            <a:pPr lvl="1"/>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715436" cy="1143000"/>
          </a:xfrm>
        </p:spPr>
        <p:txBody>
          <a:bodyPr>
            <a:normAutofit/>
          </a:bodyPr>
          <a:lstStyle/>
          <a:p>
            <a:r>
              <a:rPr lang="en-US" dirty="0" smtClean="0"/>
              <a:t>Inaccuracy</a:t>
            </a:r>
            <a:endParaRPr lang="pt-BR" dirty="0"/>
          </a:p>
        </p:txBody>
      </p:sp>
      <p:sp>
        <p:nvSpPr>
          <p:cNvPr id="3" name="Content Placeholder 2"/>
          <p:cNvSpPr>
            <a:spLocks noGrp="1"/>
          </p:cNvSpPr>
          <p:nvPr>
            <p:ph idx="1"/>
          </p:nvPr>
        </p:nvSpPr>
        <p:spPr/>
        <p:txBody>
          <a:bodyPr/>
          <a:lstStyle/>
          <a:p>
            <a:r>
              <a:rPr lang="en-US" dirty="0" smtClean="0"/>
              <a:t>Results from the decisions of the analyzer to deal with performance and hard problems</a:t>
            </a:r>
          </a:p>
          <a:p>
            <a:pPr lvl="1"/>
            <a:r>
              <a:rPr lang="en-US" dirty="0" smtClean="0"/>
              <a:t>Pessimistic (can result in false positives)</a:t>
            </a:r>
          </a:p>
          <a:p>
            <a:pPr lvl="1"/>
            <a:r>
              <a:rPr lang="en-US" dirty="0" smtClean="0"/>
              <a:t>Optimistic (can result in missed errors)</a:t>
            </a:r>
          </a:p>
          <a:p>
            <a:pPr>
              <a:buNone/>
            </a:pPr>
            <a:r>
              <a:rPr lang="en-US" dirty="0" smtClean="0"/>
              <a:t> </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Reality: No Silver Bullet</a:t>
            </a:r>
            <a:endParaRPr lang="pt-BR" dirty="0"/>
          </a:p>
        </p:txBody>
      </p:sp>
      <p:cxnSp>
        <p:nvCxnSpPr>
          <p:cNvPr id="5" name="Straight Arrow Connector 4"/>
          <p:cNvCxnSpPr/>
          <p:nvPr/>
        </p:nvCxnSpPr>
        <p:spPr>
          <a:xfrm rot="5400000" flipH="1" flipV="1">
            <a:off x="3142446" y="3000372"/>
            <a:ext cx="20010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a:off x="4143372" y="4000504"/>
            <a:ext cx="235745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rot="5400000">
            <a:off x="2928926" y="4071942"/>
            <a:ext cx="1285884" cy="1143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928794" y="2000240"/>
            <a:ext cx="2152833" cy="369332"/>
          </a:xfrm>
          <a:prstGeom prst="rect">
            <a:avLst/>
          </a:prstGeom>
          <a:noFill/>
        </p:spPr>
        <p:txBody>
          <a:bodyPr wrap="none" rtlCol="0">
            <a:spAutoFit/>
          </a:bodyPr>
          <a:lstStyle/>
          <a:p>
            <a:r>
              <a:rPr lang="en-US" dirty="0" smtClean="0"/>
              <a:t>optimistic inaccuracy</a:t>
            </a:r>
            <a:endParaRPr lang="pt-BR" dirty="0"/>
          </a:p>
        </p:txBody>
      </p:sp>
      <p:sp>
        <p:nvSpPr>
          <p:cNvPr id="14" name="TextBox 13"/>
          <p:cNvSpPr txBox="1"/>
          <p:nvPr/>
        </p:nvSpPr>
        <p:spPr>
          <a:xfrm>
            <a:off x="5715008" y="3571876"/>
            <a:ext cx="2250040" cy="369332"/>
          </a:xfrm>
          <a:prstGeom prst="rect">
            <a:avLst/>
          </a:prstGeom>
          <a:noFill/>
        </p:spPr>
        <p:txBody>
          <a:bodyPr wrap="none" rtlCol="0">
            <a:spAutoFit/>
          </a:bodyPr>
          <a:lstStyle/>
          <a:p>
            <a:r>
              <a:rPr lang="en-US" dirty="0" smtClean="0"/>
              <a:t>pessimistic inaccuracy</a:t>
            </a:r>
            <a:endParaRPr lang="pt-BR" dirty="0"/>
          </a:p>
        </p:txBody>
      </p:sp>
      <p:sp>
        <p:nvSpPr>
          <p:cNvPr id="10" name="TextBox 9"/>
          <p:cNvSpPr txBox="1"/>
          <p:nvPr/>
        </p:nvSpPr>
        <p:spPr>
          <a:xfrm>
            <a:off x="150069" y="1142984"/>
            <a:ext cx="1492973" cy="646331"/>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3600" dirty="0" smtClean="0"/>
              <a:t>Testing</a:t>
            </a:r>
            <a:endParaRPr lang="pt-BR" sz="3600" dirty="0"/>
          </a:p>
        </p:txBody>
      </p:sp>
      <p:sp>
        <p:nvSpPr>
          <p:cNvPr id="19" name="TextBox 18"/>
          <p:cNvSpPr txBox="1"/>
          <p:nvPr/>
        </p:nvSpPr>
        <p:spPr>
          <a:xfrm>
            <a:off x="1071538" y="4917056"/>
            <a:ext cx="2023952" cy="646331"/>
          </a:xfrm>
          <a:prstGeom prst="rect">
            <a:avLst/>
          </a:prstGeom>
          <a:noFill/>
        </p:spPr>
        <p:txBody>
          <a:bodyPr wrap="none" rtlCol="0">
            <a:spAutoFit/>
          </a:bodyPr>
          <a:lstStyle/>
          <a:p>
            <a:r>
              <a:rPr lang="en-US" dirty="0" smtClean="0"/>
              <a:t>Complexity of </a:t>
            </a:r>
          </a:p>
          <a:p>
            <a:r>
              <a:rPr lang="en-US" dirty="0" smtClean="0"/>
              <a:t>property + program</a:t>
            </a:r>
            <a:endParaRPr lang="pt-BR" dirty="0"/>
          </a:p>
        </p:txBody>
      </p:sp>
      <p:sp>
        <p:nvSpPr>
          <p:cNvPr id="15" name="Footer Placeholder 14"/>
          <p:cNvSpPr>
            <a:spLocks noGrp="1"/>
          </p:cNvSpPr>
          <p:nvPr>
            <p:ph type="ftr" sz="quarter" idx="11"/>
          </p:nvPr>
        </p:nvSpPr>
        <p:spPr/>
        <p:txBody>
          <a:bodyPr/>
          <a:lstStyle/>
          <a:p>
            <a:r>
              <a:rPr lang="pt-BR" smtClean="0"/>
              <a:t>© Marcelo d’Amorim 2010</a:t>
            </a:r>
            <a:endParaRPr lang="pt-BR"/>
          </a:p>
        </p:txBody>
      </p:sp>
      <p:sp>
        <p:nvSpPr>
          <p:cNvPr id="16" name="TextBox 15"/>
          <p:cNvSpPr txBox="1"/>
          <p:nvPr/>
        </p:nvSpPr>
        <p:spPr>
          <a:xfrm>
            <a:off x="6429388" y="1785926"/>
            <a:ext cx="2500330" cy="120032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Sound static analysis</a:t>
            </a:r>
            <a:endParaRPr lang="pt-BR" sz="3600" dirty="0"/>
          </a:p>
        </p:txBody>
      </p:sp>
      <p:sp>
        <p:nvSpPr>
          <p:cNvPr id="17" name="Left Arrow 16"/>
          <p:cNvSpPr/>
          <p:nvPr/>
        </p:nvSpPr>
        <p:spPr>
          <a:xfrm rot="12276670">
            <a:off x="1738777" y="1644514"/>
            <a:ext cx="557815" cy="294512"/>
          </a:xfrm>
          <a:prstGeom prst="leftArrow">
            <a:avLst>
              <a:gd name="adj1" fmla="val 50000"/>
              <a:gd name="adj2" fmla="val 620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Left Arrow 17"/>
          <p:cNvSpPr/>
          <p:nvPr/>
        </p:nvSpPr>
        <p:spPr>
          <a:xfrm rot="19020699">
            <a:off x="6883534" y="3222442"/>
            <a:ext cx="557815" cy="294512"/>
          </a:xfrm>
          <a:prstGeom prst="leftArrow">
            <a:avLst>
              <a:gd name="adj1" fmla="val 50000"/>
              <a:gd name="adj2" fmla="val 620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Reality: No Silver Bullet</a:t>
            </a:r>
            <a:endParaRPr lang="pt-BR" dirty="0"/>
          </a:p>
        </p:txBody>
      </p:sp>
      <p:cxnSp>
        <p:nvCxnSpPr>
          <p:cNvPr id="5" name="Straight Arrow Connector 4"/>
          <p:cNvCxnSpPr/>
          <p:nvPr/>
        </p:nvCxnSpPr>
        <p:spPr>
          <a:xfrm rot="5400000" flipH="1" flipV="1">
            <a:off x="3142446" y="3000372"/>
            <a:ext cx="20010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a:off x="4143372" y="4000504"/>
            <a:ext cx="235745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rot="5400000">
            <a:off x="2928926" y="4071942"/>
            <a:ext cx="1285884" cy="1143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928794" y="2000240"/>
            <a:ext cx="2152833" cy="369332"/>
          </a:xfrm>
          <a:prstGeom prst="rect">
            <a:avLst/>
          </a:prstGeom>
          <a:noFill/>
        </p:spPr>
        <p:txBody>
          <a:bodyPr wrap="none" rtlCol="0">
            <a:spAutoFit/>
          </a:bodyPr>
          <a:lstStyle/>
          <a:p>
            <a:r>
              <a:rPr lang="en-US" dirty="0" smtClean="0"/>
              <a:t>optimistic inaccuracy</a:t>
            </a:r>
            <a:endParaRPr lang="pt-BR" dirty="0"/>
          </a:p>
        </p:txBody>
      </p:sp>
      <p:sp>
        <p:nvSpPr>
          <p:cNvPr id="14" name="TextBox 13"/>
          <p:cNvSpPr txBox="1"/>
          <p:nvPr/>
        </p:nvSpPr>
        <p:spPr>
          <a:xfrm>
            <a:off x="5715008" y="3571876"/>
            <a:ext cx="2250040" cy="369332"/>
          </a:xfrm>
          <a:prstGeom prst="rect">
            <a:avLst/>
          </a:prstGeom>
          <a:noFill/>
        </p:spPr>
        <p:txBody>
          <a:bodyPr wrap="none" rtlCol="0">
            <a:spAutoFit/>
          </a:bodyPr>
          <a:lstStyle/>
          <a:p>
            <a:r>
              <a:rPr lang="en-US" dirty="0" smtClean="0"/>
              <a:t>pessimistic inaccuracy</a:t>
            </a:r>
            <a:endParaRPr lang="pt-BR" dirty="0"/>
          </a:p>
        </p:txBody>
      </p:sp>
      <p:cxnSp>
        <p:nvCxnSpPr>
          <p:cNvPr id="18" name="Straight Connector 17"/>
          <p:cNvCxnSpPr/>
          <p:nvPr/>
        </p:nvCxnSpPr>
        <p:spPr>
          <a:xfrm rot="5400000">
            <a:off x="3000365" y="4071942"/>
            <a:ext cx="1214445" cy="1071570"/>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
        <p:nvSpPr>
          <p:cNvPr id="22" name="TextBox 21"/>
          <p:cNvSpPr txBox="1"/>
          <p:nvPr/>
        </p:nvSpPr>
        <p:spPr>
          <a:xfrm>
            <a:off x="1071538" y="4917056"/>
            <a:ext cx="2023952" cy="646331"/>
          </a:xfrm>
          <a:prstGeom prst="rect">
            <a:avLst/>
          </a:prstGeom>
          <a:noFill/>
        </p:spPr>
        <p:txBody>
          <a:bodyPr wrap="none" rtlCol="0">
            <a:spAutoFit/>
          </a:bodyPr>
          <a:lstStyle/>
          <a:p>
            <a:r>
              <a:rPr lang="en-US" dirty="0" smtClean="0"/>
              <a:t>Complexity of </a:t>
            </a:r>
          </a:p>
          <a:p>
            <a:r>
              <a:rPr lang="en-US" dirty="0" smtClean="0"/>
              <a:t>property + program</a:t>
            </a:r>
            <a:endParaRPr lang="pt-BR" dirty="0"/>
          </a:p>
        </p:txBody>
      </p:sp>
      <p:sp>
        <p:nvSpPr>
          <p:cNvPr id="15" name="Footer Placeholder 11"/>
          <p:cNvSpPr>
            <a:spLocks noGrp="1"/>
          </p:cNvSpPr>
          <p:nvPr>
            <p:ph type="ftr" sz="quarter" idx="11"/>
          </p:nvPr>
        </p:nvSpPr>
        <p:spPr>
          <a:xfrm>
            <a:off x="857224" y="6356350"/>
            <a:ext cx="2895600" cy="365125"/>
          </a:xfrm>
        </p:spPr>
        <p:txBody>
          <a:bodyPr/>
          <a:lstStyle/>
          <a:p>
            <a:r>
              <a:rPr lang="pt-BR" dirty="0" smtClean="0"/>
              <a:t>© Marcelo d’Amorim 2010</a:t>
            </a:r>
            <a:endParaRPr lang="pt-BR" dirty="0"/>
          </a:p>
        </p:txBody>
      </p:sp>
      <p:sp>
        <p:nvSpPr>
          <p:cNvPr id="12" name="TextBox 11"/>
          <p:cNvSpPr txBox="1"/>
          <p:nvPr/>
        </p:nvSpPr>
        <p:spPr>
          <a:xfrm>
            <a:off x="4786314" y="1214422"/>
            <a:ext cx="4143404" cy="2308324"/>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Ideal (but unrealistic) scenario:  Accurate results regardless of complexity.</a:t>
            </a:r>
            <a:endParaRPr lang="pt-BR" sz="3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Reality: No Silver Bullet</a:t>
            </a:r>
            <a:endParaRPr lang="pt-BR" dirty="0"/>
          </a:p>
        </p:txBody>
      </p:sp>
      <p:cxnSp>
        <p:nvCxnSpPr>
          <p:cNvPr id="5" name="Straight Arrow Connector 4"/>
          <p:cNvCxnSpPr/>
          <p:nvPr/>
        </p:nvCxnSpPr>
        <p:spPr>
          <a:xfrm rot="5400000" flipH="1" flipV="1">
            <a:off x="3142446" y="3000372"/>
            <a:ext cx="20010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a:off x="4143372" y="4000504"/>
            <a:ext cx="235745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rot="10800000" flipV="1">
            <a:off x="2428860" y="4000504"/>
            <a:ext cx="1714512" cy="10715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928794" y="2000240"/>
            <a:ext cx="2152833" cy="369332"/>
          </a:xfrm>
          <a:prstGeom prst="rect">
            <a:avLst/>
          </a:prstGeom>
          <a:noFill/>
        </p:spPr>
        <p:txBody>
          <a:bodyPr wrap="none" rtlCol="0">
            <a:spAutoFit/>
          </a:bodyPr>
          <a:lstStyle/>
          <a:p>
            <a:r>
              <a:rPr lang="en-US" dirty="0" smtClean="0"/>
              <a:t>optimistic inaccuracy</a:t>
            </a:r>
            <a:endParaRPr lang="pt-BR" dirty="0"/>
          </a:p>
        </p:txBody>
      </p:sp>
      <p:sp>
        <p:nvSpPr>
          <p:cNvPr id="14" name="TextBox 13"/>
          <p:cNvSpPr txBox="1"/>
          <p:nvPr/>
        </p:nvSpPr>
        <p:spPr>
          <a:xfrm>
            <a:off x="5715008" y="3571876"/>
            <a:ext cx="2250040" cy="369332"/>
          </a:xfrm>
          <a:prstGeom prst="rect">
            <a:avLst/>
          </a:prstGeom>
          <a:noFill/>
        </p:spPr>
        <p:txBody>
          <a:bodyPr wrap="none" rtlCol="0">
            <a:spAutoFit/>
          </a:bodyPr>
          <a:lstStyle/>
          <a:p>
            <a:r>
              <a:rPr lang="en-US" dirty="0" smtClean="0"/>
              <a:t>pessimistic inaccuracy</a:t>
            </a:r>
            <a:endParaRPr lang="pt-BR" dirty="0"/>
          </a:p>
        </p:txBody>
      </p:sp>
      <p:sp>
        <p:nvSpPr>
          <p:cNvPr id="21" name="TextBox 20"/>
          <p:cNvSpPr txBox="1"/>
          <p:nvPr/>
        </p:nvSpPr>
        <p:spPr>
          <a:xfrm>
            <a:off x="4786314" y="1214422"/>
            <a:ext cx="4143404"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Practice 1:  Sacrifice soundness in favor of decidability</a:t>
            </a:r>
            <a:endParaRPr lang="pt-BR" sz="3600" dirty="0"/>
          </a:p>
        </p:txBody>
      </p:sp>
      <p:sp>
        <p:nvSpPr>
          <p:cNvPr id="22" name="TextBox 21"/>
          <p:cNvSpPr txBox="1"/>
          <p:nvPr/>
        </p:nvSpPr>
        <p:spPr>
          <a:xfrm>
            <a:off x="785786" y="4917056"/>
            <a:ext cx="2023952" cy="646331"/>
          </a:xfrm>
          <a:prstGeom prst="rect">
            <a:avLst/>
          </a:prstGeom>
          <a:noFill/>
        </p:spPr>
        <p:txBody>
          <a:bodyPr wrap="none" rtlCol="0">
            <a:spAutoFit/>
          </a:bodyPr>
          <a:lstStyle/>
          <a:p>
            <a:r>
              <a:rPr lang="en-US" dirty="0" smtClean="0"/>
              <a:t>Complexity of </a:t>
            </a:r>
          </a:p>
          <a:p>
            <a:r>
              <a:rPr lang="en-US" dirty="0" smtClean="0"/>
              <a:t>property + program</a:t>
            </a:r>
            <a:endParaRPr lang="pt-BR" dirty="0"/>
          </a:p>
        </p:txBody>
      </p:sp>
      <p:sp>
        <p:nvSpPr>
          <p:cNvPr id="15" name="Parallelogram 14"/>
          <p:cNvSpPr/>
          <p:nvPr/>
        </p:nvSpPr>
        <p:spPr>
          <a:xfrm rot="8879006" flipH="1" flipV="1">
            <a:off x="1974108" y="2912203"/>
            <a:ext cx="2728208" cy="1438757"/>
          </a:xfrm>
          <a:prstGeom prst="parallelogram">
            <a:avLst>
              <a:gd name="adj" fmla="val 621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Oval 11"/>
          <p:cNvSpPr/>
          <p:nvPr/>
        </p:nvSpPr>
        <p:spPr>
          <a:xfrm>
            <a:off x="3357554" y="3643314"/>
            <a:ext cx="142876" cy="142876"/>
          </a:xfrm>
          <a:prstGeom prst="ellipse">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17" name="Footer Placeholder 11"/>
          <p:cNvSpPr>
            <a:spLocks noGrp="1"/>
          </p:cNvSpPr>
          <p:nvPr>
            <p:ph type="ftr" sz="quarter" idx="11"/>
          </p:nvPr>
        </p:nvSpPr>
        <p:spPr>
          <a:xfrm>
            <a:off x="857224" y="6356350"/>
            <a:ext cx="2895600" cy="365125"/>
          </a:xfrm>
        </p:spPr>
        <p:txBody>
          <a:bodyPr/>
          <a:lstStyle/>
          <a:p>
            <a:r>
              <a:rPr lang="pt-BR" dirty="0" smtClean="0"/>
              <a:t>© Marcelo d’Amorim 2010</a:t>
            </a:r>
            <a:endParaRPr lang="pt-B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Reality: No Silver Bullet</a:t>
            </a:r>
            <a:endParaRPr lang="pt-BR" dirty="0"/>
          </a:p>
        </p:txBody>
      </p:sp>
      <p:cxnSp>
        <p:nvCxnSpPr>
          <p:cNvPr id="5" name="Straight Arrow Connector 4"/>
          <p:cNvCxnSpPr/>
          <p:nvPr/>
        </p:nvCxnSpPr>
        <p:spPr>
          <a:xfrm rot="5400000" flipH="1" flipV="1">
            <a:off x="3142446" y="3000372"/>
            <a:ext cx="20010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a:off x="4143372" y="4000504"/>
            <a:ext cx="235745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rot="5400000">
            <a:off x="2928926" y="4071942"/>
            <a:ext cx="1285884" cy="1143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928794" y="2000240"/>
            <a:ext cx="2152833" cy="369332"/>
          </a:xfrm>
          <a:prstGeom prst="rect">
            <a:avLst/>
          </a:prstGeom>
          <a:noFill/>
        </p:spPr>
        <p:txBody>
          <a:bodyPr wrap="none" rtlCol="0">
            <a:spAutoFit/>
          </a:bodyPr>
          <a:lstStyle/>
          <a:p>
            <a:r>
              <a:rPr lang="en-US" dirty="0" smtClean="0"/>
              <a:t>optimistic inaccuracy</a:t>
            </a:r>
            <a:endParaRPr lang="pt-BR" dirty="0"/>
          </a:p>
        </p:txBody>
      </p:sp>
      <p:sp>
        <p:nvSpPr>
          <p:cNvPr id="14" name="TextBox 13"/>
          <p:cNvSpPr txBox="1"/>
          <p:nvPr/>
        </p:nvSpPr>
        <p:spPr>
          <a:xfrm>
            <a:off x="5715008" y="3571876"/>
            <a:ext cx="2250040" cy="369332"/>
          </a:xfrm>
          <a:prstGeom prst="rect">
            <a:avLst/>
          </a:prstGeom>
          <a:noFill/>
        </p:spPr>
        <p:txBody>
          <a:bodyPr wrap="none" rtlCol="0">
            <a:spAutoFit/>
          </a:bodyPr>
          <a:lstStyle/>
          <a:p>
            <a:r>
              <a:rPr lang="en-US" dirty="0" smtClean="0"/>
              <a:t>pessimistic inaccuracy</a:t>
            </a:r>
            <a:endParaRPr lang="pt-BR" dirty="0"/>
          </a:p>
        </p:txBody>
      </p:sp>
      <p:sp>
        <p:nvSpPr>
          <p:cNvPr id="22" name="TextBox 21"/>
          <p:cNvSpPr txBox="1"/>
          <p:nvPr/>
        </p:nvSpPr>
        <p:spPr>
          <a:xfrm>
            <a:off x="1071538" y="4917056"/>
            <a:ext cx="2023952" cy="646331"/>
          </a:xfrm>
          <a:prstGeom prst="rect">
            <a:avLst/>
          </a:prstGeom>
          <a:noFill/>
        </p:spPr>
        <p:txBody>
          <a:bodyPr wrap="none" rtlCol="0">
            <a:spAutoFit/>
          </a:bodyPr>
          <a:lstStyle/>
          <a:p>
            <a:r>
              <a:rPr lang="en-US" dirty="0" smtClean="0"/>
              <a:t>Complexity of </a:t>
            </a:r>
          </a:p>
          <a:p>
            <a:r>
              <a:rPr lang="en-US" dirty="0" smtClean="0"/>
              <a:t>property + program</a:t>
            </a:r>
            <a:endParaRPr lang="pt-BR" dirty="0"/>
          </a:p>
        </p:txBody>
      </p:sp>
      <p:sp>
        <p:nvSpPr>
          <p:cNvPr id="16" name="Parallelogram 15"/>
          <p:cNvSpPr/>
          <p:nvPr/>
        </p:nvSpPr>
        <p:spPr>
          <a:xfrm>
            <a:off x="3143240" y="4052230"/>
            <a:ext cx="3214710" cy="1143008"/>
          </a:xfrm>
          <a:prstGeom prst="parallelogram">
            <a:avLst>
              <a:gd name="adj" fmla="val 896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Oval 14"/>
          <p:cNvSpPr/>
          <p:nvPr/>
        </p:nvSpPr>
        <p:spPr>
          <a:xfrm>
            <a:off x="4643438" y="4643446"/>
            <a:ext cx="142876" cy="1428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Footer Placeholder 11"/>
          <p:cNvSpPr txBox="1">
            <a:spLocks/>
          </p:cNvSpPr>
          <p:nvPr/>
        </p:nvSpPr>
        <p:spPr>
          <a:xfrm>
            <a:off x="857224" y="6356350"/>
            <a:ext cx="28956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smtClean="0">
                <a:ln>
                  <a:noFill/>
                </a:ln>
                <a:solidFill>
                  <a:schemeClr val="tx1">
                    <a:tint val="75000"/>
                  </a:schemeClr>
                </a:solidFill>
                <a:effectLst/>
                <a:uLnTx/>
                <a:uFillTx/>
                <a:latin typeface="+mn-lt"/>
                <a:ea typeface="+mn-ea"/>
                <a:cs typeface="+mn-cs"/>
              </a:rPr>
              <a:t>© Marcelo d’Amorim 2010</a:t>
            </a:r>
            <a:endParaRPr kumimoji="0" lang="pt-BR"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8" name="TextBox 17"/>
          <p:cNvSpPr txBox="1"/>
          <p:nvPr/>
        </p:nvSpPr>
        <p:spPr>
          <a:xfrm>
            <a:off x="4786314" y="1214422"/>
            <a:ext cx="4143404"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Practice 2:  Sacrifice completeness in favor of scalability</a:t>
            </a:r>
            <a:endParaRPr lang="pt-BR"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Summary…</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1357290" y="2443160"/>
            <a:ext cx="6572296" cy="1754326"/>
          </a:xfrm>
          <a:prstGeom prst="rect">
            <a:avLst/>
          </a:prstGeom>
          <a:solidFill>
            <a:schemeClr val="bg1">
              <a:lumMod val="75000"/>
            </a:schemeClr>
          </a:solidFill>
          <a:ln w="38100">
            <a:solidFill>
              <a:srgbClr val="05022C"/>
            </a:solid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solidFill>
                  <a:srgbClr val="05022C"/>
                </a:solidFill>
              </a:rPr>
              <a:t>Needs to simplify (</a:t>
            </a:r>
            <a:r>
              <a:rPr lang="en-US" sz="3600" dirty="0" smtClean="0">
                <a:solidFill>
                  <a:schemeClr val="bg2">
                    <a:lumMod val="50000"/>
                  </a:schemeClr>
                </a:solidFill>
              </a:rPr>
              <a:t>approximate</a:t>
            </a:r>
            <a:r>
              <a:rPr lang="en-US" sz="3600" dirty="0" smtClean="0">
                <a:solidFill>
                  <a:srgbClr val="05022C"/>
                </a:solidFill>
              </a:rPr>
              <a:t>) results to deal with undecidable properties and/or large programs</a:t>
            </a:r>
            <a:endParaRPr lang="pt-BR" sz="3600" dirty="0">
              <a:solidFill>
                <a:srgbClr val="05022C"/>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Features and Imprecision</a:t>
            </a:r>
            <a:endParaRPr lang="pt-BR" dirty="0"/>
          </a:p>
        </p:txBody>
      </p:sp>
      <p:sp>
        <p:nvSpPr>
          <p:cNvPr id="3" name="Content Placeholder 2"/>
          <p:cNvSpPr>
            <a:spLocks noGrp="1"/>
          </p:cNvSpPr>
          <p:nvPr>
            <p:ph idx="1"/>
          </p:nvPr>
        </p:nvSpPr>
        <p:spPr>
          <a:xfrm>
            <a:off x="457200" y="1600200"/>
            <a:ext cx="8229600" cy="2257427"/>
          </a:xfrm>
        </p:spPr>
        <p:txBody>
          <a:bodyPr/>
          <a:lstStyle/>
          <a:p>
            <a:r>
              <a:rPr lang="en-US" dirty="0" smtClean="0"/>
              <a:t>Language features lead to imprecise results</a:t>
            </a:r>
          </a:p>
          <a:p>
            <a:pPr lvl="1"/>
            <a:r>
              <a:rPr lang="en-US" dirty="0" smtClean="0"/>
              <a:t>Reflection</a:t>
            </a:r>
          </a:p>
          <a:p>
            <a:pPr lvl="1"/>
            <a:r>
              <a:rPr lang="en-US" dirty="0" smtClean="0"/>
              <a:t>Pointers</a:t>
            </a:r>
          </a:p>
          <a:p>
            <a:pPr lvl="1"/>
            <a:r>
              <a:rPr lang="en-US" sz="2400" dirty="0" smtClean="0"/>
              <a:t>I/O</a:t>
            </a:r>
          </a:p>
          <a:p>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571472" y="4286256"/>
            <a:ext cx="7786742" cy="646331"/>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Better precision comes with higher cost!</a:t>
            </a:r>
            <a:endParaRPr lang="pt-BR"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Enabling technology…</a:t>
            </a:r>
            <a:endParaRPr lang="pt-BR" dirty="0"/>
          </a:p>
        </p:txBody>
      </p:sp>
      <p:sp>
        <p:nvSpPr>
          <p:cNvPr id="5" name="Footer Placeholder 4"/>
          <p:cNvSpPr>
            <a:spLocks noGrp="1"/>
          </p:cNvSpPr>
          <p:nvPr>
            <p:ph type="ftr" sz="quarter" idx="11"/>
          </p:nvPr>
        </p:nvSpPr>
        <p:spPr/>
        <p:txBody>
          <a:bodyPr/>
          <a:lstStyle/>
          <a:p>
            <a:r>
              <a:rPr lang="pt-BR" smtClean="0"/>
              <a:t>© Marcelo d’Amorim 2010</a:t>
            </a:r>
            <a:endParaRPr lang="pt-BR"/>
          </a:p>
        </p:txBody>
      </p:sp>
      <p:sp>
        <p:nvSpPr>
          <p:cNvPr id="6" name="Content Placeholder 2"/>
          <p:cNvSpPr>
            <a:spLocks noGrp="1"/>
          </p:cNvSpPr>
          <p:nvPr>
            <p:ph idx="1"/>
          </p:nvPr>
        </p:nvSpPr>
        <p:spPr>
          <a:xfrm>
            <a:off x="457200" y="1600201"/>
            <a:ext cx="8229600" cy="2471742"/>
          </a:xfrm>
        </p:spPr>
        <p:txBody>
          <a:bodyPr/>
          <a:lstStyle/>
          <a:p>
            <a:r>
              <a:rPr lang="en-US" dirty="0" smtClean="0"/>
              <a:t>…to different SE and PL fields.  In particular: </a:t>
            </a:r>
          </a:p>
          <a:p>
            <a:pPr lvl="1"/>
            <a:r>
              <a:rPr lang="en-US" dirty="0" smtClean="0"/>
              <a:t>Software Design</a:t>
            </a:r>
          </a:p>
          <a:p>
            <a:pPr lvl="1"/>
            <a:r>
              <a:rPr lang="en-US" dirty="0" smtClean="0"/>
              <a:t>Software Verification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Reachable Definitions</a:t>
            </a:r>
            <a:endParaRPr lang="pt-BR" dirty="0"/>
          </a:p>
        </p:txBody>
      </p:sp>
      <p:pic>
        <p:nvPicPr>
          <p:cNvPr id="3074" name="Picture 2"/>
          <p:cNvPicPr>
            <a:picLocks noChangeAspect="1" noChangeArrowheads="1"/>
          </p:cNvPicPr>
          <p:nvPr/>
        </p:nvPicPr>
        <p:blipFill>
          <a:blip r:embed="rId2"/>
          <a:srcRect/>
          <a:stretch>
            <a:fillRect/>
          </a:stretch>
        </p:blipFill>
        <p:spPr bwMode="auto">
          <a:xfrm>
            <a:off x="4357686" y="1500174"/>
            <a:ext cx="3369848" cy="3071834"/>
          </a:xfrm>
          <a:prstGeom prst="rect">
            <a:avLst/>
          </a:prstGeom>
          <a:noFill/>
          <a:ln w="9525">
            <a:noFill/>
            <a:miter lim="800000"/>
            <a:headEnd/>
            <a:tailEnd/>
          </a:ln>
          <a:effectLst/>
        </p:spPr>
      </p:pic>
      <p:sp>
        <p:nvSpPr>
          <p:cNvPr id="5" name="TextBox 4"/>
          <p:cNvSpPr txBox="1"/>
          <p:nvPr/>
        </p:nvSpPr>
        <p:spPr>
          <a:xfrm>
            <a:off x="-32" y="6211693"/>
            <a:ext cx="6894516" cy="646331"/>
          </a:xfrm>
          <a:prstGeom prst="rect">
            <a:avLst/>
          </a:prstGeom>
          <a:noFill/>
        </p:spPr>
        <p:txBody>
          <a:bodyPr wrap="none" rtlCol="0">
            <a:spAutoFit/>
          </a:bodyPr>
          <a:lstStyle/>
          <a:p>
            <a:r>
              <a:rPr lang="en-US" dirty="0" smtClean="0"/>
              <a:t>*Example from Barbara Ryder’s ACACES Summer School Lecture Notes: </a:t>
            </a:r>
          </a:p>
          <a:p>
            <a:r>
              <a:rPr lang="en-US" dirty="0" smtClean="0"/>
              <a:t>http://www.cs.rutgers.edu/~ryder/ACACES07/</a:t>
            </a:r>
            <a:endParaRPr lang="pt-BR" dirty="0"/>
          </a:p>
        </p:txBody>
      </p:sp>
      <p:pic>
        <p:nvPicPr>
          <p:cNvPr id="1026" name="Picture 2"/>
          <p:cNvPicPr>
            <a:picLocks noChangeAspect="1" noChangeArrowheads="1"/>
          </p:cNvPicPr>
          <p:nvPr/>
        </p:nvPicPr>
        <p:blipFill>
          <a:blip r:embed="rId3"/>
          <a:srcRect/>
          <a:stretch>
            <a:fillRect/>
          </a:stretch>
        </p:blipFill>
        <p:spPr bwMode="auto">
          <a:xfrm>
            <a:off x="1000100" y="1571612"/>
            <a:ext cx="2702622" cy="35861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020" name="Rectangle 220"/>
          <p:cNvSpPr>
            <a:spLocks noChangeArrowheads="1"/>
          </p:cNvSpPr>
          <p:nvPr/>
        </p:nvSpPr>
        <p:spPr bwMode="auto">
          <a:xfrm>
            <a:off x="7894638" y="1954213"/>
            <a:ext cx="282575" cy="2328862"/>
          </a:xfrm>
          <a:prstGeom prst="rect">
            <a:avLst/>
          </a:prstGeom>
          <a:solidFill>
            <a:srgbClr val="EAEAEA"/>
          </a:solidFill>
          <a:ln w="19050">
            <a:noFill/>
            <a:miter lim="800000"/>
            <a:headEnd/>
            <a:tailEnd/>
          </a:ln>
          <a:effectLst/>
        </p:spPr>
        <p:txBody>
          <a:bodyPr lIns="90000" tIns="46800" rIns="90000" bIns="46800" anchor="ctr">
            <a:spAutoFit/>
          </a:bodyPr>
          <a:lstStyle/>
          <a:p>
            <a:endParaRPr lang="pt-BR"/>
          </a:p>
        </p:txBody>
      </p:sp>
      <p:grpSp>
        <p:nvGrpSpPr>
          <p:cNvPr id="2" name="Group 202"/>
          <p:cNvGrpSpPr>
            <a:grpSpLocks/>
          </p:cNvGrpSpPr>
          <p:nvPr/>
        </p:nvGrpSpPr>
        <p:grpSpPr bwMode="auto">
          <a:xfrm>
            <a:off x="2628900" y="1606550"/>
            <a:ext cx="1895475" cy="3144838"/>
            <a:chOff x="1656" y="1012"/>
            <a:chExt cx="1194" cy="1981"/>
          </a:xfrm>
        </p:grpSpPr>
        <p:sp>
          <p:nvSpPr>
            <p:cNvPr id="332812" name="Rectangle 12"/>
            <p:cNvSpPr>
              <a:spLocks noChangeArrowheads="1"/>
            </p:cNvSpPr>
            <p:nvPr/>
          </p:nvSpPr>
          <p:spPr bwMode="auto">
            <a:xfrm>
              <a:off x="1656" y="1012"/>
              <a:ext cx="1194" cy="1981"/>
            </a:xfrm>
            <a:prstGeom prst="rect">
              <a:avLst/>
            </a:prstGeom>
            <a:solidFill>
              <a:srgbClr val="DDDDDD"/>
            </a:solidFill>
            <a:ln w="19050">
              <a:solidFill>
                <a:schemeClr val="tx1"/>
              </a:solidFill>
              <a:miter lim="800000"/>
              <a:headEnd/>
              <a:tailEnd/>
            </a:ln>
            <a:effectLst/>
          </p:spPr>
          <p:txBody>
            <a:bodyPr lIns="90000" tIns="46800" rIns="90000" bIns="46800" anchor="ctr">
              <a:spAutoFit/>
            </a:bodyPr>
            <a:lstStyle/>
            <a:p>
              <a:endParaRPr lang="pt-BR"/>
            </a:p>
          </p:txBody>
        </p:sp>
        <p:sp>
          <p:nvSpPr>
            <p:cNvPr id="332814" name="Text Box 14"/>
            <p:cNvSpPr txBox="1">
              <a:spLocks noChangeArrowheads="1"/>
            </p:cNvSpPr>
            <p:nvPr/>
          </p:nvSpPr>
          <p:spPr bwMode="auto">
            <a:xfrm>
              <a:off x="1847" y="1406"/>
              <a:ext cx="644" cy="243"/>
            </a:xfrm>
            <a:prstGeom prst="rect">
              <a:avLst/>
            </a:prstGeom>
            <a:solidFill>
              <a:srgbClr val="EAEAEA"/>
            </a:solidFill>
            <a:ln w="19050">
              <a:solidFill>
                <a:schemeClr val="tx1"/>
              </a:solidFill>
              <a:miter lim="800000"/>
              <a:headEnd/>
              <a:tailEnd/>
            </a:ln>
            <a:effectLst/>
          </p:spPr>
          <p:txBody>
            <a:bodyPr wrap="none">
              <a:spAutoFit/>
            </a:bodyPr>
            <a:lstStyle/>
            <a:p>
              <a:pPr algn="ctr" eaLnBrk="0" hangingPunct="0"/>
              <a:r>
                <a:rPr lang="en-US" sz="1800" b="1">
                  <a:latin typeface="Courier New" pitchFamily="49" charset="0"/>
                </a:rPr>
                <a:t>x = 0;</a:t>
              </a:r>
            </a:p>
          </p:txBody>
        </p:sp>
        <p:sp>
          <p:nvSpPr>
            <p:cNvPr id="332815" name="Line 15"/>
            <p:cNvSpPr>
              <a:spLocks noChangeShapeType="1"/>
            </p:cNvSpPr>
            <p:nvPr/>
          </p:nvSpPr>
          <p:spPr bwMode="auto">
            <a:xfrm>
              <a:off x="2162" y="1057"/>
              <a:ext cx="0" cy="317"/>
            </a:xfrm>
            <a:prstGeom prst="line">
              <a:avLst/>
            </a:prstGeom>
            <a:noFill/>
            <a:ln w="38100">
              <a:solidFill>
                <a:srgbClr val="6600CC"/>
              </a:solidFill>
              <a:round/>
              <a:headEnd/>
              <a:tailEnd type="triangle" w="med" len="med"/>
            </a:ln>
            <a:effectLst/>
          </p:spPr>
          <p:txBody>
            <a:bodyPr lIns="90000" tIns="46800" rIns="90000" bIns="46800">
              <a:spAutoFit/>
            </a:bodyPr>
            <a:lstStyle/>
            <a:p>
              <a:endParaRPr lang="pt-BR"/>
            </a:p>
          </p:txBody>
        </p:sp>
        <p:sp>
          <p:nvSpPr>
            <p:cNvPr id="332816" name="Line 16"/>
            <p:cNvSpPr>
              <a:spLocks noChangeShapeType="1"/>
            </p:cNvSpPr>
            <p:nvPr/>
          </p:nvSpPr>
          <p:spPr bwMode="auto">
            <a:xfrm>
              <a:off x="2162" y="1684"/>
              <a:ext cx="0" cy="317"/>
            </a:xfrm>
            <a:prstGeom prst="line">
              <a:avLst/>
            </a:prstGeom>
            <a:noFill/>
            <a:ln w="38100">
              <a:solidFill>
                <a:srgbClr val="6600CC"/>
              </a:solidFill>
              <a:round/>
              <a:headEnd/>
              <a:tailEnd type="triangle" w="med" len="med"/>
            </a:ln>
            <a:effectLst/>
          </p:spPr>
          <p:txBody>
            <a:bodyPr lIns="90000" tIns="46800" rIns="90000" bIns="46800">
              <a:spAutoFit/>
            </a:bodyPr>
            <a:lstStyle/>
            <a:p>
              <a:endParaRPr lang="pt-BR"/>
            </a:p>
          </p:txBody>
        </p:sp>
        <p:sp>
          <p:nvSpPr>
            <p:cNvPr id="332817" name="Text Box 17"/>
            <p:cNvSpPr txBox="1">
              <a:spLocks noChangeArrowheads="1"/>
            </p:cNvSpPr>
            <p:nvPr/>
          </p:nvSpPr>
          <p:spPr bwMode="auto">
            <a:xfrm>
              <a:off x="1769" y="2030"/>
              <a:ext cx="816" cy="243"/>
            </a:xfrm>
            <a:prstGeom prst="rect">
              <a:avLst/>
            </a:prstGeom>
            <a:solidFill>
              <a:srgbClr val="EAEAEA"/>
            </a:solidFill>
            <a:ln w="19050">
              <a:solidFill>
                <a:schemeClr val="tx1"/>
              </a:solidFill>
              <a:miter lim="800000"/>
              <a:headEnd/>
              <a:tailEnd/>
            </a:ln>
            <a:effectLst/>
          </p:spPr>
          <p:txBody>
            <a:bodyPr wrap="none">
              <a:spAutoFit/>
            </a:bodyPr>
            <a:lstStyle/>
            <a:p>
              <a:pPr algn="ctr" eaLnBrk="0" hangingPunct="0"/>
              <a:r>
                <a:rPr lang="en-US" sz="1800" b="1">
                  <a:latin typeface="Courier New" pitchFamily="49" charset="0"/>
                </a:rPr>
                <a:t>x = x+1;</a:t>
              </a:r>
            </a:p>
          </p:txBody>
        </p:sp>
        <p:sp>
          <p:nvSpPr>
            <p:cNvPr id="332818" name="Line 18"/>
            <p:cNvSpPr>
              <a:spLocks noChangeShapeType="1"/>
            </p:cNvSpPr>
            <p:nvPr/>
          </p:nvSpPr>
          <p:spPr bwMode="auto">
            <a:xfrm>
              <a:off x="2202" y="2302"/>
              <a:ext cx="170" cy="349"/>
            </a:xfrm>
            <a:prstGeom prst="line">
              <a:avLst/>
            </a:prstGeom>
            <a:noFill/>
            <a:ln w="38100">
              <a:solidFill>
                <a:srgbClr val="6600CC"/>
              </a:solidFill>
              <a:round/>
              <a:headEnd/>
              <a:tailEnd type="triangle" w="med" len="med"/>
            </a:ln>
            <a:effectLst/>
          </p:spPr>
          <p:txBody>
            <a:bodyPr lIns="90000" tIns="46800" rIns="90000" bIns="46800">
              <a:spAutoFit/>
            </a:bodyPr>
            <a:lstStyle/>
            <a:p>
              <a:endParaRPr lang="pt-BR"/>
            </a:p>
          </p:txBody>
        </p:sp>
        <p:sp>
          <p:nvSpPr>
            <p:cNvPr id="332819" name="Freeform 19"/>
            <p:cNvSpPr>
              <a:spLocks/>
            </p:cNvSpPr>
            <p:nvPr/>
          </p:nvSpPr>
          <p:spPr bwMode="auto">
            <a:xfrm>
              <a:off x="1701" y="1738"/>
              <a:ext cx="427" cy="882"/>
            </a:xfrm>
            <a:custGeom>
              <a:avLst/>
              <a:gdLst/>
              <a:ahLst/>
              <a:cxnLst>
                <a:cxn ang="0">
                  <a:pos x="791" y="586"/>
                </a:cxn>
                <a:cxn ang="0">
                  <a:pos x="677" y="794"/>
                </a:cxn>
                <a:cxn ang="0">
                  <a:pos x="357" y="886"/>
                </a:cxn>
                <a:cxn ang="0">
                  <a:pos x="52" y="730"/>
                </a:cxn>
                <a:cxn ang="0">
                  <a:pos x="45" y="261"/>
                </a:cxn>
                <a:cxn ang="0">
                  <a:pos x="308" y="26"/>
                </a:cxn>
                <a:cxn ang="0">
                  <a:pos x="656" y="104"/>
                </a:cxn>
                <a:cxn ang="0">
                  <a:pos x="791" y="268"/>
                </a:cxn>
              </a:cxnLst>
              <a:rect l="0" t="0" r="r" b="b"/>
              <a:pathLst>
                <a:path w="791" h="897">
                  <a:moveTo>
                    <a:pt x="791" y="586"/>
                  </a:moveTo>
                  <a:cubicBezTo>
                    <a:pt x="772" y="621"/>
                    <a:pt x="749" y="744"/>
                    <a:pt x="677" y="794"/>
                  </a:cubicBezTo>
                  <a:cubicBezTo>
                    <a:pt x="605" y="844"/>
                    <a:pt x="461" y="897"/>
                    <a:pt x="357" y="886"/>
                  </a:cubicBezTo>
                  <a:cubicBezTo>
                    <a:pt x="253" y="875"/>
                    <a:pt x="104" y="834"/>
                    <a:pt x="52" y="730"/>
                  </a:cubicBezTo>
                  <a:cubicBezTo>
                    <a:pt x="0" y="626"/>
                    <a:pt x="2" y="378"/>
                    <a:pt x="45" y="261"/>
                  </a:cubicBezTo>
                  <a:cubicBezTo>
                    <a:pt x="88" y="144"/>
                    <a:pt x="206" y="52"/>
                    <a:pt x="308" y="26"/>
                  </a:cubicBezTo>
                  <a:cubicBezTo>
                    <a:pt x="410" y="0"/>
                    <a:pt x="575" y="64"/>
                    <a:pt x="656" y="104"/>
                  </a:cubicBezTo>
                  <a:cubicBezTo>
                    <a:pt x="737" y="144"/>
                    <a:pt x="763" y="234"/>
                    <a:pt x="791" y="268"/>
                  </a:cubicBezTo>
                </a:path>
              </a:pathLst>
            </a:custGeom>
            <a:noFill/>
            <a:ln w="38100" cap="flat" cmpd="sng">
              <a:solidFill>
                <a:srgbClr val="6600CC"/>
              </a:solidFill>
              <a:prstDash val="solid"/>
              <a:round/>
              <a:headEnd type="none" w="med" len="med"/>
              <a:tailEnd type="triangle" w="med" len="med"/>
            </a:ln>
            <a:effectLst/>
          </p:spPr>
          <p:txBody>
            <a:bodyPr lIns="90000" tIns="46800" rIns="90000" bIns="46800">
              <a:spAutoFit/>
            </a:bodyPr>
            <a:lstStyle/>
            <a:p>
              <a:endParaRPr lang="pt-BR"/>
            </a:p>
          </p:txBody>
        </p:sp>
        <p:sp>
          <p:nvSpPr>
            <p:cNvPr id="332836" name="Text Box 36"/>
            <p:cNvSpPr txBox="1">
              <a:spLocks noChangeArrowheads="1"/>
            </p:cNvSpPr>
            <p:nvPr/>
          </p:nvSpPr>
          <p:spPr bwMode="auto">
            <a:xfrm>
              <a:off x="1908" y="2681"/>
              <a:ext cx="902" cy="243"/>
            </a:xfrm>
            <a:prstGeom prst="rect">
              <a:avLst/>
            </a:prstGeom>
            <a:solidFill>
              <a:srgbClr val="EAEAEA"/>
            </a:solidFill>
            <a:ln w="19050">
              <a:solidFill>
                <a:schemeClr val="tx1"/>
              </a:solidFill>
              <a:miter lim="800000"/>
              <a:headEnd/>
              <a:tailEnd/>
            </a:ln>
            <a:effectLst/>
          </p:spPr>
          <p:txBody>
            <a:bodyPr wrap="none">
              <a:spAutoFit/>
            </a:bodyPr>
            <a:lstStyle/>
            <a:p>
              <a:pPr algn="ctr" eaLnBrk="0" hangingPunct="0"/>
              <a:r>
                <a:rPr lang="en-US" sz="1800" b="1" u="sng">
                  <a:solidFill>
                    <a:schemeClr val="bg2"/>
                  </a:solidFill>
                  <a:latin typeface="Courier New" pitchFamily="49" charset="0"/>
                </a:rPr>
                <a:t>output</a:t>
              </a:r>
              <a:r>
                <a:rPr lang="en-US" sz="1800" b="1">
                  <a:solidFill>
                    <a:schemeClr val="bg2"/>
                  </a:solidFill>
                  <a:latin typeface="Courier New" pitchFamily="49" charset="0"/>
                </a:rPr>
                <a:t> x;</a:t>
              </a:r>
            </a:p>
          </p:txBody>
        </p:sp>
        <p:grpSp>
          <p:nvGrpSpPr>
            <p:cNvPr id="3" name="Group 124"/>
            <p:cNvGrpSpPr>
              <a:grpSpLocks/>
            </p:cNvGrpSpPr>
            <p:nvPr/>
          </p:nvGrpSpPr>
          <p:grpSpPr bwMode="auto">
            <a:xfrm>
              <a:off x="2083" y="1766"/>
              <a:ext cx="49" cy="75"/>
              <a:chOff x="3016" y="2795"/>
              <a:chExt cx="93" cy="91"/>
            </a:xfrm>
          </p:grpSpPr>
          <p:sp>
            <p:nvSpPr>
              <p:cNvPr id="332925" name="Line 125"/>
              <p:cNvSpPr>
                <a:spLocks noChangeShapeType="1"/>
              </p:cNvSpPr>
              <p:nvPr/>
            </p:nvSpPr>
            <p:spPr bwMode="auto">
              <a:xfrm flipH="1">
                <a:off x="3016" y="2886"/>
                <a:ext cx="93" cy="0"/>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926" name="Line 126"/>
              <p:cNvSpPr>
                <a:spLocks noChangeShapeType="1"/>
              </p:cNvSpPr>
              <p:nvPr/>
            </p:nvSpPr>
            <p:spPr bwMode="auto">
              <a:xfrm>
                <a:off x="3016"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927" name="Line 127"/>
              <p:cNvSpPr>
                <a:spLocks noChangeShapeType="1"/>
              </p:cNvSpPr>
              <p:nvPr/>
            </p:nvSpPr>
            <p:spPr bwMode="auto">
              <a:xfrm>
                <a:off x="3107"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grpSp>
      </p:grpSp>
      <p:sp>
        <p:nvSpPr>
          <p:cNvPr id="332949" name="Text Box 149"/>
          <p:cNvSpPr txBox="1">
            <a:spLocks noChangeArrowheads="1"/>
          </p:cNvSpPr>
          <p:nvPr/>
        </p:nvSpPr>
        <p:spPr bwMode="auto">
          <a:xfrm>
            <a:off x="7751763" y="4595813"/>
            <a:ext cx="881062" cy="1189037"/>
          </a:xfrm>
          <a:prstGeom prst="rect">
            <a:avLst/>
          </a:prstGeom>
          <a:noFill/>
          <a:ln w="19050">
            <a:noFill/>
            <a:miter lim="800000"/>
            <a:headEnd/>
            <a:tailEnd/>
          </a:ln>
          <a:effectLst/>
        </p:spPr>
        <p:txBody>
          <a:bodyPr wrap="none" lIns="90000" tIns="46800" rIns="90000" bIns="46800">
            <a:spAutoFit/>
          </a:bodyPr>
          <a:lstStyle/>
          <a:p>
            <a:r>
              <a:rPr lang="da-DK" sz="7200" b="1">
                <a:solidFill>
                  <a:schemeClr val="folHlink"/>
                </a:solidFill>
                <a:effectLst>
                  <a:outerShdw blurRad="38100" dist="38100" dir="2700000" algn="tl">
                    <a:srgbClr val="C0C0C0"/>
                  </a:outerShdw>
                </a:effectLst>
                <a:sym typeface="Wingdings 2" pitchFamily="18" charset="2"/>
              </a:rPr>
              <a:t></a:t>
            </a:r>
          </a:p>
        </p:txBody>
      </p:sp>
      <p:grpSp>
        <p:nvGrpSpPr>
          <p:cNvPr id="4" name="Group 4"/>
          <p:cNvGrpSpPr>
            <a:grpSpLocks/>
          </p:cNvGrpSpPr>
          <p:nvPr/>
        </p:nvGrpSpPr>
        <p:grpSpPr bwMode="auto">
          <a:xfrm>
            <a:off x="117475" y="4176713"/>
            <a:ext cx="1862138" cy="1484312"/>
            <a:chOff x="41" y="2631"/>
            <a:chExt cx="1173" cy="935"/>
          </a:xfrm>
        </p:grpSpPr>
        <p:sp>
          <p:nvSpPr>
            <p:cNvPr id="332805" name="Text Box 5"/>
            <p:cNvSpPr txBox="1">
              <a:spLocks noChangeArrowheads="1"/>
            </p:cNvSpPr>
            <p:nvPr/>
          </p:nvSpPr>
          <p:spPr bwMode="auto">
            <a:xfrm>
              <a:off x="41" y="2631"/>
              <a:ext cx="1173" cy="935"/>
            </a:xfrm>
            <a:prstGeom prst="rect">
              <a:avLst/>
            </a:prstGeom>
            <a:solidFill>
              <a:srgbClr val="EAEAEA"/>
            </a:solidFill>
            <a:ln w="19050">
              <a:solidFill>
                <a:schemeClr val="tx1"/>
              </a:solidFill>
              <a:miter lim="800000"/>
              <a:headEnd/>
              <a:tailEnd/>
            </a:ln>
            <a:effectLst/>
          </p:spPr>
          <p:txBody>
            <a:bodyPr lIns="90000" tIns="46800" rIns="90000" bIns="46800">
              <a:spAutoFit/>
            </a:bodyPr>
            <a:lstStyle/>
            <a:p>
              <a:r>
                <a:rPr lang="en-US" sz="1800" b="1">
                  <a:solidFill>
                    <a:schemeClr val="folHlink"/>
                  </a:solidFill>
                  <a:latin typeface="Courier New" pitchFamily="49" charset="0"/>
                  <a:sym typeface="Symbol" pitchFamily="18" charset="2"/>
                </a:rPr>
                <a:t>a</a:t>
              </a:r>
              <a:r>
                <a:rPr lang="en-US" sz="1800" b="1">
                  <a:solidFill>
                    <a:schemeClr val="accent2"/>
                  </a:solidFill>
                  <a:latin typeface="Courier New" pitchFamily="49" charset="0"/>
                  <a:sym typeface="Symbol" pitchFamily="18" charset="2"/>
                </a:rPr>
                <a:t> </a:t>
              </a:r>
              <a:r>
                <a:rPr lang="en-US" sz="1800" b="1">
                  <a:latin typeface="Courier New" pitchFamily="49" charset="0"/>
                  <a:sym typeface="Symbol" pitchFamily="18" charset="2"/>
                </a:rPr>
                <a:t>=</a:t>
              </a:r>
              <a:r>
                <a:rPr lang="en-US" sz="1800" b="1">
                  <a:solidFill>
                    <a:schemeClr val="accent2"/>
                  </a:solidFill>
                  <a:latin typeface="Courier New" pitchFamily="49" charset="0"/>
                  <a:sym typeface="Symbol" pitchFamily="18" charset="2"/>
                </a:rPr>
                <a:t> </a:t>
              </a:r>
            </a:p>
            <a:p>
              <a:r>
                <a:rPr lang="en-US" sz="1800" b="1">
                  <a:solidFill>
                    <a:schemeClr val="folHlink"/>
                  </a:solidFill>
                  <a:latin typeface="Courier New" pitchFamily="49" charset="0"/>
                  <a:sym typeface="Symbol" pitchFamily="18" charset="2"/>
                </a:rPr>
                <a:t>b</a:t>
              </a:r>
              <a:r>
                <a:rPr lang="en-US" sz="1800" b="1">
                  <a:solidFill>
                    <a:schemeClr val="accent2"/>
                  </a:solidFill>
                  <a:latin typeface="Courier New" pitchFamily="49" charset="0"/>
                  <a:sym typeface="Symbol" pitchFamily="18" charset="2"/>
                </a:rPr>
                <a:t> </a:t>
              </a:r>
              <a:r>
                <a:rPr lang="en-US" sz="1800" b="1">
                  <a:latin typeface="Courier New" pitchFamily="49" charset="0"/>
                  <a:sym typeface="Symbol" pitchFamily="18" charset="2"/>
                </a:rPr>
                <a:t>=</a:t>
              </a:r>
              <a:r>
                <a:rPr lang="en-US" sz="1800" b="1">
                  <a:solidFill>
                    <a:schemeClr val="accent2"/>
                  </a:solidFill>
                  <a:latin typeface="Courier New" pitchFamily="49" charset="0"/>
                  <a:sym typeface="Symbol" pitchFamily="18" charset="2"/>
                </a:rPr>
                <a:t> f</a:t>
              </a:r>
              <a:r>
                <a:rPr lang="en-US" sz="1800" b="1" baseline="-25000">
                  <a:solidFill>
                    <a:schemeClr val="bg2"/>
                  </a:solidFill>
                  <a:latin typeface="Courier New" pitchFamily="49" charset="0"/>
                  <a:sym typeface="Symbol" pitchFamily="18" charset="2"/>
                </a:rPr>
                <a:t>x=0</a:t>
              </a:r>
              <a:r>
                <a:rPr lang="en-US" sz="1800" b="1">
                  <a:solidFill>
                    <a:schemeClr val="accent2"/>
                  </a:solidFill>
                  <a:latin typeface="Courier New" pitchFamily="49" charset="0"/>
                  <a:sym typeface="Symbol" pitchFamily="18" charset="2"/>
                </a:rPr>
                <a:t>(</a:t>
              </a:r>
              <a:r>
                <a:rPr lang="en-US" sz="1800" b="1">
                  <a:solidFill>
                    <a:schemeClr val="folHlink"/>
                  </a:solidFill>
                  <a:latin typeface="Courier New" pitchFamily="49" charset="0"/>
                  <a:sym typeface="Symbol" pitchFamily="18" charset="2"/>
                </a:rPr>
                <a:t>a</a:t>
              </a:r>
              <a:r>
                <a:rPr lang="en-US" sz="1800" b="1">
                  <a:solidFill>
                    <a:schemeClr val="accent2"/>
                  </a:solidFill>
                  <a:latin typeface="Courier New" pitchFamily="49" charset="0"/>
                  <a:sym typeface="Symbol" pitchFamily="18" charset="2"/>
                </a:rPr>
                <a:t>)</a:t>
              </a:r>
            </a:p>
            <a:p>
              <a:r>
                <a:rPr lang="en-US" sz="1800" b="1">
                  <a:solidFill>
                    <a:schemeClr val="folHlink"/>
                  </a:solidFill>
                  <a:latin typeface="Courier New" pitchFamily="49" charset="0"/>
                  <a:sym typeface="Symbol" pitchFamily="18" charset="2"/>
                </a:rPr>
                <a:t>c</a:t>
              </a:r>
              <a:r>
                <a:rPr lang="en-US" sz="1800" b="1">
                  <a:solidFill>
                    <a:schemeClr val="accent2"/>
                  </a:solidFill>
                  <a:latin typeface="Courier New" pitchFamily="49" charset="0"/>
                  <a:sym typeface="Symbol" pitchFamily="18" charset="2"/>
                </a:rPr>
                <a:t> </a:t>
              </a:r>
              <a:r>
                <a:rPr lang="en-US" sz="1800" b="1">
                  <a:latin typeface="Courier New" pitchFamily="49" charset="0"/>
                  <a:sym typeface="Symbol" pitchFamily="18" charset="2"/>
                </a:rPr>
                <a:t>=</a:t>
              </a:r>
              <a:r>
                <a:rPr lang="en-US" sz="1800" b="1">
                  <a:solidFill>
                    <a:schemeClr val="accent2"/>
                  </a:solidFill>
                  <a:latin typeface="Courier New" pitchFamily="49" charset="0"/>
                  <a:sym typeface="Symbol" pitchFamily="18" charset="2"/>
                </a:rPr>
                <a:t> </a:t>
              </a:r>
              <a:r>
                <a:rPr lang="en-US" sz="1800" b="1">
                  <a:solidFill>
                    <a:schemeClr val="folHlink"/>
                  </a:solidFill>
                  <a:latin typeface="Courier New" pitchFamily="49" charset="0"/>
                  <a:sym typeface="Symbol" pitchFamily="18" charset="2"/>
                </a:rPr>
                <a:t>b</a:t>
              </a:r>
              <a:r>
                <a:rPr lang="en-US" sz="1800" b="1">
                  <a:solidFill>
                    <a:schemeClr val="accent2"/>
                  </a:solidFill>
                  <a:latin typeface="Courier New" pitchFamily="49" charset="0"/>
                  <a:sym typeface="Symbol" pitchFamily="18" charset="2"/>
                </a:rPr>
                <a:t>   </a:t>
              </a:r>
              <a:r>
                <a:rPr lang="en-US" sz="1800" b="1">
                  <a:solidFill>
                    <a:schemeClr val="folHlink"/>
                  </a:solidFill>
                  <a:latin typeface="Courier New" pitchFamily="49" charset="0"/>
                  <a:sym typeface="Symbol" pitchFamily="18" charset="2"/>
                </a:rPr>
                <a:t>d</a:t>
              </a:r>
            </a:p>
            <a:p>
              <a:r>
                <a:rPr lang="en-US" sz="1800" b="1">
                  <a:solidFill>
                    <a:schemeClr val="folHlink"/>
                  </a:solidFill>
                  <a:latin typeface="Courier New" pitchFamily="49" charset="0"/>
                  <a:sym typeface="Symbol" pitchFamily="18" charset="2"/>
                </a:rPr>
                <a:t>d</a:t>
              </a:r>
              <a:r>
                <a:rPr lang="en-US" sz="1800" b="1">
                  <a:solidFill>
                    <a:schemeClr val="accent2"/>
                  </a:solidFill>
                  <a:latin typeface="Courier New" pitchFamily="49" charset="0"/>
                  <a:sym typeface="Symbol" pitchFamily="18" charset="2"/>
                </a:rPr>
                <a:t> </a:t>
              </a:r>
              <a:r>
                <a:rPr lang="en-US" sz="1800" b="1">
                  <a:latin typeface="Courier New" pitchFamily="49" charset="0"/>
                  <a:sym typeface="Symbol" pitchFamily="18" charset="2"/>
                </a:rPr>
                <a:t>=</a:t>
              </a:r>
              <a:r>
                <a:rPr lang="en-US" sz="1800" b="1">
                  <a:solidFill>
                    <a:schemeClr val="accent2"/>
                  </a:solidFill>
                  <a:latin typeface="Courier New" pitchFamily="49" charset="0"/>
                  <a:sym typeface="Symbol" pitchFamily="18" charset="2"/>
                </a:rPr>
                <a:t> f</a:t>
              </a:r>
              <a:r>
                <a:rPr lang="en-US" sz="1800" b="1" baseline="-25000">
                  <a:solidFill>
                    <a:schemeClr val="bg2"/>
                  </a:solidFill>
                  <a:latin typeface="Courier New" pitchFamily="49" charset="0"/>
                  <a:sym typeface="Symbol" pitchFamily="18" charset="2"/>
                </a:rPr>
                <a:t>x=x+1</a:t>
              </a:r>
              <a:r>
                <a:rPr lang="en-US" sz="1800" b="1">
                  <a:solidFill>
                    <a:schemeClr val="accent2"/>
                  </a:solidFill>
                  <a:latin typeface="Courier New" pitchFamily="49" charset="0"/>
                  <a:sym typeface="Symbol" pitchFamily="18" charset="2"/>
                </a:rPr>
                <a:t>(</a:t>
              </a:r>
              <a:r>
                <a:rPr lang="en-US" sz="1800" b="1">
                  <a:solidFill>
                    <a:schemeClr val="folHlink"/>
                  </a:solidFill>
                  <a:latin typeface="Courier New" pitchFamily="49" charset="0"/>
                  <a:sym typeface="Symbol" pitchFamily="18" charset="2"/>
                </a:rPr>
                <a:t>c</a:t>
              </a:r>
              <a:r>
                <a:rPr lang="en-US" sz="1800" b="1">
                  <a:solidFill>
                    <a:schemeClr val="accent2"/>
                  </a:solidFill>
                  <a:latin typeface="Courier New" pitchFamily="49" charset="0"/>
                  <a:sym typeface="Symbol" pitchFamily="18" charset="2"/>
                </a:rPr>
                <a:t>)</a:t>
              </a:r>
            </a:p>
            <a:p>
              <a:r>
                <a:rPr lang="en-US" sz="1800" b="1">
                  <a:solidFill>
                    <a:schemeClr val="folHlink"/>
                  </a:solidFill>
                  <a:latin typeface="Courier New" pitchFamily="49" charset="0"/>
                  <a:sym typeface="Symbol" pitchFamily="18" charset="2"/>
                </a:rPr>
                <a:t>e</a:t>
              </a:r>
              <a:r>
                <a:rPr lang="en-US" sz="1800" b="1">
                  <a:solidFill>
                    <a:schemeClr val="accent2"/>
                  </a:solidFill>
                  <a:latin typeface="Courier New" pitchFamily="49" charset="0"/>
                  <a:sym typeface="Symbol" pitchFamily="18" charset="2"/>
                </a:rPr>
                <a:t> </a:t>
              </a:r>
              <a:r>
                <a:rPr lang="en-US" sz="1800" b="1">
                  <a:latin typeface="Courier New" pitchFamily="49" charset="0"/>
                  <a:sym typeface="Symbol" pitchFamily="18" charset="2"/>
                </a:rPr>
                <a:t>=</a:t>
              </a:r>
              <a:r>
                <a:rPr lang="en-US" sz="1800" b="1">
                  <a:solidFill>
                    <a:schemeClr val="accent2"/>
                  </a:solidFill>
                  <a:latin typeface="Courier New" pitchFamily="49" charset="0"/>
                  <a:sym typeface="Symbol" pitchFamily="18" charset="2"/>
                </a:rPr>
                <a:t> </a:t>
              </a:r>
              <a:r>
                <a:rPr lang="en-US" sz="1800" b="1">
                  <a:solidFill>
                    <a:schemeClr val="folHlink"/>
                  </a:solidFill>
                  <a:latin typeface="Courier New" pitchFamily="49" charset="0"/>
                  <a:sym typeface="Symbol" pitchFamily="18" charset="2"/>
                </a:rPr>
                <a:t>d</a:t>
              </a:r>
              <a:endParaRPr lang="en-US" sz="1800" b="1" i="1">
                <a:solidFill>
                  <a:schemeClr val="folHlink"/>
                </a:solidFill>
                <a:latin typeface="Courier New" pitchFamily="49" charset="0"/>
                <a:sym typeface="Symbol" pitchFamily="18" charset="2"/>
              </a:endParaRPr>
            </a:p>
          </p:txBody>
        </p:sp>
        <p:pic>
          <p:nvPicPr>
            <p:cNvPr id="332806" name="Picture 6"/>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434" y="2694"/>
              <a:ext cx="123" cy="129"/>
            </a:xfrm>
            <a:prstGeom prst="rect">
              <a:avLst/>
            </a:prstGeom>
            <a:noFill/>
          </p:spPr>
        </p:pic>
        <p:grpSp>
          <p:nvGrpSpPr>
            <p:cNvPr id="5" name="Group 7"/>
            <p:cNvGrpSpPr>
              <a:grpSpLocks/>
            </p:cNvGrpSpPr>
            <p:nvPr/>
          </p:nvGrpSpPr>
          <p:grpSpPr bwMode="auto">
            <a:xfrm>
              <a:off x="630" y="3065"/>
              <a:ext cx="72" cy="86"/>
              <a:chOff x="3016" y="2795"/>
              <a:chExt cx="93" cy="91"/>
            </a:xfrm>
          </p:grpSpPr>
          <p:sp>
            <p:nvSpPr>
              <p:cNvPr id="332808" name="Line 8"/>
              <p:cNvSpPr>
                <a:spLocks noChangeShapeType="1"/>
              </p:cNvSpPr>
              <p:nvPr/>
            </p:nvSpPr>
            <p:spPr bwMode="auto">
              <a:xfrm flipH="1">
                <a:off x="3016" y="2886"/>
                <a:ext cx="93" cy="0"/>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809" name="Line 9"/>
              <p:cNvSpPr>
                <a:spLocks noChangeShapeType="1"/>
              </p:cNvSpPr>
              <p:nvPr/>
            </p:nvSpPr>
            <p:spPr bwMode="auto">
              <a:xfrm>
                <a:off x="3016"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810" name="Line 10"/>
              <p:cNvSpPr>
                <a:spLocks noChangeShapeType="1"/>
              </p:cNvSpPr>
              <p:nvPr/>
            </p:nvSpPr>
            <p:spPr bwMode="auto">
              <a:xfrm>
                <a:off x="3107"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grpSp>
      </p:grpSp>
      <p:sp>
        <p:nvSpPr>
          <p:cNvPr id="332813" name="Rectangle 13"/>
          <p:cNvSpPr>
            <a:spLocks noGrp="1" noChangeArrowheads="1"/>
          </p:cNvSpPr>
          <p:nvPr>
            <p:ph type="title"/>
          </p:nvPr>
        </p:nvSpPr>
        <p:spPr/>
        <p:txBody>
          <a:bodyPr>
            <a:normAutofit/>
          </a:bodyPr>
          <a:lstStyle/>
          <a:p>
            <a:r>
              <a:rPr lang="da-DK" dirty="0" smtClean="0"/>
              <a:t>Dataflow Analysis</a:t>
            </a:r>
            <a:endParaRPr lang="da-DK" dirty="0"/>
          </a:p>
        </p:txBody>
      </p:sp>
      <p:sp>
        <p:nvSpPr>
          <p:cNvPr id="332823" name="Text Box 23"/>
          <p:cNvSpPr txBox="1">
            <a:spLocks noChangeArrowheads="1"/>
          </p:cNvSpPr>
          <p:nvPr/>
        </p:nvSpPr>
        <p:spPr bwMode="auto">
          <a:xfrm>
            <a:off x="23813" y="3884613"/>
            <a:ext cx="2462212" cy="336550"/>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3. Recursive equations:</a:t>
            </a:r>
          </a:p>
        </p:txBody>
      </p:sp>
      <p:grpSp>
        <p:nvGrpSpPr>
          <p:cNvPr id="6" name="Group 25"/>
          <p:cNvGrpSpPr>
            <a:grpSpLocks/>
          </p:cNvGrpSpPr>
          <p:nvPr/>
        </p:nvGrpSpPr>
        <p:grpSpPr bwMode="auto">
          <a:xfrm>
            <a:off x="5737225" y="3351213"/>
            <a:ext cx="147638" cy="149225"/>
            <a:chOff x="3152" y="1525"/>
            <a:chExt cx="182" cy="227"/>
          </a:xfrm>
        </p:grpSpPr>
        <p:sp>
          <p:nvSpPr>
            <p:cNvPr id="332826" name="Line 26"/>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27" name="Line 27"/>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28" name="Line 28"/>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29" name="Line 29"/>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grpSp>
        <p:nvGrpSpPr>
          <p:cNvPr id="7" name="Group 30"/>
          <p:cNvGrpSpPr>
            <a:grpSpLocks/>
          </p:cNvGrpSpPr>
          <p:nvPr/>
        </p:nvGrpSpPr>
        <p:grpSpPr bwMode="auto">
          <a:xfrm>
            <a:off x="7643813" y="3351213"/>
            <a:ext cx="147637" cy="149225"/>
            <a:chOff x="3152" y="1525"/>
            <a:chExt cx="182" cy="227"/>
          </a:xfrm>
        </p:grpSpPr>
        <p:sp>
          <p:nvSpPr>
            <p:cNvPr id="332831" name="Line 31"/>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32" name="Line 32"/>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33" name="Line 33"/>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34" name="Line 34"/>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sp>
        <p:nvSpPr>
          <p:cNvPr id="332835" name="Text Box 35"/>
          <p:cNvSpPr txBox="1">
            <a:spLocks noChangeArrowheads="1"/>
          </p:cNvSpPr>
          <p:nvPr/>
        </p:nvSpPr>
        <p:spPr bwMode="auto">
          <a:xfrm>
            <a:off x="117475" y="1606550"/>
            <a:ext cx="1862138" cy="1484313"/>
          </a:xfrm>
          <a:prstGeom prst="rect">
            <a:avLst/>
          </a:prstGeom>
          <a:solidFill>
            <a:srgbClr val="EAEAEA"/>
          </a:solidFill>
          <a:ln w="19050">
            <a:solidFill>
              <a:schemeClr val="tx1"/>
            </a:solidFill>
            <a:miter lim="800000"/>
            <a:headEnd/>
            <a:tailEnd/>
          </a:ln>
          <a:effectLst/>
        </p:spPr>
        <p:txBody>
          <a:bodyPr lIns="90000" tIns="46800" rIns="90000" bIns="46800">
            <a:spAutoFit/>
          </a:bodyPr>
          <a:lstStyle/>
          <a:p>
            <a:r>
              <a:rPr lang="en-US" sz="1800" b="1">
                <a:latin typeface="Courier New" pitchFamily="49" charset="0"/>
                <a:sym typeface="Symbol" pitchFamily="18" charset="2"/>
              </a:rPr>
              <a:t>x = 0;</a:t>
            </a:r>
          </a:p>
          <a:p>
            <a:r>
              <a:rPr lang="en-US" sz="1800" b="1" u="sng">
                <a:latin typeface="Courier New" pitchFamily="49" charset="0"/>
                <a:sym typeface="Symbol" pitchFamily="18" charset="2"/>
              </a:rPr>
              <a:t>do</a:t>
            </a:r>
            <a:r>
              <a:rPr lang="en-US" sz="1800" b="1">
                <a:latin typeface="Courier New" pitchFamily="49" charset="0"/>
                <a:sym typeface="Symbol" pitchFamily="18" charset="2"/>
              </a:rPr>
              <a:t> {</a:t>
            </a:r>
          </a:p>
          <a:p>
            <a:r>
              <a:rPr lang="en-US" sz="1800" b="1">
                <a:latin typeface="Courier New" pitchFamily="49" charset="0"/>
                <a:sym typeface="Symbol" pitchFamily="18" charset="2"/>
              </a:rPr>
              <a:t>  x = x+1;</a:t>
            </a:r>
          </a:p>
          <a:p>
            <a:r>
              <a:rPr lang="en-US" sz="1800" b="1">
                <a:latin typeface="Courier New" pitchFamily="49" charset="0"/>
                <a:sym typeface="Symbol" pitchFamily="18" charset="2"/>
              </a:rPr>
              <a:t>} </a:t>
            </a:r>
            <a:r>
              <a:rPr lang="en-US" sz="1800" b="1" u="sng">
                <a:latin typeface="Courier New" pitchFamily="49" charset="0"/>
                <a:sym typeface="Symbol" pitchFamily="18" charset="2"/>
              </a:rPr>
              <a:t>while</a:t>
            </a:r>
            <a:r>
              <a:rPr lang="en-US" sz="1800" b="1">
                <a:latin typeface="Courier New" pitchFamily="49" charset="0"/>
                <a:sym typeface="Symbol" pitchFamily="18" charset="2"/>
              </a:rPr>
              <a:t> (…);</a:t>
            </a:r>
          </a:p>
          <a:p>
            <a:r>
              <a:rPr lang="en-US" sz="1800" b="1" u="sng">
                <a:solidFill>
                  <a:schemeClr val="bg2"/>
                </a:solidFill>
                <a:latin typeface="Courier New" pitchFamily="49" charset="0"/>
                <a:sym typeface="Symbol" pitchFamily="18" charset="2"/>
              </a:rPr>
              <a:t>output</a:t>
            </a:r>
            <a:r>
              <a:rPr lang="en-US" sz="1800" b="1">
                <a:solidFill>
                  <a:schemeClr val="bg2"/>
                </a:solidFill>
                <a:latin typeface="Courier New" pitchFamily="49" charset="0"/>
                <a:sym typeface="Symbol" pitchFamily="18" charset="2"/>
              </a:rPr>
              <a:t> x;</a:t>
            </a:r>
            <a:endParaRPr lang="en-US" sz="1800" b="1" i="1">
              <a:solidFill>
                <a:schemeClr val="bg2"/>
              </a:solidFill>
              <a:latin typeface="Courier New" pitchFamily="49" charset="0"/>
              <a:sym typeface="Symbol" pitchFamily="18" charset="2"/>
            </a:endParaRPr>
          </a:p>
        </p:txBody>
      </p:sp>
      <p:sp>
        <p:nvSpPr>
          <p:cNvPr id="332852" name="Text Box 52"/>
          <p:cNvSpPr txBox="1">
            <a:spLocks noChangeArrowheads="1"/>
          </p:cNvSpPr>
          <p:nvPr/>
        </p:nvSpPr>
        <p:spPr bwMode="auto">
          <a:xfrm>
            <a:off x="523875" y="1290638"/>
            <a:ext cx="1084263" cy="336550"/>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Program:</a:t>
            </a:r>
          </a:p>
        </p:txBody>
      </p:sp>
      <p:sp>
        <p:nvSpPr>
          <p:cNvPr id="332853" name="AutoShape 53"/>
          <p:cNvSpPr>
            <a:spLocks noChangeArrowheads="1"/>
          </p:cNvSpPr>
          <p:nvPr/>
        </p:nvSpPr>
        <p:spPr bwMode="auto">
          <a:xfrm rot="1478072">
            <a:off x="2051050" y="2300288"/>
            <a:ext cx="504825" cy="265112"/>
          </a:xfrm>
          <a:prstGeom prst="rightArrow">
            <a:avLst>
              <a:gd name="adj1" fmla="val 49676"/>
              <a:gd name="adj2" fmla="val 77843"/>
            </a:avLst>
          </a:prstGeom>
          <a:gradFill rotWithShape="1">
            <a:gsLst>
              <a:gs pos="0">
                <a:schemeClr val="bg1"/>
              </a:gs>
              <a:gs pos="100000">
                <a:srgbClr val="C0C0C0"/>
              </a:gs>
            </a:gsLst>
            <a:lin ang="0" scaled="1"/>
          </a:gradFill>
          <a:ln w="19050">
            <a:solidFill>
              <a:schemeClr val="tx1"/>
            </a:solidFill>
            <a:miter lim="800000"/>
            <a:headEnd/>
            <a:tailEnd/>
          </a:ln>
          <a:effectLst/>
        </p:spPr>
        <p:txBody>
          <a:bodyPr lIns="90000" tIns="46800" rIns="90000" bIns="46800" anchor="ctr">
            <a:spAutoFit/>
          </a:bodyPr>
          <a:lstStyle/>
          <a:p>
            <a:endParaRPr lang="pt-BR"/>
          </a:p>
        </p:txBody>
      </p:sp>
      <p:sp>
        <p:nvSpPr>
          <p:cNvPr id="332854" name="AutoShape 54"/>
          <p:cNvSpPr>
            <a:spLocks noChangeArrowheads="1"/>
          </p:cNvSpPr>
          <p:nvPr/>
        </p:nvSpPr>
        <p:spPr bwMode="auto">
          <a:xfrm rot="20121928" flipH="1">
            <a:off x="2022475" y="4652963"/>
            <a:ext cx="504825" cy="265112"/>
          </a:xfrm>
          <a:prstGeom prst="rightArrow">
            <a:avLst>
              <a:gd name="adj1" fmla="val 49676"/>
              <a:gd name="adj2" fmla="val 77843"/>
            </a:avLst>
          </a:prstGeom>
          <a:gradFill rotWithShape="1">
            <a:gsLst>
              <a:gs pos="0">
                <a:schemeClr val="bg1"/>
              </a:gs>
              <a:gs pos="100000">
                <a:srgbClr val="C0C0C0"/>
              </a:gs>
            </a:gsLst>
            <a:lin ang="0" scaled="1"/>
          </a:gradFill>
          <a:ln w="19050">
            <a:solidFill>
              <a:schemeClr val="tx1"/>
            </a:solidFill>
            <a:miter lim="800000"/>
            <a:headEnd/>
            <a:tailEnd/>
          </a:ln>
          <a:effectLst/>
        </p:spPr>
        <p:txBody>
          <a:bodyPr lIns="90000" tIns="46800" rIns="90000" bIns="46800" anchor="ctr">
            <a:spAutoFit/>
          </a:bodyPr>
          <a:lstStyle/>
          <a:p>
            <a:endParaRPr lang="pt-BR"/>
          </a:p>
        </p:txBody>
      </p:sp>
      <p:sp>
        <p:nvSpPr>
          <p:cNvPr id="332855" name="Text Box 55"/>
          <p:cNvSpPr txBox="1">
            <a:spLocks noChangeArrowheads="1"/>
          </p:cNvSpPr>
          <p:nvPr/>
        </p:nvSpPr>
        <p:spPr bwMode="auto">
          <a:xfrm>
            <a:off x="2308225" y="1308100"/>
            <a:ext cx="2295525" cy="336550"/>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1. Control-flow graph:</a:t>
            </a:r>
          </a:p>
        </p:txBody>
      </p:sp>
      <p:grpSp>
        <p:nvGrpSpPr>
          <p:cNvPr id="8" name="Group 56"/>
          <p:cNvGrpSpPr>
            <a:grpSpLocks/>
          </p:cNvGrpSpPr>
          <p:nvPr/>
        </p:nvGrpSpPr>
        <p:grpSpPr bwMode="auto">
          <a:xfrm>
            <a:off x="5102225" y="3351213"/>
            <a:ext cx="147638" cy="149225"/>
            <a:chOff x="3152" y="1525"/>
            <a:chExt cx="182" cy="227"/>
          </a:xfrm>
        </p:grpSpPr>
        <p:sp>
          <p:nvSpPr>
            <p:cNvPr id="332857" name="Line 57"/>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58" name="Line 58"/>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59" name="Line 59"/>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60" name="Line 60"/>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grpSp>
        <p:nvGrpSpPr>
          <p:cNvPr id="9" name="Group 61"/>
          <p:cNvGrpSpPr>
            <a:grpSpLocks/>
          </p:cNvGrpSpPr>
          <p:nvPr/>
        </p:nvGrpSpPr>
        <p:grpSpPr bwMode="auto">
          <a:xfrm>
            <a:off x="4713288" y="1965325"/>
            <a:ext cx="290512" cy="2327275"/>
            <a:chOff x="3231" y="1238"/>
            <a:chExt cx="183" cy="1466"/>
          </a:xfrm>
        </p:grpSpPr>
        <p:pic>
          <p:nvPicPr>
            <p:cNvPr id="332862" name="Picture 62"/>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252" y="1276"/>
              <a:ext cx="129" cy="129"/>
            </a:xfrm>
            <a:prstGeom prst="rect">
              <a:avLst/>
            </a:prstGeom>
            <a:noFill/>
          </p:spPr>
        </p:pic>
        <p:pic>
          <p:nvPicPr>
            <p:cNvPr id="332863" name="Picture 63"/>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259" y="1690"/>
              <a:ext cx="129" cy="129"/>
            </a:xfrm>
            <a:prstGeom prst="rect">
              <a:avLst/>
            </a:prstGeom>
            <a:noFill/>
          </p:spPr>
        </p:pic>
        <p:sp>
          <p:nvSpPr>
            <p:cNvPr id="332864" name="Rectangle 64"/>
            <p:cNvSpPr>
              <a:spLocks noChangeArrowheads="1"/>
            </p:cNvSpPr>
            <p:nvPr/>
          </p:nvSpPr>
          <p:spPr bwMode="auto">
            <a:xfrm>
              <a:off x="3231" y="1238"/>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865" name="Picture 65"/>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259" y="1908"/>
              <a:ext cx="129" cy="129"/>
            </a:xfrm>
            <a:prstGeom prst="rect">
              <a:avLst/>
            </a:prstGeom>
            <a:noFill/>
          </p:spPr>
        </p:pic>
        <p:pic>
          <p:nvPicPr>
            <p:cNvPr id="332866" name="Picture 66"/>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255" y="2307"/>
              <a:ext cx="129" cy="129"/>
            </a:xfrm>
            <a:prstGeom prst="rect">
              <a:avLst/>
            </a:prstGeom>
            <a:noFill/>
          </p:spPr>
        </p:pic>
        <p:pic>
          <p:nvPicPr>
            <p:cNvPr id="332867" name="Picture 67"/>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255" y="2525"/>
              <a:ext cx="129" cy="129"/>
            </a:xfrm>
            <a:prstGeom prst="rect">
              <a:avLst/>
            </a:prstGeom>
            <a:noFill/>
          </p:spPr>
        </p:pic>
      </p:grpSp>
      <p:sp>
        <p:nvSpPr>
          <p:cNvPr id="332875" name="AutoShape 75"/>
          <p:cNvSpPr>
            <a:spLocks noChangeArrowheads="1"/>
          </p:cNvSpPr>
          <p:nvPr/>
        </p:nvSpPr>
        <p:spPr bwMode="auto">
          <a:xfrm rot="-5400000">
            <a:off x="4932363" y="4306888"/>
            <a:ext cx="431800" cy="673100"/>
          </a:xfrm>
          <a:prstGeom prst="curvedRightArrow">
            <a:avLst>
              <a:gd name="adj1" fmla="val 21102"/>
              <a:gd name="adj2" fmla="val 52278"/>
              <a:gd name="adj3" fmla="val 33333"/>
            </a:avLst>
          </a:prstGeom>
          <a:solidFill>
            <a:schemeClr val="accent1"/>
          </a:solidFill>
          <a:ln w="9525">
            <a:solidFill>
              <a:schemeClr val="tx1"/>
            </a:solidFill>
            <a:miter lim="800000"/>
            <a:headEnd/>
            <a:tailEnd/>
          </a:ln>
          <a:effectLst/>
        </p:spPr>
        <p:txBody>
          <a:bodyPr wrap="none" anchor="ctr"/>
          <a:lstStyle/>
          <a:p>
            <a:endParaRPr lang="pt-BR"/>
          </a:p>
        </p:txBody>
      </p:sp>
      <p:sp>
        <p:nvSpPr>
          <p:cNvPr id="332876" name="Text Box 76"/>
          <p:cNvSpPr txBox="1">
            <a:spLocks noChangeArrowheads="1"/>
          </p:cNvSpPr>
          <p:nvPr/>
        </p:nvSpPr>
        <p:spPr bwMode="auto">
          <a:xfrm>
            <a:off x="4987925" y="4883150"/>
            <a:ext cx="303213"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sp>
        <p:nvSpPr>
          <p:cNvPr id="332884" name="Text Box 84"/>
          <p:cNvSpPr txBox="1">
            <a:spLocks noChangeArrowheads="1"/>
          </p:cNvSpPr>
          <p:nvPr/>
        </p:nvSpPr>
        <p:spPr bwMode="auto">
          <a:xfrm rot="5400000">
            <a:off x="988218" y="5530057"/>
            <a:ext cx="347663" cy="457200"/>
          </a:xfrm>
          <a:prstGeom prst="rect">
            <a:avLst/>
          </a:prstGeom>
          <a:noFill/>
          <a:ln w="19050">
            <a:noFill/>
            <a:miter lim="800000"/>
            <a:headEnd/>
            <a:tailEnd/>
          </a:ln>
          <a:effectLst/>
        </p:spPr>
        <p:txBody>
          <a:bodyPr wrap="none" lIns="90000" tIns="46800" rIns="90000" bIns="46800">
            <a:spAutoFit/>
          </a:bodyPr>
          <a:lstStyle/>
          <a:p>
            <a:r>
              <a:rPr lang="da-DK" sz="2400" b="1">
                <a:solidFill>
                  <a:schemeClr val="bg2"/>
                </a:solidFill>
                <a:effectLst>
                  <a:outerShdw blurRad="38100" dist="38100" dir="2700000" algn="tl">
                    <a:srgbClr val="C0C0C0"/>
                  </a:outerShdw>
                </a:effectLst>
                <a:sym typeface="Symbol" pitchFamily="18" charset="2"/>
              </a:rPr>
              <a:t></a:t>
            </a:r>
          </a:p>
        </p:txBody>
      </p:sp>
      <p:grpSp>
        <p:nvGrpSpPr>
          <p:cNvPr id="10" name="Group 201"/>
          <p:cNvGrpSpPr>
            <a:grpSpLocks/>
          </p:cNvGrpSpPr>
          <p:nvPr/>
        </p:nvGrpSpPr>
        <p:grpSpPr bwMode="auto">
          <a:xfrm>
            <a:off x="23813" y="5888038"/>
            <a:ext cx="9123362" cy="923925"/>
            <a:chOff x="15" y="3709"/>
            <a:chExt cx="5747" cy="582"/>
          </a:xfrm>
        </p:grpSpPr>
        <p:sp>
          <p:nvSpPr>
            <p:cNvPr id="332811" name="Rectangle 11"/>
            <p:cNvSpPr>
              <a:spLocks noChangeArrowheads="1"/>
            </p:cNvSpPr>
            <p:nvPr/>
          </p:nvSpPr>
          <p:spPr bwMode="auto">
            <a:xfrm>
              <a:off x="28" y="3719"/>
              <a:ext cx="5703" cy="572"/>
            </a:xfrm>
            <a:prstGeom prst="rect">
              <a:avLst/>
            </a:prstGeom>
            <a:gradFill rotWithShape="1">
              <a:gsLst>
                <a:gs pos="0">
                  <a:schemeClr val="bg1"/>
                </a:gs>
                <a:gs pos="100000">
                  <a:srgbClr val="C0C0C0"/>
                </a:gs>
              </a:gsLst>
              <a:lin ang="0" scaled="1"/>
            </a:gradFill>
            <a:ln w="19050">
              <a:solidFill>
                <a:schemeClr val="tx1"/>
              </a:solidFill>
              <a:prstDash val="dash"/>
              <a:miter lim="800000"/>
              <a:headEnd/>
              <a:tailEnd/>
            </a:ln>
            <a:effectLst/>
          </p:spPr>
          <p:txBody>
            <a:bodyPr lIns="90000" tIns="46800" rIns="90000" bIns="46800" anchor="ctr">
              <a:spAutoFit/>
            </a:bodyPr>
            <a:lstStyle/>
            <a:p>
              <a:endParaRPr lang="pt-BR"/>
            </a:p>
          </p:txBody>
        </p:sp>
        <p:sp>
          <p:nvSpPr>
            <p:cNvPr id="332877" name="Text Box 77"/>
            <p:cNvSpPr txBox="1">
              <a:spLocks noChangeArrowheads="1"/>
            </p:cNvSpPr>
            <p:nvPr/>
          </p:nvSpPr>
          <p:spPr bwMode="auto">
            <a:xfrm>
              <a:off x="15" y="3709"/>
              <a:ext cx="1937" cy="212"/>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4. one ”big” </a:t>
              </a:r>
              <a:r>
                <a:rPr lang="da-DK" sz="1600" b="1" i="1">
                  <a:solidFill>
                    <a:srgbClr val="CC3300"/>
                  </a:solidFill>
                  <a:effectLst>
                    <a:outerShdw blurRad="38100" dist="38100" dir="2700000" algn="tl">
                      <a:srgbClr val="C0C0C0"/>
                    </a:outerShdw>
                  </a:effectLst>
                </a:rPr>
                <a:t>transfer function</a:t>
              </a:r>
              <a:r>
                <a:rPr lang="da-DK" sz="1600" b="1" i="1">
                  <a:effectLst>
                    <a:outerShdw blurRad="38100" dist="38100" dir="2700000" algn="tl">
                      <a:srgbClr val="C0C0C0"/>
                    </a:outerShdw>
                  </a:effectLst>
                </a:rPr>
                <a:t>:</a:t>
              </a:r>
            </a:p>
          </p:txBody>
        </p:sp>
        <p:sp>
          <p:nvSpPr>
            <p:cNvPr id="332878" name="Text Box 78"/>
            <p:cNvSpPr txBox="1">
              <a:spLocks noChangeArrowheads="1"/>
            </p:cNvSpPr>
            <p:nvPr/>
          </p:nvSpPr>
          <p:spPr bwMode="auto">
            <a:xfrm>
              <a:off x="51" y="3897"/>
              <a:ext cx="3423" cy="262"/>
            </a:xfrm>
            <a:prstGeom prst="rect">
              <a:avLst/>
            </a:prstGeom>
            <a:solidFill>
              <a:srgbClr val="EAEAEA"/>
            </a:solidFill>
            <a:ln w="19050">
              <a:solidFill>
                <a:schemeClr val="tx1"/>
              </a:solidFill>
              <a:miter lim="800000"/>
              <a:headEnd/>
              <a:tailEnd/>
            </a:ln>
            <a:effectLst/>
          </p:spPr>
          <p:txBody>
            <a:bodyPr lIns="90000" tIns="46800" rIns="90000" bIns="46800">
              <a:spAutoFit/>
            </a:bodyPr>
            <a:lstStyle/>
            <a:p>
              <a:r>
                <a:rPr lang="en-US" sz="1600" b="1">
                  <a:solidFill>
                    <a:srgbClr val="CC3300"/>
                  </a:solidFill>
                  <a:latin typeface="Courier New" pitchFamily="49" charset="0"/>
                  <a:sym typeface="Symbol" pitchFamily="18" charset="2"/>
                </a:rPr>
                <a:t>T</a:t>
              </a:r>
              <a:r>
                <a:rPr lang="en-US" sz="1600" b="1">
                  <a:latin typeface="Courier New" pitchFamily="49" charset="0"/>
                  <a:sym typeface="Symbol" pitchFamily="18" charset="2"/>
                </a:rPr>
                <a:t>((</a:t>
              </a:r>
              <a:r>
                <a:rPr lang="en-US" sz="1600" b="1">
                  <a:solidFill>
                    <a:schemeClr val="folHlink"/>
                  </a:solidFill>
                  <a:latin typeface="Courier New" pitchFamily="49" charset="0"/>
                  <a:sym typeface="Symbol" pitchFamily="18" charset="2"/>
                </a:rPr>
                <a:t>a</a:t>
              </a:r>
              <a:r>
                <a:rPr lang="en-US" sz="1600" b="1">
                  <a:latin typeface="Courier New" pitchFamily="49" charset="0"/>
                  <a:sym typeface="Symbol" pitchFamily="18" charset="2"/>
                </a:rPr>
                <a:t>,</a:t>
              </a:r>
              <a:r>
                <a:rPr lang="en-US" sz="1600" b="1">
                  <a:solidFill>
                    <a:schemeClr val="folHlink"/>
                  </a:solidFill>
                  <a:latin typeface="Courier New" pitchFamily="49" charset="0"/>
                  <a:sym typeface="Symbol" pitchFamily="18" charset="2"/>
                </a:rPr>
                <a:t>b</a:t>
              </a:r>
              <a:r>
                <a:rPr lang="en-US" sz="1600" b="1">
                  <a:latin typeface="Courier New" pitchFamily="49" charset="0"/>
                  <a:sym typeface="Symbol" pitchFamily="18" charset="2"/>
                </a:rPr>
                <a:t>,</a:t>
              </a:r>
              <a:r>
                <a:rPr lang="en-US" sz="1600" b="1">
                  <a:solidFill>
                    <a:schemeClr val="folHlink"/>
                  </a:solidFill>
                  <a:latin typeface="Courier New" pitchFamily="49" charset="0"/>
                  <a:sym typeface="Symbol" pitchFamily="18" charset="2"/>
                </a:rPr>
                <a:t>c</a:t>
              </a:r>
              <a:r>
                <a:rPr lang="en-US" sz="1600" b="1">
                  <a:latin typeface="Courier New" pitchFamily="49" charset="0"/>
                  <a:sym typeface="Symbol" pitchFamily="18" charset="2"/>
                </a:rPr>
                <a:t>,</a:t>
              </a:r>
              <a:r>
                <a:rPr lang="en-US" sz="1600" b="1">
                  <a:solidFill>
                    <a:schemeClr val="folHlink"/>
                  </a:solidFill>
                  <a:latin typeface="Courier New" pitchFamily="49" charset="0"/>
                  <a:sym typeface="Symbol" pitchFamily="18" charset="2"/>
                </a:rPr>
                <a:t>d,e</a:t>
              </a:r>
              <a:r>
                <a:rPr lang="en-US" sz="1600" b="1">
                  <a:latin typeface="Courier New" pitchFamily="49" charset="0"/>
                  <a:sym typeface="Symbol" pitchFamily="18" charset="2"/>
                </a:rPr>
                <a:t>))</a:t>
              </a:r>
              <a:r>
                <a:rPr lang="en-US" sz="1600" b="1" baseline="-25000">
                  <a:latin typeface="Courier New" pitchFamily="49" charset="0"/>
                  <a:sym typeface="Symbol" pitchFamily="18" charset="2"/>
                </a:rPr>
                <a:t> </a:t>
              </a:r>
              <a:r>
                <a:rPr lang="en-US" sz="1600" b="1">
                  <a:latin typeface="Courier New" pitchFamily="49" charset="0"/>
                  <a:sym typeface="Symbol" pitchFamily="18" charset="2"/>
                </a:rPr>
                <a:t>=</a:t>
              </a:r>
              <a:r>
                <a:rPr lang="en-US">
                  <a:sym typeface="Symbol" pitchFamily="18" charset="2"/>
                </a:rPr>
                <a:t> </a:t>
              </a:r>
              <a:r>
                <a:rPr lang="en-US" sz="1600" b="1">
                  <a:latin typeface="Courier New" pitchFamily="49" charset="0"/>
                  <a:sym typeface="Symbol" pitchFamily="18" charset="2"/>
                </a:rPr>
                <a:t>(  ,</a:t>
              </a:r>
              <a:r>
                <a:rPr lang="en-US" sz="1600" b="1">
                  <a:solidFill>
                    <a:schemeClr val="accent2"/>
                  </a:solidFill>
                  <a:latin typeface="Courier New" pitchFamily="49" charset="0"/>
                  <a:sym typeface="Symbol" pitchFamily="18" charset="2"/>
                </a:rPr>
                <a:t>f</a:t>
              </a:r>
              <a:r>
                <a:rPr lang="en-US" sz="1600" b="1" baseline="-25000">
                  <a:solidFill>
                    <a:schemeClr val="bg2"/>
                  </a:solidFill>
                  <a:latin typeface="Courier New" pitchFamily="49" charset="0"/>
                  <a:sym typeface="Symbol" pitchFamily="18" charset="2"/>
                </a:rPr>
                <a:t>x=0</a:t>
              </a:r>
              <a:r>
                <a:rPr lang="en-US" sz="1600" b="1">
                  <a:solidFill>
                    <a:schemeClr val="accent2"/>
                  </a:solidFill>
                  <a:latin typeface="Courier New" pitchFamily="49" charset="0"/>
                  <a:sym typeface="Symbol" pitchFamily="18" charset="2"/>
                </a:rPr>
                <a:t>(</a:t>
              </a:r>
              <a:r>
                <a:rPr lang="en-US" sz="1600" b="1">
                  <a:solidFill>
                    <a:schemeClr val="folHlink"/>
                  </a:solidFill>
                  <a:latin typeface="Courier New" pitchFamily="49" charset="0"/>
                  <a:sym typeface="Symbol" pitchFamily="18" charset="2"/>
                </a:rPr>
                <a:t>a</a:t>
              </a:r>
              <a:r>
                <a:rPr lang="en-US" sz="1600" b="1">
                  <a:solidFill>
                    <a:schemeClr val="accent2"/>
                  </a:solidFill>
                  <a:latin typeface="Courier New" pitchFamily="49" charset="0"/>
                  <a:sym typeface="Symbol" pitchFamily="18" charset="2"/>
                </a:rPr>
                <a:t>)</a:t>
              </a:r>
              <a:r>
                <a:rPr lang="en-US" sz="1600" b="1">
                  <a:latin typeface="Courier New" pitchFamily="49" charset="0"/>
                  <a:sym typeface="Symbol" pitchFamily="18" charset="2"/>
                </a:rPr>
                <a:t>,</a:t>
              </a:r>
              <a:r>
                <a:rPr lang="en-US" sz="1600" b="1">
                  <a:solidFill>
                    <a:schemeClr val="folHlink"/>
                  </a:solidFill>
                  <a:latin typeface="Courier New" pitchFamily="49" charset="0"/>
                  <a:sym typeface="Symbol" pitchFamily="18" charset="2"/>
                </a:rPr>
                <a:t>b</a:t>
              </a:r>
              <a:r>
                <a:rPr lang="en-US" sz="1600" b="1">
                  <a:latin typeface="Courier New" pitchFamily="49" charset="0"/>
                  <a:sym typeface="Symbol" pitchFamily="18" charset="2"/>
                </a:rPr>
                <a:t>  </a:t>
              </a:r>
              <a:r>
                <a:rPr lang="en-US" sz="1600" b="1">
                  <a:solidFill>
                    <a:schemeClr val="folHlink"/>
                  </a:solidFill>
                  <a:latin typeface="Courier New" pitchFamily="49" charset="0"/>
                  <a:sym typeface="Symbol" pitchFamily="18" charset="2"/>
                </a:rPr>
                <a:t>d</a:t>
              </a:r>
              <a:r>
                <a:rPr lang="en-US" sz="1600" b="1">
                  <a:latin typeface="Courier New" pitchFamily="49" charset="0"/>
                  <a:sym typeface="Symbol" pitchFamily="18" charset="2"/>
                </a:rPr>
                <a:t>,</a:t>
              </a:r>
              <a:r>
                <a:rPr lang="en-US" sz="1600" b="1">
                  <a:solidFill>
                    <a:schemeClr val="accent2"/>
                  </a:solidFill>
                  <a:latin typeface="Courier New" pitchFamily="49" charset="0"/>
                  <a:sym typeface="Symbol" pitchFamily="18" charset="2"/>
                </a:rPr>
                <a:t>f</a:t>
              </a:r>
              <a:r>
                <a:rPr lang="en-US" sz="1600" b="1" baseline="-25000">
                  <a:solidFill>
                    <a:schemeClr val="bg2"/>
                  </a:solidFill>
                  <a:latin typeface="Courier New" pitchFamily="49" charset="0"/>
                  <a:sym typeface="Symbol" pitchFamily="18" charset="2"/>
                </a:rPr>
                <a:t>x=x+1</a:t>
              </a:r>
              <a:r>
                <a:rPr lang="en-US" sz="1600" b="1">
                  <a:solidFill>
                    <a:schemeClr val="accent2"/>
                  </a:solidFill>
                  <a:latin typeface="Courier New" pitchFamily="49" charset="0"/>
                  <a:sym typeface="Symbol" pitchFamily="18" charset="2"/>
                </a:rPr>
                <a:t>(</a:t>
              </a:r>
              <a:r>
                <a:rPr lang="en-US" sz="1600" b="1">
                  <a:solidFill>
                    <a:schemeClr val="folHlink"/>
                  </a:solidFill>
                  <a:latin typeface="Courier New" pitchFamily="49" charset="0"/>
                  <a:sym typeface="Symbol" pitchFamily="18" charset="2"/>
                </a:rPr>
                <a:t>c</a:t>
              </a:r>
              <a:r>
                <a:rPr lang="en-US" sz="1600" b="1">
                  <a:solidFill>
                    <a:schemeClr val="accent2"/>
                  </a:solidFill>
                  <a:latin typeface="Courier New" pitchFamily="49" charset="0"/>
                  <a:sym typeface="Symbol" pitchFamily="18" charset="2"/>
                </a:rPr>
                <a:t>),</a:t>
              </a:r>
              <a:r>
                <a:rPr lang="en-US" sz="1600" b="1">
                  <a:solidFill>
                    <a:schemeClr val="folHlink"/>
                  </a:solidFill>
                  <a:latin typeface="Courier New" pitchFamily="49" charset="0"/>
                  <a:sym typeface="Symbol" pitchFamily="18" charset="2"/>
                </a:rPr>
                <a:t>d</a:t>
              </a:r>
              <a:r>
                <a:rPr lang="en-US" sz="1600" b="1">
                  <a:latin typeface="Courier New" pitchFamily="49" charset="0"/>
                  <a:sym typeface="Symbol" pitchFamily="18" charset="2"/>
                </a:rPr>
                <a:t>)</a:t>
              </a:r>
            </a:p>
          </p:txBody>
        </p:sp>
        <p:pic>
          <p:nvPicPr>
            <p:cNvPr id="332879" name="Picture 79"/>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1481" y="3981"/>
              <a:ext cx="129" cy="129"/>
            </a:xfrm>
            <a:prstGeom prst="rect">
              <a:avLst/>
            </a:prstGeom>
            <a:noFill/>
          </p:spPr>
        </p:pic>
        <p:grpSp>
          <p:nvGrpSpPr>
            <p:cNvPr id="11" name="Group 80"/>
            <p:cNvGrpSpPr>
              <a:grpSpLocks/>
            </p:cNvGrpSpPr>
            <p:nvPr/>
          </p:nvGrpSpPr>
          <p:grpSpPr bwMode="auto">
            <a:xfrm>
              <a:off x="2360" y="4014"/>
              <a:ext cx="49" cy="75"/>
              <a:chOff x="3016" y="2795"/>
              <a:chExt cx="93" cy="91"/>
            </a:xfrm>
          </p:grpSpPr>
          <p:sp>
            <p:nvSpPr>
              <p:cNvPr id="332881" name="Line 81"/>
              <p:cNvSpPr>
                <a:spLocks noChangeShapeType="1"/>
              </p:cNvSpPr>
              <p:nvPr/>
            </p:nvSpPr>
            <p:spPr bwMode="auto">
              <a:xfrm flipH="1">
                <a:off x="3016" y="2886"/>
                <a:ext cx="93" cy="0"/>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882" name="Line 82"/>
              <p:cNvSpPr>
                <a:spLocks noChangeShapeType="1"/>
              </p:cNvSpPr>
              <p:nvPr/>
            </p:nvSpPr>
            <p:spPr bwMode="auto">
              <a:xfrm>
                <a:off x="3016"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sp>
            <p:nvSpPr>
              <p:cNvPr id="332883" name="Line 83"/>
              <p:cNvSpPr>
                <a:spLocks noChangeShapeType="1"/>
              </p:cNvSpPr>
              <p:nvPr/>
            </p:nvSpPr>
            <p:spPr bwMode="auto">
              <a:xfrm>
                <a:off x="3107" y="2795"/>
                <a:ext cx="0" cy="91"/>
              </a:xfrm>
              <a:prstGeom prst="line">
                <a:avLst/>
              </a:prstGeom>
              <a:noFill/>
              <a:ln w="28575">
                <a:solidFill>
                  <a:schemeClr val="accent2"/>
                </a:solidFill>
                <a:round/>
                <a:headEnd/>
                <a:tailEnd/>
              </a:ln>
              <a:effectLst/>
            </p:spPr>
            <p:txBody>
              <a:bodyPr lIns="90000" tIns="46800" rIns="90000" bIns="46800">
                <a:spAutoFit/>
              </a:bodyPr>
              <a:lstStyle/>
              <a:p>
                <a:endParaRPr lang="pt-BR"/>
              </a:p>
            </p:txBody>
          </p:sp>
        </p:grpSp>
        <p:pic>
          <p:nvPicPr>
            <p:cNvPr id="332885" name="Picture 85"/>
            <p:cNvPicPr>
              <a:picLocks noChangeArrowheads="1"/>
            </p:cNvPicPr>
            <p:nvPr/>
          </p:nvPicPr>
          <p:blipFill>
            <a:blip r:embed="rId3" cstate="print"/>
            <a:srcRect/>
            <a:stretch>
              <a:fillRect/>
            </a:stretch>
          </p:blipFill>
          <p:spPr bwMode="auto">
            <a:xfrm>
              <a:off x="4450" y="3878"/>
              <a:ext cx="337" cy="317"/>
            </a:xfrm>
            <a:prstGeom prst="rect">
              <a:avLst/>
            </a:prstGeom>
            <a:noFill/>
            <a:ln w="19050">
              <a:solidFill>
                <a:srgbClr val="000000"/>
              </a:solidFill>
              <a:prstDash val="sysDot"/>
              <a:miter lim="800000"/>
              <a:headEnd/>
              <a:tailEnd/>
            </a:ln>
          </p:spPr>
        </p:pic>
        <p:sp>
          <p:nvSpPr>
            <p:cNvPr id="332886" name="Text Box 86"/>
            <p:cNvSpPr txBox="1">
              <a:spLocks noChangeArrowheads="1"/>
            </p:cNvSpPr>
            <p:nvPr/>
          </p:nvSpPr>
          <p:spPr bwMode="auto">
            <a:xfrm>
              <a:off x="4757" y="3817"/>
              <a:ext cx="1005" cy="173"/>
            </a:xfrm>
            <a:prstGeom prst="rect">
              <a:avLst/>
            </a:prstGeom>
            <a:noFill/>
            <a:ln w="19050">
              <a:noFill/>
              <a:miter lim="800000"/>
              <a:headEnd/>
              <a:tailEnd/>
            </a:ln>
            <a:effectLst/>
          </p:spPr>
          <p:txBody>
            <a:bodyPr wrap="none" lIns="90000" tIns="46800" rIns="90000" bIns="46800">
              <a:spAutoFit/>
            </a:bodyPr>
            <a:lstStyle/>
            <a:p>
              <a:r>
                <a:rPr lang="da-DK" sz="1200" b="1" i="1">
                  <a:effectLst>
                    <a:outerShdw blurRad="38100" dist="38100" dir="2700000" algn="tl">
                      <a:srgbClr val="C0C0C0"/>
                    </a:outerShdw>
                  </a:effectLst>
                </a:rPr>
                <a:t>|VAR|*|PP| = 1*5 = 5</a:t>
              </a:r>
            </a:p>
          </p:txBody>
        </p:sp>
        <p:sp>
          <p:nvSpPr>
            <p:cNvPr id="332887" name="Text Box 87"/>
            <p:cNvSpPr txBox="1">
              <a:spLocks noChangeArrowheads="1"/>
            </p:cNvSpPr>
            <p:nvPr/>
          </p:nvSpPr>
          <p:spPr bwMode="auto">
            <a:xfrm>
              <a:off x="3449" y="3881"/>
              <a:ext cx="1011" cy="366"/>
            </a:xfrm>
            <a:prstGeom prst="rect">
              <a:avLst/>
            </a:prstGeom>
            <a:noFill/>
            <a:ln w="19050">
              <a:noFill/>
              <a:miter lim="800000"/>
              <a:headEnd/>
              <a:tailEnd/>
            </a:ln>
            <a:effectLst/>
          </p:spPr>
          <p:txBody>
            <a:bodyPr wrap="none" lIns="90000" tIns="46800" rIns="90000" bIns="46800">
              <a:spAutoFit/>
            </a:bodyPr>
            <a:lstStyle/>
            <a:p>
              <a:pPr algn="r"/>
              <a:r>
                <a:rPr lang="da-DK" sz="1600" b="1" i="1">
                  <a:solidFill>
                    <a:schemeClr val="bg2"/>
                  </a:solidFill>
                  <a:effectLst>
                    <a:outerShdw blurRad="38100" dist="38100" dir="2700000" algn="tl">
                      <a:srgbClr val="C0C0C0"/>
                    </a:outerShdw>
                  </a:effectLst>
                </a:rPr>
                <a:t>…over a ”big” </a:t>
              </a:r>
              <a:br>
                <a:rPr lang="da-DK" sz="1600" b="1" i="1">
                  <a:solidFill>
                    <a:schemeClr val="bg2"/>
                  </a:solidFill>
                  <a:effectLst>
                    <a:outerShdw blurRad="38100" dist="38100" dir="2700000" algn="tl">
                      <a:srgbClr val="C0C0C0"/>
                    </a:outerShdw>
                  </a:effectLst>
                </a:rPr>
              </a:br>
              <a:r>
                <a:rPr lang="da-DK" sz="1600" b="1" i="1">
                  <a:solidFill>
                    <a:schemeClr val="bg2"/>
                  </a:solidFill>
                  <a:effectLst>
                    <a:outerShdw blurRad="38100" dist="38100" dir="2700000" algn="tl">
                      <a:srgbClr val="C0C0C0"/>
                    </a:outerShdw>
                  </a:effectLst>
                </a:rPr>
                <a:t>power-lattice:</a:t>
              </a:r>
            </a:p>
          </p:txBody>
        </p:sp>
      </p:grpSp>
      <p:grpSp>
        <p:nvGrpSpPr>
          <p:cNvPr id="12" name="Group 88"/>
          <p:cNvGrpSpPr>
            <a:grpSpLocks/>
          </p:cNvGrpSpPr>
          <p:nvPr/>
        </p:nvGrpSpPr>
        <p:grpSpPr bwMode="auto">
          <a:xfrm>
            <a:off x="6373813" y="3351213"/>
            <a:ext cx="147637" cy="149225"/>
            <a:chOff x="3152" y="1525"/>
            <a:chExt cx="182" cy="227"/>
          </a:xfrm>
        </p:grpSpPr>
        <p:sp>
          <p:nvSpPr>
            <p:cNvPr id="332889" name="Line 89"/>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90" name="Line 90"/>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91" name="Line 91"/>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892" name="Line 92"/>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sp>
        <p:nvSpPr>
          <p:cNvPr id="332893" name="AutoShape 93"/>
          <p:cNvSpPr>
            <a:spLocks noChangeArrowheads="1"/>
          </p:cNvSpPr>
          <p:nvPr/>
        </p:nvSpPr>
        <p:spPr bwMode="auto">
          <a:xfrm rot="-5400000">
            <a:off x="5576888" y="4306888"/>
            <a:ext cx="431800" cy="673100"/>
          </a:xfrm>
          <a:prstGeom prst="curvedRightArrow">
            <a:avLst>
              <a:gd name="adj1" fmla="val 21102"/>
              <a:gd name="adj2" fmla="val 52278"/>
              <a:gd name="adj3" fmla="val 33333"/>
            </a:avLst>
          </a:prstGeom>
          <a:solidFill>
            <a:schemeClr val="accent1"/>
          </a:solidFill>
          <a:ln w="9525">
            <a:solidFill>
              <a:schemeClr val="tx1"/>
            </a:solidFill>
            <a:miter lim="800000"/>
            <a:headEnd/>
            <a:tailEnd/>
          </a:ln>
          <a:effectLst/>
        </p:spPr>
        <p:txBody>
          <a:bodyPr wrap="none" anchor="ctr"/>
          <a:lstStyle/>
          <a:p>
            <a:endParaRPr lang="pt-BR"/>
          </a:p>
        </p:txBody>
      </p:sp>
      <p:sp>
        <p:nvSpPr>
          <p:cNvPr id="332894" name="Text Box 94"/>
          <p:cNvSpPr txBox="1">
            <a:spLocks noChangeArrowheads="1"/>
          </p:cNvSpPr>
          <p:nvPr/>
        </p:nvSpPr>
        <p:spPr bwMode="auto">
          <a:xfrm>
            <a:off x="5646738" y="4883150"/>
            <a:ext cx="303212"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grpSp>
        <p:nvGrpSpPr>
          <p:cNvPr id="13" name="Group 102"/>
          <p:cNvGrpSpPr>
            <a:grpSpLocks/>
          </p:cNvGrpSpPr>
          <p:nvPr/>
        </p:nvGrpSpPr>
        <p:grpSpPr bwMode="auto">
          <a:xfrm>
            <a:off x="7008813" y="3351213"/>
            <a:ext cx="147637" cy="149225"/>
            <a:chOff x="3152" y="1525"/>
            <a:chExt cx="182" cy="227"/>
          </a:xfrm>
        </p:grpSpPr>
        <p:sp>
          <p:nvSpPr>
            <p:cNvPr id="332903" name="Line 103"/>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04" name="Line 104"/>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05" name="Line 105"/>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06" name="Line 106"/>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sp>
        <p:nvSpPr>
          <p:cNvPr id="332908" name="AutoShape 108"/>
          <p:cNvSpPr>
            <a:spLocks noChangeArrowheads="1"/>
          </p:cNvSpPr>
          <p:nvPr/>
        </p:nvSpPr>
        <p:spPr bwMode="auto">
          <a:xfrm rot="-5400000">
            <a:off x="6223000" y="4318000"/>
            <a:ext cx="431800" cy="673100"/>
          </a:xfrm>
          <a:prstGeom prst="curvedRightArrow">
            <a:avLst>
              <a:gd name="adj1" fmla="val 21102"/>
              <a:gd name="adj2" fmla="val 52278"/>
              <a:gd name="adj3" fmla="val 33333"/>
            </a:avLst>
          </a:prstGeom>
          <a:solidFill>
            <a:schemeClr val="accent1"/>
          </a:solidFill>
          <a:ln w="9525">
            <a:solidFill>
              <a:schemeClr val="tx1"/>
            </a:solidFill>
            <a:miter lim="800000"/>
            <a:headEnd/>
            <a:tailEnd/>
          </a:ln>
          <a:effectLst/>
        </p:spPr>
        <p:txBody>
          <a:bodyPr wrap="none" anchor="ctr"/>
          <a:lstStyle/>
          <a:p>
            <a:endParaRPr lang="pt-BR"/>
          </a:p>
        </p:txBody>
      </p:sp>
      <p:sp>
        <p:nvSpPr>
          <p:cNvPr id="332909" name="Text Box 109"/>
          <p:cNvSpPr txBox="1">
            <a:spLocks noChangeArrowheads="1"/>
          </p:cNvSpPr>
          <p:nvPr/>
        </p:nvSpPr>
        <p:spPr bwMode="auto">
          <a:xfrm>
            <a:off x="6292850" y="4894263"/>
            <a:ext cx="303213"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grpSp>
        <p:nvGrpSpPr>
          <p:cNvPr id="14" name="Group 110"/>
          <p:cNvGrpSpPr>
            <a:grpSpLocks/>
          </p:cNvGrpSpPr>
          <p:nvPr/>
        </p:nvGrpSpPr>
        <p:grpSpPr bwMode="auto">
          <a:xfrm>
            <a:off x="4502150" y="1722438"/>
            <a:ext cx="701675" cy="220662"/>
            <a:chOff x="3331" y="1024"/>
            <a:chExt cx="442" cy="139"/>
          </a:xfrm>
        </p:grpSpPr>
        <p:sp>
          <p:nvSpPr>
            <p:cNvPr id="332911" name="Text Box 111"/>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0</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12" name="Picture 112"/>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grpSp>
        <p:nvGrpSpPr>
          <p:cNvPr id="15" name="Group 113"/>
          <p:cNvGrpSpPr>
            <a:grpSpLocks/>
          </p:cNvGrpSpPr>
          <p:nvPr/>
        </p:nvGrpSpPr>
        <p:grpSpPr bwMode="auto">
          <a:xfrm>
            <a:off x="5132388" y="1719263"/>
            <a:ext cx="701675" cy="220662"/>
            <a:chOff x="3331" y="1024"/>
            <a:chExt cx="442" cy="139"/>
          </a:xfrm>
        </p:grpSpPr>
        <p:sp>
          <p:nvSpPr>
            <p:cNvPr id="332914" name="Text Box 114"/>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1</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15" name="Picture 115"/>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grpSp>
        <p:nvGrpSpPr>
          <p:cNvPr id="16" name="Group 116"/>
          <p:cNvGrpSpPr>
            <a:grpSpLocks/>
          </p:cNvGrpSpPr>
          <p:nvPr/>
        </p:nvGrpSpPr>
        <p:grpSpPr bwMode="auto">
          <a:xfrm>
            <a:off x="5772150" y="1730375"/>
            <a:ext cx="701675" cy="220663"/>
            <a:chOff x="3331" y="1024"/>
            <a:chExt cx="442" cy="139"/>
          </a:xfrm>
        </p:grpSpPr>
        <p:sp>
          <p:nvSpPr>
            <p:cNvPr id="332917" name="Text Box 117"/>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2</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18" name="Picture 118"/>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grpSp>
        <p:nvGrpSpPr>
          <p:cNvPr id="17" name="Group 119"/>
          <p:cNvGrpSpPr>
            <a:grpSpLocks/>
          </p:cNvGrpSpPr>
          <p:nvPr/>
        </p:nvGrpSpPr>
        <p:grpSpPr bwMode="auto">
          <a:xfrm>
            <a:off x="6400800" y="1727200"/>
            <a:ext cx="701675" cy="220663"/>
            <a:chOff x="3331" y="1024"/>
            <a:chExt cx="442" cy="139"/>
          </a:xfrm>
        </p:grpSpPr>
        <p:sp>
          <p:nvSpPr>
            <p:cNvPr id="332920" name="Text Box 120"/>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3</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21" name="Picture 121"/>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sp>
        <p:nvSpPr>
          <p:cNvPr id="332922" name="AutoShape 122"/>
          <p:cNvSpPr>
            <a:spLocks noChangeArrowheads="1"/>
          </p:cNvSpPr>
          <p:nvPr/>
        </p:nvSpPr>
        <p:spPr bwMode="auto">
          <a:xfrm rot="-5400000">
            <a:off x="6873875" y="4318000"/>
            <a:ext cx="431800" cy="673100"/>
          </a:xfrm>
          <a:prstGeom prst="curvedRightArrow">
            <a:avLst>
              <a:gd name="adj1" fmla="val 21102"/>
              <a:gd name="adj2" fmla="val 52278"/>
              <a:gd name="adj3" fmla="val 33333"/>
            </a:avLst>
          </a:prstGeom>
          <a:solidFill>
            <a:schemeClr val="accent1"/>
          </a:solidFill>
          <a:ln w="9525">
            <a:solidFill>
              <a:schemeClr val="tx1"/>
            </a:solidFill>
            <a:miter lim="800000"/>
            <a:headEnd/>
            <a:tailEnd/>
          </a:ln>
          <a:effectLst/>
        </p:spPr>
        <p:txBody>
          <a:bodyPr wrap="none" anchor="ctr"/>
          <a:lstStyle/>
          <a:p>
            <a:endParaRPr lang="pt-BR"/>
          </a:p>
        </p:txBody>
      </p:sp>
      <p:sp>
        <p:nvSpPr>
          <p:cNvPr id="332923" name="Text Box 123"/>
          <p:cNvSpPr txBox="1">
            <a:spLocks noChangeArrowheads="1"/>
          </p:cNvSpPr>
          <p:nvPr/>
        </p:nvSpPr>
        <p:spPr bwMode="auto">
          <a:xfrm>
            <a:off x="7072313" y="4894263"/>
            <a:ext cx="303212"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sp>
        <p:nvSpPr>
          <p:cNvPr id="332820" name="Text Box 20"/>
          <p:cNvSpPr txBox="1">
            <a:spLocks noChangeArrowheads="1"/>
          </p:cNvSpPr>
          <p:nvPr/>
        </p:nvSpPr>
        <p:spPr bwMode="auto">
          <a:xfrm>
            <a:off x="3741738" y="1935163"/>
            <a:ext cx="590550" cy="366712"/>
          </a:xfrm>
          <a:prstGeom prst="rect">
            <a:avLst/>
          </a:prstGeom>
          <a:noFill/>
          <a:ln w="19050">
            <a:noFill/>
            <a:miter lim="800000"/>
            <a:headEnd/>
            <a:tailEnd/>
          </a:ln>
          <a:effectLst/>
        </p:spPr>
        <p:txBody>
          <a:bodyPr wrap="none" lIns="90000" tIns="46800" rIns="90000" bIns="46800">
            <a:spAutoFit/>
          </a:bodyPr>
          <a:lstStyle/>
          <a:p>
            <a:r>
              <a:rPr lang="da-DK" sz="1800" b="1">
                <a:solidFill>
                  <a:schemeClr val="folHlink"/>
                </a:solidFill>
                <a:latin typeface="Courier New" pitchFamily="49" charset="0"/>
              </a:rPr>
              <a:t>a =</a:t>
            </a:r>
          </a:p>
        </p:txBody>
      </p:sp>
      <p:sp>
        <p:nvSpPr>
          <p:cNvPr id="332821" name="Text Box 21"/>
          <p:cNvSpPr txBox="1">
            <a:spLocks noChangeArrowheads="1"/>
          </p:cNvSpPr>
          <p:nvPr/>
        </p:nvSpPr>
        <p:spPr bwMode="auto">
          <a:xfrm>
            <a:off x="3730625" y="2608263"/>
            <a:ext cx="590550" cy="366712"/>
          </a:xfrm>
          <a:prstGeom prst="rect">
            <a:avLst/>
          </a:prstGeom>
          <a:noFill/>
          <a:ln w="19050">
            <a:noFill/>
            <a:miter lim="800000"/>
            <a:headEnd/>
            <a:tailEnd/>
          </a:ln>
          <a:effectLst/>
        </p:spPr>
        <p:txBody>
          <a:bodyPr wrap="none" lIns="90000" tIns="46800" rIns="90000" bIns="46800">
            <a:spAutoFit/>
          </a:bodyPr>
          <a:lstStyle/>
          <a:p>
            <a:r>
              <a:rPr lang="da-DK" sz="1800" b="1">
                <a:solidFill>
                  <a:schemeClr val="folHlink"/>
                </a:solidFill>
                <a:latin typeface="Courier New" pitchFamily="49" charset="0"/>
              </a:rPr>
              <a:t>b =</a:t>
            </a:r>
          </a:p>
        </p:txBody>
      </p:sp>
      <p:sp>
        <p:nvSpPr>
          <p:cNvPr id="332822" name="Text Box 22"/>
          <p:cNvSpPr txBox="1">
            <a:spLocks noChangeArrowheads="1"/>
          </p:cNvSpPr>
          <p:nvPr/>
        </p:nvSpPr>
        <p:spPr bwMode="auto">
          <a:xfrm>
            <a:off x="3752850" y="3611563"/>
            <a:ext cx="590550" cy="366712"/>
          </a:xfrm>
          <a:prstGeom prst="rect">
            <a:avLst/>
          </a:prstGeom>
          <a:noFill/>
          <a:ln w="19050">
            <a:noFill/>
            <a:miter lim="800000"/>
            <a:headEnd/>
            <a:tailEnd/>
          </a:ln>
          <a:effectLst/>
        </p:spPr>
        <p:txBody>
          <a:bodyPr wrap="none" lIns="90000" tIns="46800" rIns="90000" bIns="46800">
            <a:spAutoFit/>
          </a:bodyPr>
          <a:lstStyle/>
          <a:p>
            <a:r>
              <a:rPr lang="da-DK" sz="1800" b="1">
                <a:solidFill>
                  <a:schemeClr val="folHlink"/>
                </a:solidFill>
                <a:latin typeface="Courier New" pitchFamily="49" charset="0"/>
              </a:rPr>
              <a:t>d =</a:t>
            </a:r>
          </a:p>
        </p:txBody>
      </p:sp>
      <p:sp>
        <p:nvSpPr>
          <p:cNvPr id="332824" name="Text Box 24"/>
          <p:cNvSpPr txBox="1">
            <a:spLocks noChangeArrowheads="1"/>
          </p:cNvSpPr>
          <p:nvPr/>
        </p:nvSpPr>
        <p:spPr bwMode="auto">
          <a:xfrm>
            <a:off x="3730625" y="2921000"/>
            <a:ext cx="590550" cy="366713"/>
          </a:xfrm>
          <a:prstGeom prst="rect">
            <a:avLst/>
          </a:prstGeom>
          <a:noFill/>
          <a:ln w="19050">
            <a:noFill/>
            <a:miter lim="800000"/>
            <a:headEnd/>
            <a:tailEnd/>
          </a:ln>
          <a:effectLst/>
        </p:spPr>
        <p:txBody>
          <a:bodyPr wrap="none" lIns="90000" tIns="46800" rIns="90000" bIns="46800">
            <a:spAutoFit/>
          </a:bodyPr>
          <a:lstStyle/>
          <a:p>
            <a:r>
              <a:rPr lang="da-DK" sz="1800" b="1">
                <a:solidFill>
                  <a:schemeClr val="folHlink"/>
                </a:solidFill>
                <a:latin typeface="Courier New" pitchFamily="49" charset="0"/>
              </a:rPr>
              <a:t>c =</a:t>
            </a:r>
          </a:p>
        </p:txBody>
      </p:sp>
      <p:sp>
        <p:nvSpPr>
          <p:cNvPr id="332837" name="Text Box 37"/>
          <p:cNvSpPr txBox="1">
            <a:spLocks noChangeArrowheads="1"/>
          </p:cNvSpPr>
          <p:nvPr/>
        </p:nvSpPr>
        <p:spPr bwMode="auto">
          <a:xfrm>
            <a:off x="3741738" y="3938588"/>
            <a:ext cx="590550" cy="366712"/>
          </a:xfrm>
          <a:prstGeom prst="rect">
            <a:avLst/>
          </a:prstGeom>
          <a:noFill/>
          <a:ln w="19050">
            <a:noFill/>
            <a:miter lim="800000"/>
            <a:headEnd/>
            <a:tailEnd/>
          </a:ln>
          <a:effectLst/>
        </p:spPr>
        <p:txBody>
          <a:bodyPr wrap="none" lIns="90000" tIns="46800" rIns="90000" bIns="46800">
            <a:spAutoFit/>
          </a:bodyPr>
          <a:lstStyle/>
          <a:p>
            <a:r>
              <a:rPr lang="da-DK" sz="1800" b="1">
                <a:solidFill>
                  <a:schemeClr val="folHlink"/>
                </a:solidFill>
                <a:latin typeface="Courier New" pitchFamily="49" charset="0"/>
              </a:rPr>
              <a:t>e =</a:t>
            </a:r>
          </a:p>
        </p:txBody>
      </p:sp>
      <p:grpSp>
        <p:nvGrpSpPr>
          <p:cNvPr id="18" name="Group 128"/>
          <p:cNvGrpSpPr>
            <a:grpSpLocks/>
          </p:cNvGrpSpPr>
          <p:nvPr/>
        </p:nvGrpSpPr>
        <p:grpSpPr bwMode="auto">
          <a:xfrm>
            <a:off x="7683500" y="1730375"/>
            <a:ext cx="701675" cy="220663"/>
            <a:chOff x="3331" y="1024"/>
            <a:chExt cx="442" cy="139"/>
          </a:xfrm>
        </p:grpSpPr>
        <p:sp>
          <p:nvSpPr>
            <p:cNvPr id="332929" name="Text Box 129"/>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5</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30" name="Picture 130"/>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sp>
        <p:nvSpPr>
          <p:cNvPr id="332931" name="AutoShape 131"/>
          <p:cNvSpPr>
            <a:spLocks noChangeArrowheads="1"/>
          </p:cNvSpPr>
          <p:nvPr/>
        </p:nvSpPr>
        <p:spPr bwMode="auto">
          <a:xfrm rot="14100000">
            <a:off x="8043863" y="4429125"/>
            <a:ext cx="503237" cy="360363"/>
          </a:xfrm>
          <a:prstGeom prst="curvedRightArrow">
            <a:avLst>
              <a:gd name="adj1" fmla="val 16722"/>
              <a:gd name="adj2" fmla="val 48231"/>
              <a:gd name="adj3" fmla="val 46549"/>
            </a:avLst>
          </a:prstGeom>
          <a:solidFill>
            <a:schemeClr val="accent1"/>
          </a:solidFill>
          <a:ln w="9525">
            <a:solidFill>
              <a:schemeClr val="tx1"/>
            </a:solidFill>
            <a:miter lim="800000"/>
            <a:headEnd/>
            <a:tailEnd/>
          </a:ln>
          <a:effectLst/>
        </p:spPr>
        <p:txBody>
          <a:bodyPr wrap="none" anchor="ctr"/>
          <a:lstStyle/>
          <a:p>
            <a:endParaRPr lang="pt-BR"/>
          </a:p>
        </p:txBody>
      </p:sp>
      <p:sp>
        <p:nvSpPr>
          <p:cNvPr id="332932" name="Text Box 132"/>
          <p:cNvSpPr txBox="1">
            <a:spLocks noChangeArrowheads="1"/>
          </p:cNvSpPr>
          <p:nvPr/>
        </p:nvSpPr>
        <p:spPr bwMode="auto">
          <a:xfrm>
            <a:off x="8410575" y="4829175"/>
            <a:ext cx="303213"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sp>
        <p:nvSpPr>
          <p:cNvPr id="332936" name="Text Box 136"/>
          <p:cNvSpPr txBox="1">
            <a:spLocks noChangeArrowheads="1"/>
          </p:cNvSpPr>
          <p:nvPr/>
        </p:nvSpPr>
        <p:spPr bwMode="auto">
          <a:xfrm>
            <a:off x="7539038" y="1657350"/>
            <a:ext cx="303212" cy="336550"/>
          </a:xfrm>
          <a:prstGeom prst="rect">
            <a:avLst/>
          </a:prstGeom>
          <a:noFill/>
          <a:ln w="19050">
            <a:noFill/>
            <a:miter lim="800000"/>
            <a:headEnd/>
            <a:tailEnd/>
          </a:ln>
          <a:effectLst/>
        </p:spPr>
        <p:txBody>
          <a:bodyPr wrap="none" lIns="90000" tIns="46800" rIns="90000" bIns="46800">
            <a:spAutoFit/>
          </a:bodyPr>
          <a:lstStyle/>
          <a:p>
            <a:r>
              <a:rPr lang="da-DK" sz="1600" b="1">
                <a:solidFill>
                  <a:schemeClr val="bg2"/>
                </a:solidFill>
                <a:effectLst>
                  <a:outerShdw blurRad="38100" dist="38100" dir="2700000" algn="tl">
                    <a:srgbClr val="C0C0C0"/>
                  </a:outerShdw>
                </a:effectLst>
                <a:latin typeface="Courier New" pitchFamily="49" charset="0"/>
                <a:sym typeface="Symbol" pitchFamily="18" charset="2"/>
              </a:rPr>
              <a:t>=</a:t>
            </a:r>
          </a:p>
        </p:txBody>
      </p:sp>
      <p:sp>
        <p:nvSpPr>
          <p:cNvPr id="332937" name="Text Box 137"/>
          <p:cNvSpPr txBox="1">
            <a:spLocks noChangeArrowheads="1"/>
          </p:cNvSpPr>
          <p:nvPr/>
        </p:nvSpPr>
        <p:spPr bwMode="auto">
          <a:xfrm rot="5400000">
            <a:off x="7293769" y="3218657"/>
            <a:ext cx="1989137" cy="304800"/>
          </a:xfrm>
          <a:prstGeom prst="rect">
            <a:avLst/>
          </a:prstGeom>
          <a:noFill/>
          <a:ln w="19050">
            <a:noFill/>
            <a:miter lim="800000"/>
            <a:headEnd/>
            <a:tailEnd/>
          </a:ln>
          <a:effectLst/>
        </p:spPr>
        <p:txBody>
          <a:bodyPr wrap="none" lIns="90000" tIns="46800" rIns="90000" bIns="46800">
            <a:spAutoFit/>
          </a:bodyPr>
          <a:lstStyle/>
          <a:p>
            <a:r>
              <a:rPr lang="da-DK" sz="1400" b="1">
                <a:effectLst>
                  <a:outerShdw blurRad="38100" dist="38100" dir="2700000" algn="tl">
                    <a:srgbClr val="C0C0C0"/>
                  </a:outerShdw>
                </a:effectLst>
                <a:latin typeface="Courier New" pitchFamily="49" charset="0"/>
              </a:rPr>
              <a:t>LEAST FIXED POINT</a:t>
            </a:r>
          </a:p>
        </p:txBody>
      </p:sp>
      <p:sp>
        <p:nvSpPr>
          <p:cNvPr id="332938" name="Text Box 138"/>
          <p:cNvSpPr txBox="1">
            <a:spLocks noChangeArrowheads="1"/>
          </p:cNvSpPr>
          <p:nvPr/>
        </p:nvSpPr>
        <p:spPr bwMode="auto">
          <a:xfrm rot="5400000">
            <a:off x="7927182" y="3112294"/>
            <a:ext cx="2201862" cy="304800"/>
          </a:xfrm>
          <a:prstGeom prst="rect">
            <a:avLst/>
          </a:prstGeom>
          <a:noFill/>
          <a:ln w="19050">
            <a:noFill/>
            <a:miter lim="800000"/>
            <a:headEnd/>
            <a:tailEnd/>
          </a:ln>
          <a:effectLst/>
        </p:spPr>
        <p:txBody>
          <a:bodyPr wrap="none" lIns="90000" tIns="46800" rIns="90000" bIns="46800">
            <a:spAutoFit/>
          </a:bodyPr>
          <a:lstStyle/>
          <a:p>
            <a:r>
              <a:rPr lang="da-DK" sz="1400" b="1">
                <a:effectLst>
                  <a:outerShdw blurRad="38100" dist="38100" dir="2700000" algn="tl">
                    <a:srgbClr val="C0C0C0"/>
                  </a:outerShdw>
                </a:effectLst>
                <a:latin typeface="Courier New" pitchFamily="49" charset="0"/>
              </a:rPr>
              <a:t>ANOTHER FIXED POINT</a:t>
            </a:r>
          </a:p>
        </p:txBody>
      </p:sp>
      <p:sp>
        <p:nvSpPr>
          <p:cNvPr id="332939" name="Text Box 139"/>
          <p:cNvSpPr txBox="1">
            <a:spLocks noChangeArrowheads="1"/>
          </p:cNvSpPr>
          <p:nvPr/>
        </p:nvSpPr>
        <p:spPr bwMode="auto">
          <a:xfrm>
            <a:off x="4572000" y="1312863"/>
            <a:ext cx="2655888" cy="336550"/>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5. Solve rec. equations…:</a:t>
            </a:r>
          </a:p>
        </p:txBody>
      </p:sp>
      <p:sp>
        <p:nvSpPr>
          <p:cNvPr id="332948" name="Text Box 148"/>
          <p:cNvSpPr txBox="1">
            <a:spLocks noChangeArrowheads="1"/>
          </p:cNvSpPr>
          <p:nvPr/>
        </p:nvSpPr>
        <p:spPr bwMode="auto">
          <a:xfrm>
            <a:off x="2324100" y="4792663"/>
            <a:ext cx="2260600" cy="336550"/>
          </a:xfrm>
          <a:prstGeom prst="rect">
            <a:avLst/>
          </a:prstGeom>
          <a:noFill/>
          <a:ln w="19050">
            <a:noFill/>
            <a:miter lim="800000"/>
            <a:headEnd/>
            <a:tailEnd/>
          </a:ln>
          <a:effectLst/>
        </p:spPr>
        <p:txBody>
          <a:bodyPr wrap="none" lIns="90000" tIns="46800" rIns="90000" bIns="46800">
            <a:spAutoFit/>
          </a:bodyPr>
          <a:lstStyle/>
          <a:p>
            <a:r>
              <a:rPr lang="da-DK" sz="1600" b="1" i="1">
                <a:effectLst>
                  <a:outerShdw blurRad="38100" dist="38100" dir="2700000" algn="tl">
                    <a:srgbClr val="C0C0C0"/>
                  </a:outerShdw>
                </a:effectLst>
              </a:rPr>
              <a:t>2. Transfer functions:</a:t>
            </a:r>
          </a:p>
        </p:txBody>
      </p:sp>
      <p:sp>
        <p:nvSpPr>
          <p:cNvPr id="332950" name="Text Box 150"/>
          <p:cNvSpPr txBox="1">
            <a:spLocks noChangeArrowheads="1"/>
          </p:cNvSpPr>
          <p:nvPr/>
        </p:nvSpPr>
        <p:spPr bwMode="auto">
          <a:xfrm>
            <a:off x="6915150" y="5191125"/>
            <a:ext cx="1168400" cy="396875"/>
          </a:xfrm>
          <a:prstGeom prst="rect">
            <a:avLst/>
          </a:prstGeom>
          <a:noFill/>
          <a:ln w="19050">
            <a:noFill/>
            <a:miter lim="800000"/>
            <a:headEnd/>
            <a:tailEnd/>
          </a:ln>
          <a:effectLst/>
        </p:spPr>
        <p:txBody>
          <a:bodyPr wrap="none" lIns="90000" tIns="46800" rIns="90000" bIns="46800">
            <a:spAutoFit/>
          </a:bodyPr>
          <a:lstStyle/>
          <a:p>
            <a:r>
              <a:rPr lang="da-DK" b="1" i="1"/>
              <a:t>solution</a:t>
            </a:r>
          </a:p>
        </p:txBody>
      </p:sp>
      <p:pic>
        <p:nvPicPr>
          <p:cNvPr id="332963" name="Picture 163"/>
          <p:cNvPicPr>
            <a:picLocks noChangeAspect="1" noChangeArrowheads="1"/>
          </p:cNvPicPr>
          <p:nvPr/>
        </p:nvPicPr>
        <p:blipFill>
          <a:blip r:embed="rId4"/>
          <a:srcRect/>
          <a:stretch>
            <a:fillRect/>
          </a:stretch>
        </p:blipFill>
        <p:spPr bwMode="auto">
          <a:xfrm>
            <a:off x="7821613" y="38100"/>
            <a:ext cx="1274762" cy="1303338"/>
          </a:xfrm>
          <a:prstGeom prst="rect">
            <a:avLst/>
          </a:prstGeom>
          <a:noFill/>
          <a:ln w="19050">
            <a:solidFill>
              <a:srgbClr val="000000"/>
            </a:solidFill>
            <a:prstDash val="sysDot"/>
            <a:miter lim="800000"/>
            <a:headEnd/>
            <a:tailEnd/>
          </a:ln>
        </p:spPr>
      </p:pic>
      <p:grpSp>
        <p:nvGrpSpPr>
          <p:cNvPr id="19" name="Group 190"/>
          <p:cNvGrpSpPr>
            <a:grpSpLocks/>
          </p:cNvGrpSpPr>
          <p:nvPr/>
        </p:nvGrpSpPr>
        <p:grpSpPr bwMode="auto">
          <a:xfrm>
            <a:off x="5348288" y="1955800"/>
            <a:ext cx="290512" cy="2327275"/>
            <a:chOff x="3377" y="1232"/>
            <a:chExt cx="183" cy="1466"/>
          </a:xfrm>
        </p:grpSpPr>
        <p:pic>
          <p:nvPicPr>
            <p:cNvPr id="332869" name="Picture 69"/>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398" y="1270"/>
              <a:ext cx="129" cy="129"/>
            </a:xfrm>
            <a:prstGeom prst="rect">
              <a:avLst/>
            </a:prstGeom>
            <a:noFill/>
          </p:spPr>
        </p:pic>
        <p:sp>
          <p:nvSpPr>
            <p:cNvPr id="332870" name="Rectangle 70"/>
            <p:cNvSpPr>
              <a:spLocks noChangeArrowheads="1"/>
            </p:cNvSpPr>
            <p:nvPr/>
          </p:nvSpPr>
          <p:spPr bwMode="auto">
            <a:xfrm>
              <a:off x="3377" y="1232"/>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871" name="Picture 71"/>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405" y="1902"/>
              <a:ext cx="129" cy="129"/>
            </a:xfrm>
            <a:prstGeom prst="rect">
              <a:avLst/>
            </a:prstGeom>
            <a:noFill/>
          </p:spPr>
        </p:pic>
        <p:pic>
          <p:nvPicPr>
            <p:cNvPr id="332872" name="Picture 72"/>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394" y="2304"/>
              <a:ext cx="129" cy="129"/>
            </a:xfrm>
            <a:prstGeom prst="rect">
              <a:avLst/>
            </a:prstGeom>
            <a:noFill/>
          </p:spPr>
        </p:pic>
        <p:pic>
          <p:nvPicPr>
            <p:cNvPr id="332873" name="Picture 73"/>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394" y="2522"/>
              <a:ext cx="129" cy="129"/>
            </a:xfrm>
            <a:prstGeom prst="rect">
              <a:avLst/>
            </a:prstGeom>
            <a:noFill/>
          </p:spPr>
        </p:pic>
        <p:pic>
          <p:nvPicPr>
            <p:cNvPr id="332966" name="Picture 166"/>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3398" y="1685"/>
              <a:ext cx="120" cy="156"/>
            </a:xfrm>
            <a:prstGeom prst="rect">
              <a:avLst/>
            </a:prstGeom>
            <a:noFill/>
          </p:spPr>
        </p:pic>
      </p:grpSp>
      <p:grpSp>
        <p:nvGrpSpPr>
          <p:cNvPr id="20" name="Group 191"/>
          <p:cNvGrpSpPr>
            <a:grpSpLocks/>
          </p:cNvGrpSpPr>
          <p:nvPr/>
        </p:nvGrpSpPr>
        <p:grpSpPr bwMode="auto">
          <a:xfrm>
            <a:off x="5983288" y="1965325"/>
            <a:ext cx="290512" cy="2327275"/>
            <a:chOff x="3785" y="1238"/>
            <a:chExt cx="183" cy="1466"/>
          </a:xfrm>
        </p:grpSpPr>
        <p:pic>
          <p:nvPicPr>
            <p:cNvPr id="332896" name="Picture 96"/>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806" y="1276"/>
              <a:ext cx="129" cy="129"/>
            </a:xfrm>
            <a:prstGeom prst="rect">
              <a:avLst/>
            </a:prstGeom>
            <a:noFill/>
          </p:spPr>
        </p:pic>
        <p:sp>
          <p:nvSpPr>
            <p:cNvPr id="332897" name="Rectangle 97"/>
            <p:cNvSpPr>
              <a:spLocks noChangeArrowheads="1"/>
            </p:cNvSpPr>
            <p:nvPr/>
          </p:nvSpPr>
          <p:spPr bwMode="auto">
            <a:xfrm>
              <a:off x="3785" y="1238"/>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898" name="Picture 98"/>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802" y="2310"/>
              <a:ext cx="129" cy="129"/>
            </a:xfrm>
            <a:prstGeom prst="rect">
              <a:avLst/>
            </a:prstGeom>
            <a:noFill/>
          </p:spPr>
        </p:pic>
        <p:pic>
          <p:nvPicPr>
            <p:cNvPr id="332899" name="Picture 99"/>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802" y="2528"/>
              <a:ext cx="129" cy="129"/>
            </a:xfrm>
            <a:prstGeom prst="rect">
              <a:avLst/>
            </a:prstGeom>
            <a:noFill/>
          </p:spPr>
        </p:pic>
        <p:pic>
          <p:nvPicPr>
            <p:cNvPr id="332967" name="Picture 167"/>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3807" y="1685"/>
              <a:ext cx="120" cy="156"/>
            </a:xfrm>
            <a:prstGeom prst="rect">
              <a:avLst/>
            </a:prstGeom>
            <a:noFill/>
          </p:spPr>
        </p:pic>
        <p:pic>
          <p:nvPicPr>
            <p:cNvPr id="332968" name="Picture 168"/>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3809" y="1907"/>
              <a:ext cx="120" cy="156"/>
            </a:xfrm>
            <a:prstGeom prst="rect">
              <a:avLst/>
            </a:prstGeom>
            <a:noFill/>
          </p:spPr>
        </p:pic>
      </p:grpSp>
      <p:grpSp>
        <p:nvGrpSpPr>
          <p:cNvPr id="21" name="Group 192"/>
          <p:cNvGrpSpPr>
            <a:grpSpLocks/>
          </p:cNvGrpSpPr>
          <p:nvPr/>
        </p:nvGrpSpPr>
        <p:grpSpPr bwMode="auto">
          <a:xfrm>
            <a:off x="6619875" y="1965325"/>
            <a:ext cx="290513" cy="2327275"/>
            <a:chOff x="4195" y="1238"/>
            <a:chExt cx="183" cy="1466"/>
          </a:xfrm>
        </p:grpSpPr>
        <p:pic>
          <p:nvPicPr>
            <p:cNvPr id="332941" name="Picture 141"/>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4216" y="1276"/>
              <a:ext cx="129" cy="129"/>
            </a:xfrm>
            <a:prstGeom prst="rect">
              <a:avLst/>
            </a:prstGeom>
            <a:noFill/>
          </p:spPr>
        </p:pic>
        <p:sp>
          <p:nvSpPr>
            <p:cNvPr id="332942" name="Rectangle 142"/>
            <p:cNvSpPr>
              <a:spLocks noChangeArrowheads="1"/>
            </p:cNvSpPr>
            <p:nvPr/>
          </p:nvSpPr>
          <p:spPr bwMode="auto">
            <a:xfrm>
              <a:off x="4195" y="1238"/>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943" name="Picture 143"/>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4212" y="2528"/>
              <a:ext cx="129" cy="129"/>
            </a:xfrm>
            <a:prstGeom prst="rect">
              <a:avLst/>
            </a:prstGeom>
            <a:noFill/>
          </p:spPr>
        </p:pic>
        <p:pic>
          <p:nvPicPr>
            <p:cNvPr id="332946" name="Picture 146"/>
            <p:cNvPicPr>
              <a:picLocks noChangeAspect="1" noChangeArrowheads="1"/>
            </p:cNvPicPr>
            <p:nvPr/>
          </p:nvPicPr>
          <p:blipFill>
            <a:blip r:embed="rId6"/>
            <a:srcRect/>
            <a:stretch>
              <a:fillRect/>
            </a:stretch>
          </p:blipFill>
          <p:spPr bwMode="auto">
            <a:xfrm>
              <a:off x="4222" y="2317"/>
              <a:ext cx="132" cy="114"/>
            </a:xfrm>
            <a:prstGeom prst="rect">
              <a:avLst/>
            </a:prstGeom>
            <a:noFill/>
          </p:spPr>
        </p:pic>
        <p:pic>
          <p:nvPicPr>
            <p:cNvPr id="332969" name="Picture 169"/>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4221" y="1679"/>
              <a:ext cx="120" cy="156"/>
            </a:xfrm>
            <a:prstGeom prst="rect">
              <a:avLst/>
            </a:prstGeom>
            <a:noFill/>
          </p:spPr>
        </p:pic>
        <p:pic>
          <p:nvPicPr>
            <p:cNvPr id="332971" name="Picture 171"/>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4221" y="1907"/>
              <a:ext cx="120" cy="156"/>
            </a:xfrm>
            <a:prstGeom prst="rect">
              <a:avLst/>
            </a:prstGeom>
            <a:noFill/>
          </p:spPr>
        </p:pic>
      </p:grpSp>
      <p:grpSp>
        <p:nvGrpSpPr>
          <p:cNvPr id="22" name="Group 172"/>
          <p:cNvGrpSpPr>
            <a:grpSpLocks/>
          </p:cNvGrpSpPr>
          <p:nvPr/>
        </p:nvGrpSpPr>
        <p:grpSpPr bwMode="auto">
          <a:xfrm>
            <a:off x="7038975" y="1735138"/>
            <a:ext cx="701675" cy="220662"/>
            <a:chOff x="3331" y="1024"/>
            <a:chExt cx="442" cy="139"/>
          </a:xfrm>
        </p:grpSpPr>
        <p:sp>
          <p:nvSpPr>
            <p:cNvPr id="332973" name="Text Box 173"/>
            <p:cNvSpPr txBox="1">
              <a:spLocks noChangeArrowheads="1"/>
            </p:cNvSpPr>
            <p:nvPr/>
          </p:nvSpPr>
          <p:spPr bwMode="auto">
            <a:xfrm>
              <a:off x="3331" y="1024"/>
              <a:ext cx="442" cy="139"/>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200" b="1">
                  <a:solidFill>
                    <a:srgbClr val="CC3300"/>
                  </a:solidFill>
                  <a:effectLst>
                    <a:outerShdw blurRad="38100" dist="38100" dir="2700000" algn="tl">
                      <a:srgbClr val="C0C0C0"/>
                    </a:outerShdw>
                  </a:effectLst>
                  <a:latin typeface="Courier New" pitchFamily="49" charset="0"/>
                </a:rPr>
                <a:t>T</a:t>
              </a:r>
              <a:r>
                <a:rPr lang="da-DK" sz="1200" b="1" baseline="30000">
                  <a:solidFill>
                    <a:srgbClr val="CC3300"/>
                  </a:solidFill>
                  <a:effectLst>
                    <a:outerShdw blurRad="38100" dist="38100" dir="2700000" algn="tl">
                      <a:srgbClr val="C0C0C0"/>
                    </a:outerShdw>
                  </a:effectLst>
                  <a:latin typeface="Courier New" pitchFamily="49" charset="0"/>
                </a:rPr>
                <a:t>4</a:t>
              </a:r>
              <a:r>
                <a:rPr lang="da-DK" sz="1200" b="1">
                  <a:solidFill>
                    <a:srgbClr val="CC3300"/>
                  </a:solidFill>
                  <a:effectLst>
                    <a:outerShdw blurRad="38100" dist="38100" dir="2700000" algn="tl">
                      <a:srgbClr val="C0C0C0"/>
                    </a:outerShdw>
                  </a:effectLst>
                  <a:latin typeface="Courier New" pitchFamily="49" charset="0"/>
                </a:rPr>
                <a:t>(  )</a:t>
              </a:r>
            </a:p>
          </p:txBody>
        </p:sp>
        <p:pic>
          <p:nvPicPr>
            <p:cNvPr id="332974" name="Picture 174"/>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3533" y="1030"/>
              <a:ext cx="122" cy="122"/>
            </a:xfrm>
            <a:prstGeom prst="rect">
              <a:avLst/>
            </a:prstGeom>
            <a:noFill/>
          </p:spPr>
        </p:pic>
      </p:grpSp>
      <p:sp>
        <p:nvSpPr>
          <p:cNvPr id="332975" name="AutoShape 175"/>
          <p:cNvSpPr>
            <a:spLocks noChangeArrowheads="1"/>
          </p:cNvSpPr>
          <p:nvPr/>
        </p:nvSpPr>
        <p:spPr bwMode="auto">
          <a:xfrm rot="-5400000">
            <a:off x="7485063" y="4325938"/>
            <a:ext cx="431800" cy="673100"/>
          </a:xfrm>
          <a:prstGeom prst="curvedRightArrow">
            <a:avLst>
              <a:gd name="adj1" fmla="val 21102"/>
              <a:gd name="adj2" fmla="val 52278"/>
              <a:gd name="adj3" fmla="val 33333"/>
            </a:avLst>
          </a:prstGeom>
          <a:solidFill>
            <a:schemeClr val="accent1"/>
          </a:solidFill>
          <a:ln w="9525">
            <a:solidFill>
              <a:schemeClr val="tx1"/>
            </a:solidFill>
            <a:miter lim="800000"/>
            <a:headEnd/>
            <a:tailEnd/>
          </a:ln>
          <a:effectLst/>
        </p:spPr>
        <p:txBody>
          <a:bodyPr wrap="none" anchor="ctr"/>
          <a:lstStyle/>
          <a:p>
            <a:endParaRPr lang="pt-BR"/>
          </a:p>
        </p:txBody>
      </p:sp>
      <p:sp>
        <p:nvSpPr>
          <p:cNvPr id="332976" name="Text Box 176"/>
          <p:cNvSpPr txBox="1">
            <a:spLocks noChangeArrowheads="1"/>
          </p:cNvSpPr>
          <p:nvPr/>
        </p:nvSpPr>
        <p:spPr bwMode="auto">
          <a:xfrm>
            <a:off x="7683500" y="4902200"/>
            <a:ext cx="303213" cy="263525"/>
          </a:xfrm>
          <a:prstGeom prst="rect">
            <a:avLst/>
          </a:prstGeom>
          <a:noFill/>
          <a:ln w="19050">
            <a:noFill/>
            <a:miter lim="800000"/>
            <a:headEnd/>
            <a:tailEnd/>
          </a:ln>
          <a:effectLst/>
        </p:spPr>
        <p:txBody>
          <a:bodyPr wrap="none" lIns="90000" tIns="46800" rIns="90000" bIns="46800">
            <a:spAutoFit/>
          </a:bodyPr>
          <a:lstStyle/>
          <a:p>
            <a:pPr algn="ctr">
              <a:lnSpc>
                <a:spcPct val="70000"/>
              </a:lnSpc>
            </a:pPr>
            <a:r>
              <a:rPr lang="da-DK" sz="1600" b="1">
                <a:solidFill>
                  <a:srgbClr val="CC3300"/>
                </a:solidFill>
                <a:effectLst>
                  <a:outerShdw blurRad="38100" dist="38100" dir="2700000" algn="tl">
                    <a:srgbClr val="C0C0C0"/>
                  </a:outerShdw>
                </a:effectLst>
                <a:latin typeface="Courier New" pitchFamily="49" charset="0"/>
              </a:rPr>
              <a:t>T</a:t>
            </a:r>
          </a:p>
        </p:txBody>
      </p:sp>
      <p:grpSp>
        <p:nvGrpSpPr>
          <p:cNvPr id="23" name="Group 212"/>
          <p:cNvGrpSpPr>
            <a:grpSpLocks/>
          </p:cNvGrpSpPr>
          <p:nvPr/>
        </p:nvGrpSpPr>
        <p:grpSpPr bwMode="auto">
          <a:xfrm>
            <a:off x="7891463" y="1955800"/>
            <a:ext cx="290512" cy="2327275"/>
            <a:chOff x="4971" y="1232"/>
            <a:chExt cx="183" cy="1466"/>
          </a:xfrm>
        </p:grpSpPr>
        <p:sp>
          <p:nvSpPr>
            <p:cNvPr id="332839" name="Rectangle 39"/>
            <p:cNvSpPr>
              <a:spLocks noChangeArrowheads="1"/>
            </p:cNvSpPr>
            <p:nvPr/>
          </p:nvSpPr>
          <p:spPr bwMode="auto">
            <a:xfrm>
              <a:off x="4971" y="1232"/>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841" name="Picture 41"/>
            <p:cNvPicPr>
              <a:picLocks noChangeAspect="1" noChangeArrowheads="1"/>
            </p:cNvPicPr>
            <p:nvPr/>
          </p:nvPicPr>
          <p:blipFill>
            <a:blip r:embed="rId6">
              <a:clrChange>
                <a:clrFrom>
                  <a:srgbClr val="FEFEFE"/>
                </a:clrFrom>
                <a:clrTo>
                  <a:srgbClr val="FEFEFE">
                    <a:alpha val="0"/>
                  </a:srgbClr>
                </a:clrTo>
              </a:clrChange>
            </a:blip>
            <a:srcRect/>
            <a:stretch>
              <a:fillRect/>
            </a:stretch>
          </p:blipFill>
          <p:spPr bwMode="auto">
            <a:xfrm>
              <a:off x="4996" y="2303"/>
              <a:ext cx="132" cy="114"/>
            </a:xfrm>
            <a:prstGeom prst="rect">
              <a:avLst/>
            </a:prstGeom>
            <a:noFill/>
          </p:spPr>
        </p:pic>
        <p:pic>
          <p:nvPicPr>
            <p:cNvPr id="332842" name="Picture 42"/>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4996" y="1270"/>
              <a:ext cx="129" cy="129"/>
            </a:xfrm>
            <a:prstGeom prst="rect">
              <a:avLst/>
            </a:prstGeom>
            <a:noFill/>
          </p:spPr>
        </p:pic>
        <p:pic>
          <p:nvPicPr>
            <p:cNvPr id="332844" name="Picture 44"/>
            <p:cNvPicPr>
              <a:picLocks noChangeAspect="1" noChangeArrowheads="1"/>
            </p:cNvPicPr>
            <p:nvPr/>
          </p:nvPicPr>
          <p:blipFill>
            <a:blip r:embed="rId6">
              <a:clrChange>
                <a:clrFrom>
                  <a:srgbClr val="FEFEFE"/>
                </a:clrFrom>
                <a:clrTo>
                  <a:srgbClr val="FEFEFE">
                    <a:alpha val="0"/>
                  </a:srgbClr>
                </a:clrTo>
              </a:clrChange>
            </a:blip>
            <a:srcRect/>
            <a:stretch>
              <a:fillRect/>
            </a:stretch>
          </p:blipFill>
          <p:spPr bwMode="auto">
            <a:xfrm>
              <a:off x="5005" y="2558"/>
              <a:ext cx="132" cy="114"/>
            </a:xfrm>
            <a:prstGeom prst="rect">
              <a:avLst/>
            </a:prstGeom>
            <a:noFill/>
          </p:spPr>
        </p:pic>
        <p:pic>
          <p:nvPicPr>
            <p:cNvPr id="332970" name="Picture 170"/>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4992" y="1679"/>
              <a:ext cx="120" cy="156"/>
            </a:xfrm>
            <a:prstGeom prst="rect">
              <a:avLst/>
            </a:prstGeom>
            <a:noFill/>
          </p:spPr>
        </p:pic>
        <p:pic>
          <p:nvPicPr>
            <p:cNvPr id="332983" name="Picture 183"/>
            <p:cNvPicPr>
              <a:picLocks noChangeAspect="1" noChangeArrowheads="1"/>
            </p:cNvPicPr>
            <p:nvPr/>
          </p:nvPicPr>
          <p:blipFill>
            <a:blip r:embed="rId7">
              <a:clrChange>
                <a:clrFrom>
                  <a:srgbClr val="FEFEFE"/>
                </a:clrFrom>
                <a:clrTo>
                  <a:srgbClr val="FEFEFE">
                    <a:alpha val="0"/>
                  </a:srgbClr>
                </a:clrTo>
              </a:clrChange>
            </a:blip>
            <a:srcRect/>
            <a:stretch>
              <a:fillRect/>
            </a:stretch>
          </p:blipFill>
          <p:spPr bwMode="auto">
            <a:xfrm>
              <a:off x="4986" y="1921"/>
              <a:ext cx="158" cy="126"/>
            </a:xfrm>
            <a:prstGeom prst="rect">
              <a:avLst/>
            </a:prstGeom>
            <a:noFill/>
          </p:spPr>
        </p:pic>
      </p:grpSp>
      <p:grpSp>
        <p:nvGrpSpPr>
          <p:cNvPr id="24" name="Group 184"/>
          <p:cNvGrpSpPr>
            <a:grpSpLocks/>
          </p:cNvGrpSpPr>
          <p:nvPr/>
        </p:nvGrpSpPr>
        <p:grpSpPr bwMode="auto">
          <a:xfrm>
            <a:off x="8413750" y="3348038"/>
            <a:ext cx="147638" cy="149225"/>
            <a:chOff x="3152" y="1525"/>
            <a:chExt cx="182" cy="227"/>
          </a:xfrm>
        </p:grpSpPr>
        <p:sp>
          <p:nvSpPr>
            <p:cNvPr id="332985" name="Line 185"/>
            <p:cNvSpPr>
              <a:spLocks noChangeShapeType="1"/>
            </p:cNvSpPr>
            <p:nvPr/>
          </p:nvSpPr>
          <p:spPr bwMode="auto">
            <a:xfrm flipH="1">
              <a:off x="3152" y="1525"/>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86" name="Line 186"/>
            <p:cNvSpPr>
              <a:spLocks noChangeShapeType="1"/>
            </p:cNvSpPr>
            <p:nvPr/>
          </p:nvSpPr>
          <p:spPr bwMode="auto">
            <a:xfrm>
              <a:off x="3152" y="1525"/>
              <a:ext cx="0" cy="181"/>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87" name="Line 187"/>
            <p:cNvSpPr>
              <a:spLocks noChangeShapeType="1"/>
            </p:cNvSpPr>
            <p:nvPr/>
          </p:nvSpPr>
          <p:spPr bwMode="auto">
            <a:xfrm flipH="1">
              <a:off x="3152" y="1706"/>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sp>
          <p:nvSpPr>
            <p:cNvPr id="332988" name="Line 188"/>
            <p:cNvSpPr>
              <a:spLocks noChangeShapeType="1"/>
            </p:cNvSpPr>
            <p:nvPr/>
          </p:nvSpPr>
          <p:spPr bwMode="auto">
            <a:xfrm flipH="1">
              <a:off x="3152" y="1752"/>
              <a:ext cx="182" cy="0"/>
            </a:xfrm>
            <a:prstGeom prst="line">
              <a:avLst/>
            </a:prstGeom>
            <a:noFill/>
            <a:ln w="19050">
              <a:solidFill>
                <a:schemeClr val="hlink"/>
              </a:solidFill>
              <a:round/>
              <a:headEnd/>
              <a:tailEnd/>
            </a:ln>
            <a:effectLst/>
          </p:spPr>
          <p:txBody>
            <a:bodyPr lIns="90000" tIns="46800" rIns="90000" bIns="46800">
              <a:spAutoFit/>
            </a:bodyPr>
            <a:lstStyle/>
            <a:p>
              <a:endParaRPr lang="pt-BR"/>
            </a:p>
          </p:txBody>
        </p:sp>
      </p:grpSp>
      <p:grpSp>
        <p:nvGrpSpPr>
          <p:cNvPr id="25" name="Group 197"/>
          <p:cNvGrpSpPr>
            <a:grpSpLocks/>
          </p:cNvGrpSpPr>
          <p:nvPr/>
        </p:nvGrpSpPr>
        <p:grpSpPr bwMode="auto">
          <a:xfrm>
            <a:off x="7254875" y="1973263"/>
            <a:ext cx="290513" cy="2327275"/>
            <a:chOff x="4580" y="1243"/>
            <a:chExt cx="183" cy="1466"/>
          </a:xfrm>
        </p:grpSpPr>
        <p:pic>
          <p:nvPicPr>
            <p:cNvPr id="332965" name="Picture 165"/>
            <p:cNvPicPr>
              <a:picLocks noChangeAspect="1" noChangeArrowheads="1"/>
            </p:cNvPicPr>
            <p:nvPr/>
          </p:nvPicPr>
          <p:blipFill>
            <a:blip r:embed="rId7">
              <a:clrChange>
                <a:clrFrom>
                  <a:srgbClr val="FEFEFE"/>
                </a:clrFrom>
                <a:clrTo>
                  <a:srgbClr val="FEFEFE">
                    <a:alpha val="0"/>
                  </a:srgbClr>
                </a:clrTo>
              </a:clrChange>
            </a:blip>
            <a:srcRect/>
            <a:stretch>
              <a:fillRect/>
            </a:stretch>
          </p:blipFill>
          <p:spPr bwMode="auto">
            <a:xfrm>
              <a:off x="4594" y="1921"/>
              <a:ext cx="158" cy="126"/>
            </a:xfrm>
            <a:prstGeom prst="rect">
              <a:avLst/>
            </a:prstGeom>
            <a:noFill/>
          </p:spPr>
        </p:pic>
        <p:pic>
          <p:nvPicPr>
            <p:cNvPr id="332977" name="Picture 177"/>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4601" y="1281"/>
              <a:ext cx="129" cy="129"/>
            </a:xfrm>
            <a:prstGeom prst="rect">
              <a:avLst/>
            </a:prstGeom>
            <a:noFill/>
          </p:spPr>
        </p:pic>
        <p:sp>
          <p:nvSpPr>
            <p:cNvPr id="332978" name="Rectangle 178"/>
            <p:cNvSpPr>
              <a:spLocks noChangeArrowheads="1"/>
            </p:cNvSpPr>
            <p:nvPr/>
          </p:nvSpPr>
          <p:spPr bwMode="auto">
            <a:xfrm>
              <a:off x="4580" y="1243"/>
              <a:ext cx="183" cy="1466"/>
            </a:xfrm>
            <a:prstGeom prst="rect">
              <a:avLst/>
            </a:prstGeom>
            <a:no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980" name="Picture 180"/>
            <p:cNvPicPr>
              <a:picLocks noChangeAspect="1" noChangeArrowheads="1"/>
            </p:cNvPicPr>
            <p:nvPr/>
          </p:nvPicPr>
          <p:blipFill>
            <a:blip r:embed="rId6"/>
            <a:srcRect/>
            <a:stretch>
              <a:fillRect/>
            </a:stretch>
          </p:blipFill>
          <p:spPr bwMode="auto">
            <a:xfrm>
              <a:off x="4607" y="2322"/>
              <a:ext cx="132" cy="114"/>
            </a:xfrm>
            <a:prstGeom prst="rect">
              <a:avLst/>
            </a:prstGeom>
            <a:noFill/>
          </p:spPr>
        </p:pic>
        <p:pic>
          <p:nvPicPr>
            <p:cNvPr id="332981" name="Picture 181"/>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4606" y="1684"/>
              <a:ext cx="120" cy="156"/>
            </a:xfrm>
            <a:prstGeom prst="rect">
              <a:avLst/>
            </a:prstGeom>
            <a:noFill/>
          </p:spPr>
        </p:pic>
        <p:pic>
          <p:nvPicPr>
            <p:cNvPr id="332996" name="Picture 196"/>
            <p:cNvPicPr>
              <a:picLocks noChangeAspect="1" noChangeArrowheads="1"/>
            </p:cNvPicPr>
            <p:nvPr/>
          </p:nvPicPr>
          <p:blipFill>
            <a:blip r:embed="rId6"/>
            <a:srcRect/>
            <a:stretch>
              <a:fillRect/>
            </a:stretch>
          </p:blipFill>
          <p:spPr bwMode="auto">
            <a:xfrm>
              <a:off x="4604" y="2557"/>
              <a:ext cx="132" cy="114"/>
            </a:xfrm>
            <a:prstGeom prst="rect">
              <a:avLst/>
            </a:prstGeom>
            <a:noFill/>
          </p:spPr>
        </p:pic>
      </p:grpSp>
      <p:pic>
        <p:nvPicPr>
          <p:cNvPr id="332998" name="Picture 198"/>
          <p:cNvPicPr>
            <a:picLocks noChangeAspect="1" noChangeArrowheads="1"/>
          </p:cNvPicPr>
          <p:nvPr/>
        </p:nvPicPr>
        <p:blipFill>
          <a:blip r:embed="rId5"/>
          <a:srcRect/>
          <a:stretch>
            <a:fillRect/>
          </a:stretch>
        </p:blipFill>
        <p:spPr bwMode="auto">
          <a:xfrm>
            <a:off x="8399463" y="720725"/>
            <a:ext cx="90487" cy="117475"/>
          </a:xfrm>
          <a:prstGeom prst="rect">
            <a:avLst/>
          </a:prstGeom>
          <a:noFill/>
        </p:spPr>
      </p:pic>
      <p:grpSp>
        <p:nvGrpSpPr>
          <p:cNvPr id="26" name="Group 210"/>
          <p:cNvGrpSpPr>
            <a:grpSpLocks/>
          </p:cNvGrpSpPr>
          <p:nvPr/>
        </p:nvGrpSpPr>
        <p:grpSpPr bwMode="auto">
          <a:xfrm>
            <a:off x="2630488" y="5095875"/>
            <a:ext cx="1887537" cy="542925"/>
            <a:chOff x="1657" y="3210"/>
            <a:chExt cx="1189" cy="342"/>
          </a:xfrm>
        </p:grpSpPr>
        <p:sp>
          <p:nvSpPr>
            <p:cNvPr id="332802" name="Rectangle 2"/>
            <p:cNvSpPr>
              <a:spLocks noChangeArrowheads="1"/>
            </p:cNvSpPr>
            <p:nvPr/>
          </p:nvSpPr>
          <p:spPr bwMode="auto">
            <a:xfrm>
              <a:off x="1667" y="3210"/>
              <a:ext cx="1179" cy="341"/>
            </a:xfrm>
            <a:prstGeom prst="rect">
              <a:avLst/>
            </a:prstGeom>
            <a:solidFill>
              <a:schemeClr val="bg1"/>
            </a:solidFill>
            <a:ln w="19050">
              <a:solidFill>
                <a:schemeClr val="tx1"/>
              </a:solidFill>
              <a:prstDash val="sysDot"/>
              <a:miter lim="800000"/>
              <a:headEnd/>
              <a:tailEnd/>
            </a:ln>
            <a:effectLst/>
          </p:spPr>
          <p:txBody>
            <a:bodyPr lIns="90000" tIns="46800" rIns="90000" bIns="46800" anchor="ctr">
              <a:spAutoFit/>
            </a:bodyPr>
            <a:lstStyle/>
            <a:p>
              <a:endParaRPr lang="pt-BR"/>
            </a:p>
          </p:txBody>
        </p:sp>
        <p:sp>
          <p:nvSpPr>
            <p:cNvPr id="332803" name="Text Box 3"/>
            <p:cNvSpPr txBox="1">
              <a:spLocks noChangeArrowheads="1"/>
            </p:cNvSpPr>
            <p:nvPr/>
          </p:nvSpPr>
          <p:spPr bwMode="auto">
            <a:xfrm>
              <a:off x="1657" y="3217"/>
              <a:ext cx="1072" cy="335"/>
            </a:xfrm>
            <a:prstGeom prst="rect">
              <a:avLst/>
            </a:prstGeom>
            <a:noFill/>
            <a:ln w="19050">
              <a:noFill/>
              <a:miter lim="800000"/>
              <a:headEnd/>
              <a:tailEnd/>
            </a:ln>
            <a:effectLst/>
          </p:spPr>
          <p:txBody>
            <a:bodyPr wrap="none" lIns="90000" tIns="46800" rIns="90000" bIns="46800">
              <a:spAutoFit/>
            </a:bodyPr>
            <a:lstStyle/>
            <a:p>
              <a:pPr>
                <a:lnSpc>
                  <a:spcPct val="80000"/>
                </a:lnSpc>
              </a:pPr>
              <a:r>
                <a:rPr lang="da-DK" sz="1600" b="1">
                  <a:solidFill>
                    <a:schemeClr val="accent2"/>
                  </a:solidFill>
                  <a:effectLst>
                    <a:outerShdw blurRad="38100" dist="38100" dir="2700000" algn="tl">
                      <a:srgbClr val="C0C0C0"/>
                    </a:outerShdw>
                  </a:effectLst>
                  <a:latin typeface="Courier New" pitchFamily="49" charset="0"/>
                </a:rPr>
                <a:t>f</a:t>
              </a:r>
              <a:r>
                <a:rPr lang="da-DK" sz="1600" b="1" baseline="-25000">
                  <a:solidFill>
                    <a:schemeClr val="bg2"/>
                  </a:solidFill>
                  <a:effectLst>
                    <a:outerShdw blurRad="38100" dist="38100" dir="2700000" algn="tl">
                      <a:srgbClr val="C0C0C0"/>
                    </a:outerShdw>
                  </a:effectLst>
                  <a:latin typeface="Courier New" pitchFamily="49" charset="0"/>
                </a:rPr>
                <a:t>x=0</a:t>
              </a:r>
              <a:r>
                <a:rPr lang="da-DK" sz="1600" b="1">
                  <a:solidFill>
                    <a:schemeClr val="accent2"/>
                  </a:solidFill>
                  <a:effectLst>
                    <a:outerShdw blurRad="38100" dist="38100" dir="2700000" algn="tl">
                      <a:srgbClr val="C0C0C0"/>
                    </a:outerShdw>
                  </a:effectLst>
                  <a:latin typeface="Courier New" pitchFamily="49" charset="0"/>
                </a:rPr>
                <a:t>(</a:t>
              </a:r>
              <a:r>
                <a:rPr lang="da-DK" sz="1600" b="1">
                  <a:effectLst>
                    <a:outerShdw blurRad="38100" dist="38100" dir="2700000" algn="tl">
                      <a:srgbClr val="C0C0C0"/>
                    </a:outerShdw>
                  </a:effectLst>
                  <a:latin typeface="Monotype Corsiva" pitchFamily="66" charset="0"/>
                </a:rPr>
                <a:t>l </a:t>
              </a:r>
              <a:r>
                <a:rPr lang="da-DK" sz="1600" b="1">
                  <a:solidFill>
                    <a:schemeClr val="accent2"/>
                  </a:solidFill>
                  <a:effectLst>
                    <a:outerShdw blurRad="38100" dist="38100" dir="2700000" algn="tl">
                      <a:srgbClr val="C0C0C0"/>
                    </a:outerShdw>
                  </a:effectLst>
                  <a:latin typeface="Courier New" pitchFamily="49" charset="0"/>
                </a:rPr>
                <a:t>)</a:t>
              </a:r>
              <a:r>
                <a:rPr lang="da-DK" sz="1600" b="1">
                  <a:solidFill>
                    <a:schemeClr val="accent2"/>
                  </a:solidFill>
                  <a:effectLst>
                    <a:outerShdw blurRad="38100" dist="38100" dir="2700000" algn="tl">
                      <a:srgbClr val="C0C0C0"/>
                    </a:outerShdw>
                  </a:effectLst>
                </a:rPr>
                <a:t> </a:t>
              </a:r>
              <a:r>
                <a:rPr lang="da-DK" sz="1600" b="1">
                  <a:solidFill>
                    <a:schemeClr val="accent2"/>
                  </a:solidFill>
                  <a:effectLst>
                    <a:outerShdw blurRad="38100" dist="38100" dir="2700000" algn="tl">
                      <a:srgbClr val="C0C0C0"/>
                    </a:outerShdw>
                  </a:effectLst>
                  <a:latin typeface="Courier New" pitchFamily="49" charset="0"/>
                </a:rPr>
                <a:t>=</a:t>
              </a:r>
            </a:p>
            <a:p>
              <a:pPr>
                <a:lnSpc>
                  <a:spcPct val="80000"/>
                </a:lnSpc>
              </a:pPr>
              <a:r>
                <a:rPr lang="da-DK" sz="1600" b="1">
                  <a:solidFill>
                    <a:schemeClr val="accent2"/>
                  </a:solidFill>
                  <a:effectLst>
                    <a:outerShdw blurRad="38100" dist="38100" dir="2700000" algn="tl">
                      <a:srgbClr val="C0C0C0"/>
                    </a:outerShdw>
                  </a:effectLst>
                  <a:latin typeface="Courier New" pitchFamily="49" charset="0"/>
                </a:rPr>
                <a:t>f</a:t>
              </a:r>
              <a:r>
                <a:rPr lang="da-DK" sz="1600" b="1" baseline="-25000">
                  <a:solidFill>
                    <a:schemeClr val="bg2"/>
                  </a:solidFill>
                  <a:effectLst>
                    <a:outerShdw blurRad="38100" dist="38100" dir="2700000" algn="tl">
                      <a:srgbClr val="C0C0C0"/>
                    </a:outerShdw>
                  </a:effectLst>
                  <a:latin typeface="Courier New" pitchFamily="49" charset="0"/>
                </a:rPr>
                <a:t>x=x+1</a:t>
              </a:r>
              <a:r>
                <a:rPr lang="da-DK" sz="1600" b="1">
                  <a:solidFill>
                    <a:schemeClr val="accent2"/>
                  </a:solidFill>
                  <a:effectLst>
                    <a:outerShdw blurRad="38100" dist="38100" dir="2700000" algn="tl">
                      <a:srgbClr val="C0C0C0"/>
                    </a:outerShdw>
                  </a:effectLst>
                  <a:latin typeface="Courier New" pitchFamily="49" charset="0"/>
                </a:rPr>
                <a:t>(</a:t>
              </a:r>
              <a:r>
                <a:rPr lang="da-DK" sz="1600" b="1">
                  <a:effectLst>
                    <a:outerShdw blurRad="38100" dist="38100" dir="2700000" algn="tl">
                      <a:srgbClr val="C0C0C0"/>
                    </a:outerShdw>
                  </a:effectLst>
                  <a:latin typeface="Monotype Corsiva" pitchFamily="66" charset="0"/>
                </a:rPr>
                <a:t>l </a:t>
              </a:r>
              <a:r>
                <a:rPr lang="da-DK" sz="1600" b="1">
                  <a:solidFill>
                    <a:schemeClr val="accent2"/>
                  </a:solidFill>
                  <a:effectLst>
                    <a:outerShdw blurRad="38100" dist="38100" dir="2700000" algn="tl">
                      <a:srgbClr val="C0C0C0"/>
                    </a:outerShdw>
                  </a:effectLst>
                  <a:latin typeface="Courier New" pitchFamily="49" charset="0"/>
                </a:rPr>
                <a:t>)</a:t>
              </a:r>
              <a:r>
                <a:rPr lang="da-DK" sz="1600" b="1">
                  <a:solidFill>
                    <a:schemeClr val="accent2"/>
                  </a:solidFill>
                  <a:effectLst>
                    <a:outerShdw blurRad="38100" dist="38100" dir="2700000" algn="tl">
                      <a:srgbClr val="C0C0C0"/>
                    </a:outerShdw>
                  </a:effectLst>
                </a:rPr>
                <a:t> </a:t>
              </a:r>
              <a:r>
                <a:rPr lang="da-DK" sz="1600" b="1">
                  <a:solidFill>
                    <a:schemeClr val="accent2"/>
                  </a:solidFill>
                  <a:effectLst>
                    <a:outerShdw blurRad="38100" dist="38100" dir="2700000" algn="tl">
                      <a:srgbClr val="C0C0C0"/>
                    </a:outerShdw>
                  </a:effectLst>
                  <a:latin typeface="Courier New" pitchFamily="49" charset="0"/>
                </a:rPr>
                <a:t>=</a:t>
              </a:r>
              <a:r>
                <a:rPr lang="da-DK" sz="1600" b="1">
                  <a:solidFill>
                    <a:schemeClr val="accent2"/>
                  </a:solidFill>
                  <a:effectLst>
                    <a:outerShdw blurRad="38100" dist="38100" dir="2700000" algn="tl">
                      <a:srgbClr val="C0C0C0"/>
                    </a:outerShdw>
                  </a:effectLst>
                </a:rPr>
                <a:t> </a:t>
              </a:r>
              <a:r>
                <a:rPr lang="da-DK" sz="1600" b="1">
                  <a:effectLst>
                    <a:outerShdw blurRad="38100" dist="38100" dir="2700000" algn="tl">
                      <a:srgbClr val="C0C0C0"/>
                    </a:outerShdw>
                  </a:effectLst>
                  <a:latin typeface="Monotype Corsiva" pitchFamily="66" charset="0"/>
                </a:rPr>
                <a:t>l </a:t>
              </a:r>
              <a:r>
                <a:rPr lang="da-DK">
                  <a:effectLst>
                    <a:outerShdw blurRad="38100" dist="38100" dir="2700000" algn="tl">
                      <a:srgbClr val="C0C0C0"/>
                    </a:outerShdw>
                  </a:effectLst>
                </a:rPr>
                <a:t> </a:t>
              </a:r>
              <a:r>
                <a:rPr lang="da-DK" sz="1600" b="1">
                  <a:solidFill>
                    <a:schemeClr val="accent2"/>
                  </a:solidFill>
                  <a:effectLst>
                    <a:outerShdw blurRad="38100" dist="38100" dir="2700000" algn="tl">
                      <a:srgbClr val="C0C0C0"/>
                    </a:outerShdw>
                  </a:effectLst>
                  <a:latin typeface="Courier New" pitchFamily="49" charset="0"/>
                  <a:sym typeface="Symbol" pitchFamily="18" charset="2"/>
                </a:rPr>
                <a:t></a:t>
              </a:r>
              <a:r>
                <a:rPr lang="da-DK" sz="1600" b="1" i="1" baseline="-25000">
                  <a:solidFill>
                    <a:schemeClr val="accent2"/>
                  </a:solidFill>
                  <a:effectLst>
                    <a:outerShdw blurRad="38100" dist="38100" dir="2700000" algn="tl">
                      <a:srgbClr val="C0C0C0"/>
                    </a:outerShdw>
                  </a:effectLst>
                  <a:latin typeface="Courier New" pitchFamily="49" charset="0"/>
                </a:rPr>
                <a:t>L</a:t>
              </a:r>
              <a:endParaRPr lang="da-DK" sz="1800"/>
            </a:p>
          </p:txBody>
        </p:sp>
        <p:pic>
          <p:nvPicPr>
            <p:cNvPr id="332947" name="Picture 147"/>
            <p:cNvPicPr>
              <a:picLocks noChangeAspect="1" noChangeArrowheads="1"/>
            </p:cNvPicPr>
            <p:nvPr/>
          </p:nvPicPr>
          <p:blipFill>
            <a:blip r:embed="rId6"/>
            <a:srcRect/>
            <a:stretch>
              <a:fillRect/>
            </a:stretch>
          </p:blipFill>
          <p:spPr bwMode="auto">
            <a:xfrm>
              <a:off x="2700" y="3378"/>
              <a:ext cx="132" cy="114"/>
            </a:xfrm>
            <a:prstGeom prst="rect">
              <a:avLst/>
            </a:prstGeom>
            <a:noFill/>
          </p:spPr>
        </p:pic>
        <p:pic>
          <p:nvPicPr>
            <p:cNvPr id="333008" name="Picture 208"/>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2346" y="3231"/>
              <a:ext cx="120" cy="156"/>
            </a:xfrm>
            <a:prstGeom prst="rect">
              <a:avLst/>
            </a:prstGeom>
            <a:noFill/>
          </p:spPr>
        </p:pic>
      </p:grpSp>
      <p:grpSp>
        <p:nvGrpSpPr>
          <p:cNvPr id="27" name="Group 213"/>
          <p:cNvGrpSpPr>
            <a:grpSpLocks/>
          </p:cNvGrpSpPr>
          <p:nvPr/>
        </p:nvGrpSpPr>
        <p:grpSpPr bwMode="auto">
          <a:xfrm>
            <a:off x="8626475" y="1965325"/>
            <a:ext cx="290513" cy="2327275"/>
            <a:chOff x="5434" y="1238"/>
            <a:chExt cx="183" cy="1466"/>
          </a:xfrm>
        </p:grpSpPr>
        <p:sp>
          <p:nvSpPr>
            <p:cNvPr id="332846" name="Rectangle 46"/>
            <p:cNvSpPr>
              <a:spLocks noChangeArrowheads="1"/>
            </p:cNvSpPr>
            <p:nvPr/>
          </p:nvSpPr>
          <p:spPr bwMode="auto">
            <a:xfrm>
              <a:off x="5434" y="1238"/>
              <a:ext cx="183" cy="1466"/>
            </a:xfrm>
            <a:prstGeom prst="rect">
              <a:avLst/>
            </a:prstGeom>
            <a:solidFill>
              <a:srgbClr val="DDDDDD"/>
            </a:solidFill>
            <a:ln w="19050">
              <a:solidFill>
                <a:schemeClr val="tx1"/>
              </a:solidFill>
              <a:prstDash val="sysDot"/>
              <a:miter lim="800000"/>
              <a:headEnd/>
              <a:tailEnd/>
            </a:ln>
            <a:effectLst/>
          </p:spPr>
          <p:txBody>
            <a:bodyPr lIns="90000" tIns="46800" rIns="90000" bIns="46800" anchor="ctr">
              <a:spAutoFit/>
            </a:bodyPr>
            <a:lstStyle/>
            <a:p>
              <a:endParaRPr lang="pt-BR"/>
            </a:p>
          </p:txBody>
        </p:sp>
        <p:pic>
          <p:nvPicPr>
            <p:cNvPr id="332847" name="Picture 47"/>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5457" y="1268"/>
              <a:ext cx="129" cy="129"/>
            </a:xfrm>
            <a:prstGeom prst="rect">
              <a:avLst/>
            </a:prstGeom>
            <a:noFill/>
          </p:spPr>
        </p:pic>
        <p:pic>
          <p:nvPicPr>
            <p:cNvPr id="332848" name="Picture 48"/>
            <p:cNvPicPr>
              <a:picLocks noChangeAspect="1" noChangeArrowheads="1"/>
            </p:cNvPicPr>
            <p:nvPr/>
          </p:nvPicPr>
          <p:blipFill>
            <a:blip r:embed="rId8">
              <a:clrChange>
                <a:clrFrom>
                  <a:srgbClr val="FEFEFE"/>
                </a:clrFrom>
                <a:clrTo>
                  <a:srgbClr val="FEFEFE">
                    <a:alpha val="0"/>
                  </a:srgbClr>
                </a:clrTo>
              </a:clrChange>
            </a:blip>
            <a:srcRect/>
            <a:stretch>
              <a:fillRect/>
            </a:stretch>
          </p:blipFill>
          <p:spPr bwMode="auto">
            <a:xfrm>
              <a:off x="5457" y="1939"/>
              <a:ext cx="129" cy="129"/>
            </a:xfrm>
            <a:prstGeom prst="rect">
              <a:avLst/>
            </a:prstGeom>
            <a:noFill/>
          </p:spPr>
        </p:pic>
        <p:pic>
          <p:nvPicPr>
            <p:cNvPr id="332849" name="Picture 49"/>
            <p:cNvPicPr>
              <a:picLocks noChangeAspect="1" noChangeArrowheads="1"/>
            </p:cNvPicPr>
            <p:nvPr/>
          </p:nvPicPr>
          <p:blipFill>
            <a:blip r:embed="rId8">
              <a:clrChange>
                <a:clrFrom>
                  <a:srgbClr val="FEFEFE"/>
                </a:clrFrom>
                <a:clrTo>
                  <a:srgbClr val="FEFEFE">
                    <a:alpha val="0"/>
                  </a:srgbClr>
                </a:clrTo>
              </a:clrChange>
            </a:blip>
            <a:srcRect/>
            <a:stretch>
              <a:fillRect/>
            </a:stretch>
          </p:blipFill>
          <p:spPr bwMode="auto">
            <a:xfrm>
              <a:off x="5457" y="2309"/>
              <a:ext cx="129" cy="129"/>
            </a:xfrm>
            <a:prstGeom prst="rect">
              <a:avLst/>
            </a:prstGeom>
            <a:noFill/>
          </p:spPr>
        </p:pic>
        <p:pic>
          <p:nvPicPr>
            <p:cNvPr id="332851" name="Picture 51"/>
            <p:cNvPicPr>
              <a:picLocks noChangeAspect="1" noChangeArrowheads="1"/>
            </p:cNvPicPr>
            <p:nvPr/>
          </p:nvPicPr>
          <p:blipFill>
            <a:blip r:embed="rId8">
              <a:clrChange>
                <a:clrFrom>
                  <a:srgbClr val="FEFEFE"/>
                </a:clrFrom>
                <a:clrTo>
                  <a:srgbClr val="FEFEFE">
                    <a:alpha val="0"/>
                  </a:srgbClr>
                </a:clrTo>
              </a:clrChange>
            </a:blip>
            <a:srcRect/>
            <a:stretch>
              <a:fillRect/>
            </a:stretch>
          </p:blipFill>
          <p:spPr bwMode="auto">
            <a:xfrm>
              <a:off x="5463" y="2556"/>
              <a:ext cx="129" cy="129"/>
            </a:xfrm>
            <a:prstGeom prst="rect">
              <a:avLst/>
            </a:prstGeom>
            <a:noFill/>
          </p:spPr>
        </p:pic>
        <p:pic>
          <p:nvPicPr>
            <p:cNvPr id="333011" name="Picture 211"/>
            <p:cNvPicPr>
              <a:picLocks noChangeAspect="1" noChangeArrowheads="1"/>
            </p:cNvPicPr>
            <p:nvPr/>
          </p:nvPicPr>
          <p:blipFill>
            <a:blip r:embed="rId5">
              <a:clrChange>
                <a:clrFrom>
                  <a:srgbClr val="FEFEFE"/>
                </a:clrFrom>
                <a:clrTo>
                  <a:srgbClr val="FEFEFE">
                    <a:alpha val="0"/>
                  </a:srgbClr>
                </a:clrTo>
              </a:clrChange>
            </a:blip>
            <a:srcRect/>
            <a:stretch>
              <a:fillRect/>
            </a:stretch>
          </p:blipFill>
          <p:spPr bwMode="auto">
            <a:xfrm>
              <a:off x="5458" y="1694"/>
              <a:ext cx="120" cy="156"/>
            </a:xfrm>
            <a:prstGeom prst="rect">
              <a:avLst/>
            </a:prstGeom>
            <a:noFill/>
          </p:spPr>
        </p:pic>
      </p:grpSp>
      <p:sp>
        <p:nvSpPr>
          <p:cNvPr id="333014" name="Freeform 214"/>
          <p:cNvSpPr>
            <a:spLocks/>
          </p:cNvSpPr>
          <p:nvPr/>
        </p:nvSpPr>
        <p:spPr bwMode="auto">
          <a:xfrm>
            <a:off x="8532813" y="1484313"/>
            <a:ext cx="576262" cy="3313112"/>
          </a:xfrm>
          <a:custGeom>
            <a:avLst/>
            <a:gdLst/>
            <a:ahLst/>
            <a:cxnLst>
              <a:cxn ang="0">
                <a:pos x="363" y="0"/>
              </a:cxn>
              <a:cxn ang="0">
                <a:pos x="90" y="182"/>
              </a:cxn>
              <a:cxn ang="0">
                <a:pos x="0" y="998"/>
              </a:cxn>
              <a:cxn ang="0">
                <a:pos x="90" y="1996"/>
              </a:cxn>
              <a:cxn ang="0">
                <a:pos x="363" y="2223"/>
              </a:cxn>
            </a:cxnLst>
            <a:rect l="0" t="0" r="r" b="b"/>
            <a:pathLst>
              <a:path w="363" h="2223">
                <a:moveTo>
                  <a:pt x="363" y="0"/>
                </a:moveTo>
                <a:cubicBezTo>
                  <a:pt x="257" y="8"/>
                  <a:pt x="151" y="16"/>
                  <a:pt x="90" y="182"/>
                </a:cubicBezTo>
                <a:cubicBezTo>
                  <a:pt x="29" y="348"/>
                  <a:pt x="0" y="696"/>
                  <a:pt x="0" y="998"/>
                </a:cubicBezTo>
                <a:cubicBezTo>
                  <a:pt x="0" y="1300"/>
                  <a:pt x="29" y="1792"/>
                  <a:pt x="90" y="1996"/>
                </a:cubicBezTo>
                <a:cubicBezTo>
                  <a:pt x="151" y="2200"/>
                  <a:pt x="257" y="2211"/>
                  <a:pt x="363" y="2223"/>
                </a:cubicBezTo>
              </a:path>
            </a:pathLst>
          </a:custGeom>
          <a:solidFill>
            <a:schemeClr val="bg2">
              <a:alpha val="50000"/>
            </a:schemeClr>
          </a:solidFill>
          <a:ln w="19050" cap="flat" cmpd="sng">
            <a:solidFill>
              <a:schemeClr val="tx1"/>
            </a:solidFill>
            <a:prstDash val="solid"/>
            <a:round/>
            <a:headEnd/>
            <a:tailEnd/>
          </a:ln>
          <a:effectLst/>
        </p:spPr>
        <p:txBody>
          <a:bodyPr lIns="90000" tIns="46800" rIns="90000" bIns="46800">
            <a:spAutoFit/>
          </a:bodyPr>
          <a:lstStyle/>
          <a:p>
            <a:endParaRPr lang="pt-BR"/>
          </a:p>
        </p:txBody>
      </p:sp>
      <p:sp>
        <p:nvSpPr>
          <p:cNvPr id="333015" name="Oval 215"/>
          <p:cNvSpPr>
            <a:spLocks noChangeArrowheads="1"/>
          </p:cNvSpPr>
          <p:nvPr/>
        </p:nvSpPr>
        <p:spPr bwMode="auto">
          <a:xfrm>
            <a:off x="3360738" y="2159000"/>
            <a:ext cx="152400" cy="152400"/>
          </a:xfrm>
          <a:prstGeom prst="ellipse">
            <a:avLst/>
          </a:prstGeom>
          <a:solidFill>
            <a:schemeClr val="bg1"/>
          </a:solidFill>
          <a:ln w="9525">
            <a:solidFill>
              <a:schemeClr val="tx1"/>
            </a:solidFill>
            <a:round/>
            <a:headEnd/>
            <a:tailEnd/>
          </a:ln>
          <a:effectLst/>
        </p:spPr>
        <p:txBody>
          <a:bodyPr wrap="none" anchor="ctr"/>
          <a:lstStyle/>
          <a:p>
            <a:endParaRPr lang="pt-BR"/>
          </a:p>
        </p:txBody>
      </p:sp>
      <p:sp>
        <p:nvSpPr>
          <p:cNvPr id="333016" name="Oval 216"/>
          <p:cNvSpPr>
            <a:spLocks noChangeArrowheads="1"/>
          </p:cNvSpPr>
          <p:nvPr/>
        </p:nvSpPr>
        <p:spPr bwMode="auto">
          <a:xfrm>
            <a:off x="3360738" y="2540000"/>
            <a:ext cx="152400" cy="152400"/>
          </a:xfrm>
          <a:prstGeom prst="ellipse">
            <a:avLst/>
          </a:prstGeom>
          <a:solidFill>
            <a:schemeClr val="bg1"/>
          </a:solidFill>
          <a:ln w="9525">
            <a:solidFill>
              <a:schemeClr val="tx1"/>
            </a:solidFill>
            <a:round/>
            <a:headEnd/>
            <a:tailEnd/>
          </a:ln>
          <a:effectLst/>
        </p:spPr>
        <p:txBody>
          <a:bodyPr wrap="none" anchor="ctr"/>
          <a:lstStyle/>
          <a:p>
            <a:endParaRPr lang="pt-BR"/>
          </a:p>
        </p:txBody>
      </p:sp>
      <p:sp>
        <p:nvSpPr>
          <p:cNvPr id="333017" name="Oval 217"/>
          <p:cNvSpPr>
            <a:spLocks noChangeArrowheads="1"/>
          </p:cNvSpPr>
          <p:nvPr/>
        </p:nvSpPr>
        <p:spPr bwMode="auto">
          <a:xfrm>
            <a:off x="3360738" y="3162300"/>
            <a:ext cx="152400" cy="152400"/>
          </a:xfrm>
          <a:prstGeom prst="ellipse">
            <a:avLst/>
          </a:prstGeom>
          <a:solidFill>
            <a:schemeClr val="bg1"/>
          </a:solidFill>
          <a:ln w="9525">
            <a:solidFill>
              <a:schemeClr val="tx1"/>
            </a:solidFill>
            <a:round/>
            <a:headEnd/>
            <a:tailEnd/>
          </a:ln>
          <a:effectLst/>
        </p:spPr>
        <p:txBody>
          <a:bodyPr wrap="none" anchor="ctr"/>
          <a:lstStyle/>
          <a:p>
            <a:endParaRPr lang="pt-BR"/>
          </a:p>
        </p:txBody>
      </p:sp>
      <p:sp>
        <p:nvSpPr>
          <p:cNvPr id="333018" name="Oval 218"/>
          <p:cNvSpPr>
            <a:spLocks noChangeArrowheads="1"/>
          </p:cNvSpPr>
          <p:nvPr/>
        </p:nvSpPr>
        <p:spPr bwMode="auto">
          <a:xfrm>
            <a:off x="3360738" y="3530600"/>
            <a:ext cx="152400" cy="152400"/>
          </a:xfrm>
          <a:prstGeom prst="ellipse">
            <a:avLst/>
          </a:prstGeom>
          <a:solidFill>
            <a:schemeClr val="bg1"/>
          </a:solidFill>
          <a:ln w="9525">
            <a:solidFill>
              <a:schemeClr val="tx1"/>
            </a:solidFill>
            <a:round/>
            <a:headEnd/>
            <a:tailEnd/>
          </a:ln>
          <a:effectLst/>
        </p:spPr>
        <p:txBody>
          <a:bodyPr wrap="none" anchor="ctr"/>
          <a:lstStyle/>
          <a:p>
            <a:endParaRPr lang="pt-BR"/>
          </a:p>
        </p:txBody>
      </p:sp>
      <p:sp>
        <p:nvSpPr>
          <p:cNvPr id="333019" name="Oval 219"/>
          <p:cNvSpPr>
            <a:spLocks noChangeArrowheads="1"/>
          </p:cNvSpPr>
          <p:nvPr/>
        </p:nvSpPr>
        <p:spPr bwMode="auto">
          <a:xfrm>
            <a:off x="3692525" y="4181475"/>
            <a:ext cx="152400" cy="152400"/>
          </a:xfrm>
          <a:prstGeom prst="ellipse">
            <a:avLst/>
          </a:prstGeom>
          <a:solidFill>
            <a:schemeClr val="bg1"/>
          </a:solidFill>
          <a:ln w="9525">
            <a:solidFill>
              <a:schemeClr val="tx1"/>
            </a:solidFill>
            <a:round/>
            <a:headEnd/>
            <a:tailEnd/>
          </a:ln>
          <a:effectLst/>
        </p:spPr>
        <p:txBody>
          <a:bodyPr wrap="none" anchor="ctr"/>
          <a:lstStyle/>
          <a:p>
            <a:endParaRPr lang="pt-BR"/>
          </a:p>
        </p:txBody>
      </p:sp>
      <p:sp>
        <p:nvSpPr>
          <p:cNvPr id="177" name="TextBox 176"/>
          <p:cNvSpPr txBox="1"/>
          <p:nvPr/>
        </p:nvSpPr>
        <p:spPr>
          <a:xfrm>
            <a:off x="-71470" y="-12166"/>
            <a:ext cx="7943393" cy="338554"/>
          </a:xfrm>
          <a:prstGeom prst="rect">
            <a:avLst/>
          </a:prstGeom>
          <a:noFill/>
        </p:spPr>
        <p:txBody>
          <a:bodyPr wrap="none" rtlCol="0">
            <a:spAutoFit/>
          </a:bodyPr>
          <a:lstStyle/>
          <a:p>
            <a:r>
              <a:rPr lang="en-US" sz="1600" dirty="0" smtClean="0"/>
              <a:t>*Courtesy of Claus </a:t>
            </a:r>
            <a:r>
              <a:rPr lang="en-US" sz="1600" dirty="0" err="1" smtClean="0"/>
              <a:t>Brabrand</a:t>
            </a:r>
            <a:r>
              <a:rPr lang="en-US" sz="1600" dirty="0" smtClean="0"/>
              <a:t> : http://www.itu.dk/people/brabrand/UFPE/Data-Flow-Analysis/</a:t>
            </a:r>
            <a:endParaRPr lang="pt-BR"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2855"/>
                                        </p:tgtEl>
                                        <p:attrNameLst>
                                          <p:attrName>style.visibility</p:attrName>
                                        </p:attrNameLst>
                                      </p:cBhvr>
                                      <p:to>
                                        <p:strVal val="visible"/>
                                      </p:to>
                                    </p:set>
                                    <p:animEffect transition="in" filter="fade">
                                      <p:cBhvr>
                                        <p:cTn id="10" dur="1000"/>
                                        <p:tgtEl>
                                          <p:spTgt spid="33285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2853"/>
                                        </p:tgtEl>
                                        <p:attrNameLst>
                                          <p:attrName>style.visibility</p:attrName>
                                        </p:attrNameLst>
                                      </p:cBhvr>
                                      <p:to>
                                        <p:strVal val="visible"/>
                                      </p:to>
                                    </p:set>
                                    <p:animEffect transition="in" filter="fade">
                                      <p:cBhvr>
                                        <p:cTn id="13" dur="1000"/>
                                        <p:tgtEl>
                                          <p:spTgt spid="33285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33015"/>
                                        </p:tgtEl>
                                        <p:attrNameLst>
                                          <p:attrName>style.visibility</p:attrName>
                                        </p:attrNameLst>
                                      </p:cBhvr>
                                      <p:to>
                                        <p:strVal val="visible"/>
                                      </p:to>
                                    </p:set>
                                    <p:animEffect transition="in" filter="fade">
                                      <p:cBhvr>
                                        <p:cTn id="18" dur="1000"/>
                                        <p:tgtEl>
                                          <p:spTgt spid="33301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3016"/>
                                        </p:tgtEl>
                                        <p:attrNameLst>
                                          <p:attrName>style.visibility</p:attrName>
                                        </p:attrNameLst>
                                      </p:cBhvr>
                                      <p:to>
                                        <p:strVal val="visible"/>
                                      </p:to>
                                    </p:set>
                                    <p:animEffect transition="in" filter="fade">
                                      <p:cBhvr>
                                        <p:cTn id="21" dur="1000"/>
                                        <p:tgtEl>
                                          <p:spTgt spid="33301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33017"/>
                                        </p:tgtEl>
                                        <p:attrNameLst>
                                          <p:attrName>style.visibility</p:attrName>
                                        </p:attrNameLst>
                                      </p:cBhvr>
                                      <p:to>
                                        <p:strVal val="visible"/>
                                      </p:to>
                                    </p:set>
                                    <p:animEffect transition="in" filter="fade">
                                      <p:cBhvr>
                                        <p:cTn id="24" dur="1000"/>
                                        <p:tgtEl>
                                          <p:spTgt spid="333017"/>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33018"/>
                                        </p:tgtEl>
                                        <p:attrNameLst>
                                          <p:attrName>style.visibility</p:attrName>
                                        </p:attrNameLst>
                                      </p:cBhvr>
                                      <p:to>
                                        <p:strVal val="visible"/>
                                      </p:to>
                                    </p:set>
                                    <p:animEffect transition="in" filter="fade">
                                      <p:cBhvr>
                                        <p:cTn id="27" dur="1000"/>
                                        <p:tgtEl>
                                          <p:spTgt spid="33301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33019"/>
                                        </p:tgtEl>
                                        <p:attrNameLst>
                                          <p:attrName>style.visibility</p:attrName>
                                        </p:attrNameLst>
                                      </p:cBhvr>
                                      <p:to>
                                        <p:strVal val="visible"/>
                                      </p:to>
                                    </p:set>
                                    <p:animEffect transition="in" filter="fade">
                                      <p:cBhvr>
                                        <p:cTn id="30" dur="1000"/>
                                        <p:tgtEl>
                                          <p:spTgt spid="3330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32820"/>
                                        </p:tgtEl>
                                        <p:attrNameLst>
                                          <p:attrName>style.visibility</p:attrName>
                                        </p:attrNameLst>
                                      </p:cBhvr>
                                      <p:to>
                                        <p:strVal val="visible"/>
                                      </p:to>
                                    </p:set>
                                    <p:animEffect transition="in" filter="fade">
                                      <p:cBhvr>
                                        <p:cTn id="35" dur="1000"/>
                                        <p:tgtEl>
                                          <p:spTgt spid="33282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32821"/>
                                        </p:tgtEl>
                                        <p:attrNameLst>
                                          <p:attrName>style.visibility</p:attrName>
                                        </p:attrNameLst>
                                      </p:cBhvr>
                                      <p:to>
                                        <p:strVal val="visible"/>
                                      </p:to>
                                    </p:set>
                                    <p:animEffect transition="in" filter="fade">
                                      <p:cBhvr>
                                        <p:cTn id="38" dur="1000"/>
                                        <p:tgtEl>
                                          <p:spTgt spid="33282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32824"/>
                                        </p:tgtEl>
                                        <p:attrNameLst>
                                          <p:attrName>style.visibility</p:attrName>
                                        </p:attrNameLst>
                                      </p:cBhvr>
                                      <p:to>
                                        <p:strVal val="visible"/>
                                      </p:to>
                                    </p:set>
                                    <p:animEffect transition="in" filter="fade">
                                      <p:cBhvr>
                                        <p:cTn id="41" dur="1000"/>
                                        <p:tgtEl>
                                          <p:spTgt spid="332824"/>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32822"/>
                                        </p:tgtEl>
                                        <p:attrNameLst>
                                          <p:attrName>style.visibility</p:attrName>
                                        </p:attrNameLst>
                                      </p:cBhvr>
                                      <p:to>
                                        <p:strVal val="visible"/>
                                      </p:to>
                                    </p:set>
                                    <p:animEffect transition="in" filter="fade">
                                      <p:cBhvr>
                                        <p:cTn id="44" dur="1000"/>
                                        <p:tgtEl>
                                          <p:spTgt spid="33282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32837"/>
                                        </p:tgtEl>
                                        <p:attrNameLst>
                                          <p:attrName>style.visibility</p:attrName>
                                        </p:attrNameLst>
                                      </p:cBhvr>
                                      <p:to>
                                        <p:strVal val="visible"/>
                                      </p:to>
                                    </p:set>
                                    <p:animEffect transition="in" filter="fade">
                                      <p:cBhvr>
                                        <p:cTn id="47" dur="1000"/>
                                        <p:tgtEl>
                                          <p:spTgt spid="33283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32948"/>
                                        </p:tgtEl>
                                        <p:attrNameLst>
                                          <p:attrName>style.visibility</p:attrName>
                                        </p:attrNameLst>
                                      </p:cBhvr>
                                      <p:to>
                                        <p:strVal val="visible"/>
                                      </p:to>
                                    </p:set>
                                    <p:animEffect transition="in" filter="fade">
                                      <p:cBhvr>
                                        <p:cTn id="52" dur="1000"/>
                                        <p:tgtEl>
                                          <p:spTgt spid="332948"/>
                                        </p:tgtEl>
                                      </p:cBhvr>
                                    </p:animEffect>
                                  </p:childTnLst>
                                </p:cTn>
                              </p:par>
                              <p:par>
                                <p:cTn id="53" presetID="10" presetClass="entr" presetSubtype="0" fill="hold" nodeType="with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fade">
                                      <p:cBhvr>
                                        <p:cTn id="55" dur="1000"/>
                                        <p:tgtEl>
                                          <p:spTgt spid="2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32854"/>
                                        </p:tgtEl>
                                        <p:attrNameLst>
                                          <p:attrName>style.visibility</p:attrName>
                                        </p:attrNameLst>
                                      </p:cBhvr>
                                      <p:to>
                                        <p:strVal val="visible"/>
                                      </p:to>
                                    </p:set>
                                    <p:animEffect transition="in" filter="fade">
                                      <p:cBhvr>
                                        <p:cTn id="60" dur="1000"/>
                                        <p:tgtEl>
                                          <p:spTgt spid="332854"/>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32823"/>
                                        </p:tgtEl>
                                        <p:attrNameLst>
                                          <p:attrName>style.visibility</p:attrName>
                                        </p:attrNameLst>
                                      </p:cBhvr>
                                      <p:to>
                                        <p:strVal val="visible"/>
                                      </p:to>
                                    </p:set>
                                    <p:animEffect transition="in" filter="fade">
                                      <p:cBhvr>
                                        <p:cTn id="63" dur="1000"/>
                                        <p:tgtEl>
                                          <p:spTgt spid="332823"/>
                                        </p:tgtEl>
                                      </p:cBhvr>
                                    </p:animEffect>
                                  </p:childTnLst>
                                </p:cTn>
                              </p:par>
                              <p:par>
                                <p:cTn id="64" presetID="10" presetClass="entr" presetSubtype="0" fill="hold" nodeType="with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fade">
                                      <p:cBhvr>
                                        <p:cTn id="66" dur="1000"/>
                                        <p:tgtEl>
                                          <p:spTgt spid="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32884"/>
                                        </p:tgtEl>
                                        <p:attrNameLst>
                                          <p:attrName>style.visibility</p:attrName>
                                        </p:attrNameLst>
                                      </p:cBhvr>
                                      <p:to>
                                        <p:strVal val="visible"/>
                                      </p:to>
                                    </p:set>
                                    <p:animEffect transition="in" filter="fade">
                                      <p:cBhvr>
                                        <p:cTn id="71" dur="1000"/>
                                        <p:tgtEl>
                                          <p:spTgt spid="332884"/>
                                        </p:tgtEl>
                                      </p:cBhvr>
                                    </p:animEffect>
                                  </p:childTnLst>
                                </p:cTn>
                              </p:par>
                              <p:par>
                                <p:cTn id="72" presetID="10" presetClass="entr" presetSubtype="0" fill="hold" nodeType="withEffect">
                                  <p:stCondLst>
                                    <p:cond delay="0"/>
                                  </p:stCondLst>
                                  <p:childTnLst>
                                    <p:set>
                                      <p:cBhvr>
                                        <p:cTn id="73" dur="1" fill="hold">
                                          <p:stCondLst>
                                            <p:cond delay="0"/>
                                          </p:stCondLst>
                                        </p:cTn>
                                        <p:tgtEl>
                                          <p:spTgt spid="10"/>
                                        </p:tgtEl>
                                        <p:attrNameLst>
                                          <p:attrName>style.visibility</p:attrName>
                                        </p:attrNameLst>
                                      </p:cBhvr>
                                      <p:to>
                                        <p:strVal val="visible"/>
                                      </p:to>
                                    </p:set>
                                    <p:animEffect transition="in" filter="fade">
                                      <p:cBhvr>
                                        <p:cTn id="74" dur="1000"/>
                                        <p:tgtEl>
                                          <p:spTgt spid="10"/>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332939"/>
                                        </p:tgtEl>
                                        <p:attrNameLst>
                                          <p:attrName>style.visibility</p:attrName>
                                        </p:attrNameLst>
                                      </p:cBhvr>
                                      <p:to>
                                        <p:strVal val="visible"/>
                                      </p:to>
                                    </p:set>
                                    <p:animEffect transition="in" filter="fade">
                                      <p:cBhvr>
                                        <p:cTn id="79" dur="1000"/>
                                        <p:tgtEl>
                                          <p:spTgt spid="332939"/>
                                        </p:tgtEl>
                                      </p:cBhvr>
                                    </p:animEffect>
                                  </p:childTnLst>
                                </p:cTn>
                              </p:par>
                              <p:par>
                                <p:cTn id="80" presetID="10" presetClass="entr" presetSubtype="0" fill="hold" nodeType="with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fade">
                                      <p:cBhvr>
                                        <p:cTn id="82" dur="1000"/>
                                        <p:tgtEl>
                                          <p:spTgt spid="14"/>
                                        </p:tgtEl>
                                      </p:cBhvr>
                                    </p:animEffect>
                                  </p:childTnLst>
                                </p:cTn>
                              </p:par>
                              <p:par>
                                <p:cTn id="83" presetID="10" presetClass="entr" presetSubtype="0" fill="hold" nodeType="withEffect">
                                  <p:stCondLst>
                                    <p:cond delay="0"/>
                                  </p:stCondLst>
                                  <p:childTnLst>
                                    <p:set>
                                      <p:cBhvr>
                                        <p:cTn id="84" dur="1" fill="hold">
                                          <p:stCondLst>
                                            <p:cond delay="0"/>
                                          </p:stCondLst>
                                        </p:cTn>
                                        <p:tgtEl>
                                          <p:spTgt spid="9"/>
                                        </p:tgtEl>
                                        <p:attrNameLst>
                                          <p:attrName>style.visibility</p:attrName>
                                        </p:attrNameLst>
                                      </p:cBhvr>
                                      <p:to>
                                        <p:strVal val="visible"/>
                                      </p:to>
                                    </p:set>
                                    <p:animEffect transition="in" filter="fade">
                                      <p:cBhvr>
                                        <p:cTn id="85" dur="1000"/>
                                        <p:tgtEl>
                                          <p:spTgt spid="9"/>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332875"/>
                                        </p:tgtEl>
                                        <p:attrNameLst>
                                          <p:attrName>style.visibility</p:attrName>
                                        </p:attrNameLst>
                                      </p:cBhvr>
                                      <p:to>
                                        <p:strVal val="visible"/>
                                      </p:to>
                                    </p:set>
                                    <p:animEffect transition="in" filter="fade">
                                      <p:cBhvr>
                                        <p:cTn id="90" dur="1000"/>
                                        <p:tgtEl>
                                          <p:spTgt spid="332875"/>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332876"/>
                                        </p:tgtEl>
                                        <p:attrNameLst>
                                          <p:attrName>style.visibility</p:attrName>
                                        </p:attrNameLst>
                                      </p:cBhvr>
                                      <p:to>
                                        <p:strVal val="visible"/>
                                      </p:to>
                                    </p:set>
                                    <p:animEffect transition="in" filter="fade">
                                      <p:cBhvr>
                                        <p:cTn id="93" dur="1000"/>
                                        <p:tgtEl>
                                          <p:spTgt spid="332876"/>
                                        </p:tgtEl>
                                      </p:cBhvr>
                                    </p:animEffect>
                                  </p:childTnLst>
                                </p:cTn>
                              </p:par>
                              <p:par>
                                <p:cTn id="94" presetID="10" presetClass="entr" presetSubtype="0" fill="hold" nodeType="withEffect">
                                  <p:stCondLst>
                                    <p:cond delay="0"/>
                                  </p:stCondLst>
                                  <p:childTnLst>
                                    <p:set>
                                      <p:cBhvr>
                                        <p:cTn id="95" dur="1" fill="hold">
                                          <p:stCondLst>
                                            <p:cond delay="0"/>
                                          </p:stCondLst>
                                        </p:cTn>
                                        <p:tgtEl>
                                          <p:spTgt spid="8"/>
                                        </p:tgtEl>
                                        <p:attrNameLst>
                                          <p:attrName>style.visibility</p:attrName>
                                        </p:attrNameLst>
                                      </p:cBhvr>
                                      <p:to>
                                        <p:strVal val="visible"/>
                                      </p:to>
                                    </p:set>
                                    <p:animEffect transition="in" filter="fade">
                                      <p:cBhvr>
                                        <p:cTn id="96" dur="1000"/>
                                        <p:tgtEl>
                                          <p:spTgt spid="8"/>
                                        </p:tgtEl>
                                      </p:cBhvr>
                                    </p:animEffect>
                                  </p:childTnLst>
                                </p:cTn>
                              </p:par>
                              <p:par>
                                <p:cTn id="97" presetID="10" presetClass="entr" presetSubtype="0" fill="hold" nodeType="withEffect">
                                  <p:stCondLst>
                                    <p:cond delay="0"/>
                                  </p:stCondLst>
                                  <p:childTnLst>
                                    <p:set>
                                      <p:cBhvr>
                                        <p:cTn id="98" dur="1" fill="hold">
                                          <p:stCondLst>
                                            <p:cond delay="0"/>
                                          </p:stCondLst>
                                        </p:cTn>
                                        <p:tgtEl>
                                          <p:spTgt spid="19"/>
                                        </p:tgtEl>
                                        <p:attrNameLst>
                                          <p:attrName>style.visibility</p:attrName>
                                        </p:attrNameLst>
                                      </p:cBhvr>
                                      <p:to>
                                        <p:strVal val="visible"/>
                                      </p:to>
                                    </p:set>
                                    <p:animEffect transition="in" filter="fade">
                                      <p:cBhvr>
                                        <p:cTn id="99" dur="1000"/>
                                        <p:tgtEl>
                                          <p:spTgt spid="19"/>
                                        </p:tgtEl>
                                      </p:cBhvr>
                                    </p:animEffect>
                                  </p:childTnLst>
                                </p:cTn>
                              </p:par>
                              <p:par>
                                <p:cTn id="100" presetID="10" presetClass="entr" presetSubtype="0" fill="hold" nodeType="with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fade">
                                      <p:cBhvr>
                                        <p:cTn id="102" dur="10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32893"/>
                                        </p:tgtEl>
                                        <p:attrNameLst>
                                          <p:attrName>style.visibility</p:attrName>
                                        </p:attrNameLst>
                                      </p:cBhvr>
                                      <p:to>
                                        <p:strVal val="visible"/>
                                      </p:to>
                                    </p:set>
                                    <p:animEffect transition="in" filter="fade">
                                      <p:cBhvr>
                                        <p:cTn id="107" dur="1000"/>
                                        <p:tgtEl>
                                          <p:spTgt spid="332893"/>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332894"/>
                                        </p:tgtEl>
                                        <p:attrNameLst>
                                          <p:attrName>style.visibility</p:attrName>
                                        </p:attrNameLst>
                                      </p:cBhvr>
                                      <p:to>
                                        <p:strVal val="visible"/>
                                      </p:to>
                                    </p:set>
                                    <p:animEffect transition="in" filter="fade">
                                      <p:cBhvr>
                                        <p:cTn id="110" dur="1000"/>
                                        <p:tgtEl>
                                          <p:spTgt spid="332894"/>
                                        </p:tgtEl>
                                      </p:cBhvr>
                                    </p:animEffect>
                                  </p:childTnLst>
                                </p:cTn>
                              </p:par>
                              <p:par>
                                <p:cTn id="111" presetID="10" presetClass="entr" presetSubtype="0" fill="hold" nodeType="withEffect">
                                  <p:stCondLst>
                                    <p:cond delay="0"/>
                                  </p:stCondLst>
                                  <p:childTnLst>
                                    <p:set>
                                      <p:cBhvr>
                                        <p:cTn id="112" dur="1" fill="hold">
                                          <p:stCondLst>
                                            <p:cond delay="0"/>
                                          </p:stCondLst>
                                        </p:cTn>
                                        <p:tgtEl>
                                          <p:spTgt spid="6"/>
                                        </p:tgtEl>
                                        <p:attrNameLst>
                                          <p:attrName>style.visibility</p:attrName>
                                        </p:attrNameLst>
                                      </p:cBhvr>
                                      <p:to>
                                        <p:strVal val="visible"/>
                                      </p:to>
                                    </p:set>
                                    <p:animEffect transition="in" filter="fade">
                                      <p:cBhvr>
                                        <p:cTn id="113" dur="1000"/>
                                        <p:tgtEl>
                                          <p:spTgt spid="6"/>
                                        </p:tgtEl>
                                      </p:cBhvr>
                                    </p:animEffect>
                                  </p:childTnLst>
                                </p:cTn>
                              </p:par>
                              <p:par>
                                <p:cTn id="114" presetID="10" presetClass="entr" presetSubtype="0" fill="hold" nodeType="withEffect">
                                  <p:stCondLst>
                                    <p:cond delay="0"/>
                                  </p:stCondLst>
                                  <p:childTnLst>
                                    <p:set>
                                      <p:cBhvr>
                                        <p:cTn id="115" dur="1" fill="hold">
                                          <p:stCondLst>
                                            <p:cond delay="0"/>
                                          </p:stCondLst>
                                        </p:cTn>
                                        <p:tgtEl>
                                          <p:spTgt spid="20"/>
                                        </p:tgtEl>
                                        <p:attrNameLst>
                                          <p:attrName>style.visibility</p:attrName>
                                        </p:attrNameLst>
                                      </p:cBhvr>
                                      <p:to>
                                        <p:strVal val="visible"/>
                                      </p:to>
                                    </p:set>
                                    <p:animEffect transition="in" filter="fade">
                                      <p:cBhvr>
                                        <p:cTn id="116" dur="1000"/>
                                        <p:tgtEl>
                                          <p:spTgt spid="20"/>
                                        </p:tgtEl>
                                      </p:cBhvr>
                                    </p:animEffect>
                                  </p:childTnLst>
                                </p:cTn>
                              </p:par>
                              <p:par>
                                <p:cTn id="117" presetID="10" presetClass="entr" presetSubtype="0" fill="hold" nodeType="withEffect">
                                  <p:stCondLst>
                                    <p:cond delay="0"/>
                                  </p:stCondLst>
                                  <p:childTnLst>
                                    <p:set>
                                      <p:cBhvr>
                                        <p:cTn id="118" dur="1" fill="hold">
                                          <p:stCondLst>
                                            <p:cond delay="0"/>
                                          </p:stCondLst>
                                        </p:cTn>
                                        <p:tgtEl>
                                          <p:spTgt spid="16"/>
                                        </p:tgtEl>
                                        <p:attrNameLst>
                                          <p:attrName>style.visibility</p:attrName>
                                        </p:attrNameLst>
                                      </p:cBhvr>
                                      <p:to>
                                        <p:strVal val="visible"/>
                                      </p:to>
                                    </p:set>
                                    <p:animEffect transition="in" filter="fade">
                                      <p:cBhvr>
                                        <p:cTn id="119" dur="1000"/>
                                        <p:tgtEl>
                                          <p:spTgt spid="16"/>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332908"/>
                                        </p:tgtEl>
                                        <p:attrNameLst>
                                          <p:attrName>style.visibility</p:attrName>
                                        </p:attrNameLst>
                                      </p:cBhvr>
                                      <p:to>
                                        <p:strVal val="visible"/>
                                      </p:to>
                                    </p:set>
                                    <p:animEffect transition="in" filter="fade">
                                      <p:cBhvr>
                                        <p:cTn id="124" dur="1000"/>
                                        <p:tgtEl>
                                          <p:spTgt spid="332908"/>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332909"/>
                                        </p:tgtEl>
                                        <p:attrNameLst>
                                          <p:attrName>style.visibility</p:attrName>
                                        </p:attrNameLst>
                                      </p:cBhvr>
                                      <p:to>
                                        <p:strVal val="visible"/>
                                      </p:to>
                                    </p:set>
                                    <p:animEffect transition="in" filter="fade">
                                      <p:cBhvr>
                                        <p:cTn id="127" dur="1000"/>
                                        <p:tgtEl>
                                          <p:spTgt spid="332909"/>
                                        </p:tgtEl>
                                      </p:cBhvr>
                                    </p:animEffect>
                                  </p:childTnLst>
                                </p:cTn>
                              </p:par>
                              <p:par>
                                <p:cTn id="128" presetID="10" presetClass="entr" presetSubtype="0" fill="hold" nodeType="withEffect">
                                  <p:stCondLst>
                                    <p:cond delay="0"/>
                                  </p:stCondLst>
                                  <p:childTnLst>
                                    <p:set>
                                      <p:cBhvr>
                                        <p:cTn id="129" dur="1" fill="hold">
                                          <p:stCondLst>
                                            <p:cond delay="0"/>
                                          </p:stCondLst>
                                        </p:cTn>
                                        <p:tgtEl>
                                          <p:spTgt spid="12"/>
                                        </p:tgtEl>
                                        <p:attrNameLst>
                                          <p:attrName>style.visibility</p:attrName>
                                        </p:attrNameLst>
                                      </p:cBhvr>
                                      <p:to>
                                        <p:strVal val="visible"/>
                                      </p:to>
                                    </p:set>
                                    <p:animEffect transition="in" filter="fade">
                                      <p:cBhvr>
                                        <p:cTn id="130" dur="1000"/>
                                        <p:tgtEl>
                                          <p:spTgt spid="12"/>
                                        </p:tgtEl>
                                      </p:cBhvr>
                                    </p:animEffect>
                                  </p:childTnLst>
                                </p:cTn>
                              </p:par>
                              <p:par>
                                <p:cTn id="131" presetID="10" presetClass="entr" presetSubtype="0" fill="hold" nodeType="withEffect">
                                  <p:stCondLst>
                                    <p:cond delay="0"/>
                                  </p:stCondLst>
                                  <p:childTnLst>
                                    <p:set>
                                      <p:cBhvr>
                                        <p:cTn id="132" dur="1" fill="hold">
                                          <p:stCondLst>
                                            <p:cond delay="0"/>
                                          </p:stCondLst>
                                        </p:cTn>
                                        <p:tgtEl>
                                          <p:spTgt spid="21"/>
                                        </p:tgtEl>
                                        <p:attrNameLst>
                                          <p:attrName>style.visibility</p:attrName>
                                        </p:attrNameLst>
                                      </p:cBhvr>
                                      <p:to>
                                        <p:strVal val="visible"/>
                                      </p:to>
                                    </p:set>
                                    <p:animEffect transition="in" filter="fade">
                                      <p:cBhvr>
                                        <p:cTn id="133" dur="1000"/>
                                        <p:tgtEl>
                                          <p:spTgt spid="21"/>
                                        </p:tgtEl>
                                      </p:cBhvr>
                                    </p:animEffect>
                                  </p:childTnLst>
                                </p:cTn>
                              </p:par>
                              <p:par>
                                <p:cTn id="134" presetID="10" presetClass="entr" presetSubtype="0" fill="hold" nodeType="withEffect">
                                  <p:stCondLst>
                                    <p:cond delay="0"/>
                                  </p:stCondLst>
                                  <p:childTnLst>
                                    <p:set>
                                      <p:cBhvr>
                                        <p:cTn id="135" dur="1" fill="hold">
                                          <p:stCondLst>
                                            <p:cond delay="0"/>
                                          </p:stCondLst>
                                        </p:cTn>
                                        <p:tgtEl>
                                          <p:spTgt spid="17"/>
                                        </p:tgtEl>
                                        <p:attrNameLst>
                                          <p:attrName>style.visibility</p:attrName>
                                        </p:attrNameLst>
                                      </p:cBhvr>
                                      <p:to>
                                        <p:strVal val="visible"/>
                                      </p:to>
                                    </p:set>
                                    <p:animEffect transition="in" filter="fade">
                                      <p:cBhvr>
                                        <p:cTn id="136" dur="1000"/>
                                        <p:tgtEl>
                                          <p:spTgt spid="17"/>
                                        </p:tgtEl>
                                      </p:cBhvr>
                                    </p:animEffect>
                                  </p:childTnLst>
                                </p:cTn>
                              </p:par>
                            </p:childTnLst>
                          </p:cTn>
                        </p:par>
                      </p:childTnLst>
                    </p:cTn>
                  </p:par>
                  <p:par>
                    <p:cTn id="137" fill="hold">
                      <p:stCondLst>
                        <p:cond delay="indefinite"/>
                      </p:stCondLst>
                      <p:childTnLst>
                        <p:par>
                          <p:cTn id="138" fill="hold">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332922"/>
                                        </p:tgtEl>
                                        <p:attrNameLst>
                                          <p:attrName>style.visibility</p:attrName>
                                        </p:attrNameLst>
                                      </p:cBhvr>
                                      <p:to>
                                        <p:strVal val="visible"/>
                                      </p:to>
                                    </p:set>
                                    <p:animEffect transition="in" filter="fade">
                                      <p:cBhvr>
                                        <p:cTn id="141" dur="1000"/>
                                        <p:tgtEl>
                                          <p:spTgt spid="332922"/>
                                        </p:tgtEl>
                                      </p:cBhvr>
                                    </p:animEffect>
                                  </p:childTnLst>
                                </p:cTn>
                              </p:par>
                              <p:par>
                                <p:cTn id="142" presetID="10" presetClass="entr" presetSubtype="0" fill="hold" grpId="0" nodeType="withEffect">
                                  <p:stCondLst>
                                    <p:cond delay="0"/>
                                  </p:stCondLst>
                                  <p:childTnLst>
                                    <p:set>
                                      <p:cBhvr>
                                        <p:cTn id="143" dur="1" fill="hold">
                                          <p:stCondLst>
                                            <p:cond delay="0"/>
                                          </p:stCondLst>
                                        </p:cTn>
                                        <p:tgtEl>
                                          <p:spTgt spid="332923"/>
                                        </p:tgtEl>
                                        <p:attrNameLst>
                                          <p:attrName>style.visibility</p:attrName>
                                        </p:attrNameLst>
                                      </p:cBhvr>
                                      <p:to>
                                        <p:strVal val="visible"/>
                                      </p:to>
                                    </p:set>
                                    <p:animEffect transition="in" filter="fade">
                                      <p:cBhvr>
                                        <p:cTn id="144" dur="1000"/>
                                        <p:tgtEl>
                                          <p:spTgt spid="332923"/>
                                        </p:tgtEl>
                                      </p:cBhvr>
                                    </p:animEffect>
                                  </p:childTnLst>
                                </p:cTn>
                              </p:par>
                              <p:par>
                                <p:cTn id="145" presetID="10" presetClass="entr" presetSubtype="0" fill="hold" nodeType="withEffect">
                                  <p:stCondLst>
                                    <p:cond delay="0"/>
                                  </p:stCondLst>
                                  <p:childTnLst>
                                    <p:set>
                                      <p:cBhvr>
                                        <p:cTn id="146" dur="1" fill="hold">
                                          <p:stCondLst>
                                            <p:cond delay="0"/>
                                          </p:stCondLst>
                                        </p:cTn>
                                        <p:tgtEl>
                                          <p:spTgt spid="13"/>
                                        </p:tgtEl>
                                        <p:attrNameLst>
                                          <p:attrName>style.visibility</p:attrName>
                                        </p:attrNameLst>
                                      </p:cBhvr>
                                      <p:to>
                                        <p:strVal val="visible"/>
                                      </p:to>
                                    </p:set>
                                    <p:animEffect transition="in" filter="fade">
                                      <p:cBhvr>
                                        <p:cTn id="147" dur="1000"/>
                                        <p:tgtEl>
                                          <p:spTgt spid="13"/>
                                        </p:tgtEl>
                                      </p:cBhvr>
                                    </p:animEffect>
                                  </p:childTnLst>
                                </p:cTn>
                              </p:par>
                              <p:par>
                                <p:cTn id="148" presetID="10" presetClass="entr" presetSubtype="0" fill="hold" nodeType="withEffect">
                                  <p:stCondLst>
                                    <p:cond delay="0"/>
                                  </p:stCondLst>
                                  <p:childTnLst>
                                    <p:set>
                                      <p:cBhvr>
                                        <p:cTn id="149" dur="1" fill="hold">
                                          <p:stCondLst>
                                            <p:cond delay="0"/>
                                          </p:stCondLst>
                                        </p:cTn>
                                        <p:tgtEl>
                                          <p:spTgt spid="25"/>
                                        </p:tgtEl>
                                        <p:attrNameLst>
                                          <p:attrName>style.visibility</p:attrName>
                                        </p:attrNameLst>
                                      </p:cBhvr>
                                      <p:to>
                                        <p:strVal val="visible"/>
                                      </p:to>
                                    </p:set>
                                    <p:animEffect transition="in" filter="fade">
                                      <p:cBhvr>
                                        <p:cTn id="150" dur="1000"/>
                                        <p:tgtEl>
                                          <p:spTgt spid="25"/>
                                        </p:tgtEl>
                                      </p:cBhvr>
                                    </p:animEffect>
                                  </p:childTnLst>
                                </p:cTn>
                              </p:par>
                              <p:par>
                                <p:cTn id="151" presetID="10" presetClass="entr" presetSubtype="0" fill="hold" nodeType="withEffect">
                                  <p:stCondLst>
                                    <p:cond delay="0"/>
                                  </p:stCondLst>
                                  <p:childTnLst>
                                    <p:set>
                                      <p:cBhvr>
                                        <p:cTn id="152" dur="1" fill="hold">
                                          <p:stCondLst>
                                            <p:cond delay="0"/>
                                          </p:stCondLst>
                                        </p:cTn>
                                        <p:tgtEl>
                                          <p:spTgt spid="22"/>
                                        </p:tgtEl>
                                        <p:attrNameLst>
                                          <p:attrName>style.visibility</p:attrName>
                                        </p:attrNameLst>
                                      </p:cBhvr>
                                      <p:to>
                                        <p:strVal val="visible"/>
                                      </p:to>
                                    </p:set>
                                    <p:animEffect transition="in" filter="fade">
                                      <p:cBhvr>
                                        <p:cTn id="153" dur="1000"/>
                                        <p:tgtEl>
                                          <p:spTgt spid="22"/>
                                        </p:tgtEl>
                                      </p:cBhvr>
                                    </p:animEffect>
                                  </p:childTnLst>
                                </p:cTn>
                              </p:par>
                            </p:childTnLst>
                          </p:cTn>
                        </p:par>
                      </p:childTnLst>
                    </p:cTn>
                  </p:par>
                  <p:par>
                    <p:cTn id="154" fill="hold">
                      <p:stCondLst>
                        <p:cond delay="indefinite"/>
                      </p:stCondLst>
                      <p:childTnLst>
                        <p:par>
                          <p:cTn id="155" fill="hold">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332975"/>
                                        </p:tgtEl>
                                        <p:attrNameLst>
                                          <p:attrName>style.visibility</p:attrName>
                                        </p:attrNameLst>
                                      </p:cBhvr>
                                      <p:to>
                                        <p:strVal val="visible"/>
                                      </p:to>
                                    </p:set>
                                    <p:animEffect transition="in" filter="fade">
                                      <p:cBhvr>
                                        <p:cTn id="158" dur="1000"/>
                                        <p:tgtEl>
                                          <p:spTgt spid="332975"/>
                                        </p:tgtEl>
                                      </p:cBhvr>
                                    </p:animEffect>
                                  </p:childTnLst>
                                </p:cTn>
                              </p:par>
                              <p:par>
                                <p:cTn id="159" presetID="10" presetClass="entr" presetSubtype="0" fill="hold" grpId="0" nodeType="withEffect">
                                  <p:stCondLst>
                                    <p:cond delay="0"/>
                                  </p:stCondLst>
                                  <p:childTnLst>
                                    <p:set>
                                      <p:cBhvr>
                                        <p:cTn id="160" dur="1" fill="hold">
                                          <p:stCondLst>
                                            <p:cond delay="0"/>
                                          </p:stCondLst>
                                        </p:cTn>
                                        <p:tgtEl>
                                          <p:spTgt spid="332976"/>
                                        </p:tgtEl>
                                        <p:attrNameLst>
                                          <p:attrName>style.visibility</p:attrName>
                                        </p:attrNameLst>
                                      </p:cBhvr>
                                      <p:to>
                                        <p:strVal val="visible"/>
                                      </p:to>
                                    </p:set>
                                    <p:animEffect transition="in" filter="fade">
                                      <p:cBhvr>
                                        <p:cTn id="161" dur="1000"/>
                                        <p:tgtEl>
                                          <p:spTgt spid="332976"/>
                                        </p:tgtEl>
                                      </p:cBhvr>
                                    </p:animEffect>
                                  </p:childTnLst>
                                </p:cTn>
                              </p:par>
                              <p:par>
                                <p:cTn id="162" presetID="10" presetClass="entr" presetSubtype="0" fill="hold" nodeType="withEffect">
                                  <p:stCondLst>
                                    <p:cond delay="0"/>
                                  </p:stCondLst>
                                  <p:childTnLst>
                                    <p:set>
                                      <p:cBhvr>
                                        <p:cTn id="163" dur="1" fill="hold">
                                          <p:stCondLst>
                                            <p:cond delay="0"/>
                                          </p:stCondLst>
                                        </p:cTn>
                                        <p:tgtEl>
                                          <p:spTgt spid="7"/>
                                        </p:tgtEl>
                                        <p:attrNameLst>
                                          <p:attrName>style.visibility</p:attrName>
                                        </p:attrNameLst>
                                      </p:cBhvr>
                                      <p:to>
                                        <p:strVal val="visible"/>
                                      </p:to>
                                    </p:set>
                                    <p:animEffect transition="in" filter="fade">
                                      <p:cBhvr>
                                        <p:cTn id="164" dur="1000"/>
                                        <p:tgtEl>
                                          <p:spTgt spid="7"/>
                                        </p:tgtEl>
                                      </p:cBhvr>
                                    </p:animEffect>
                                  </p:childTnLst>
                                </p:cTn>
                              </p:par>
                              <p:par>
                                <p:cTn id="165" presetID="10" presetClass="entr" presetSubtype="0" fill="hold" nodeType="withEffect">
                                  <p:stCondLst>
                                    <p:cond delay="0"/>
                                  </p:stCondLst>
                                  <p:childTnLst>
                                    <p:set>
                                      <p:cBhvr>
                                        <p:cTn id="166" dur="1" fill="hold">
                                          <p:stCondLst>
                                            <p:cond delay="0"/>
                                          </p:stCondLst>
                                        </p:cTn>
                                        <p:tgtEl>
                                          <p:spTgt spid="18"/>
                                        </p:tgtEl>
                                        <p:attrNameLst>
                                          <p:attrName>style.visibility</p:attrName>
                                        </p:attrNameLst>
                                      </p:cBhvr>
                                      <p:to>
                                        <p:strVal val="visible"/>
                                      </p:to>
                                    </p:set>
                                    <p:animEffect transition="in" filter="fade">
                                      <p:cBhvr>
                                        <p:cTn id="167" dur="1000"/>
                                        <p:tgtEl>
                                          <p:spTgt spid="18"/>
                                        </p:tgtEl>
                                      </p:cBhvr>
                                    </p:animEffect>
                                  </p:childTnLst>
                                </p:cTn>
                              </p:par>
                              <p:par>
                                <p:cTn id="168" presetID="10" presetClass="entr" presetSubtype="0" fill="hold" nodeType="withEffect">
                                  <p:stCondLst>
                                    <p:cond delay="0"/>
                                  </p:stCondLst>
                                  <p:childTnLst>
                                    <p:set>
                                      <p:cBhvr>
                                        <p:cTn id="169" dur="1" fill="hold">
                                          <p:stCondLst>
                                            <p:cond delay="0"/>
                                          </p:stCondLst>
                                        </p:cTn>
                                        <p:tgtEl>
                                          <p:spTgt spid="23"/>
                                        </p:tgtEl>
                                        <p:attrNameLst>
                                          <p:attrName>style.visibility</p:attrName>
                                        </p:attrNameLst>
                                      </p:cBhvr>
                                      <p:to>
                                        <p:strVal val="visible"/>
                                      </p:to>
                                    </p:set>
                                    <p:animEffect transition="in" filter="fade">
                                      <p:cBhvr>
                                        <p:cTn id="170" dur="1000"/>
                                        <p:tgtEl>
                                          <p:spTgt spid="23"/>
                                        </p:tgtEl>
                                      </p:cBhvr>
                                    </p:animEffect>
                                  </p:childTnLst>
                                </p:cTn>
                              </p:par>
                            </p:childTnLst>
                          </p:cTn>
                        </p:par>
                      </p:childTnLst>
                    </p:cTn>
                  </p:par>
                  <p:par>
                    <p:cTn id="171" fill="hold">
                      <p:stCondLst>
                        <p:cond delay="indefinite"/>
                      </p:stCondLst>
                      <p:childTnLst>
                        <p:par>
                          <p:cTn id="172" fill="hold">
                            <p:stCondLst>
                              <p:cond delay="0"/>
                            </p:stCondLst>
                            <p:childTnLst>
                              <p:par>
                                <p:cTn id="173" presetID="10" presetClass="entr" presetSubtype="0" fill="hold" grpId="0" nodeType="clickEffect">
                                  <p:stCondLst>
                                    <p:cond delay="0"/>
                                  </p:stCondLst>
                                  <p:childTnLst>
                                    <p:set>
                                      <p:cBhvr>
                                        <p:cTn id="174" dur="1" fill="hold">
                                          <p:stCondLst>
                                            <p:cond delay="0"/>
                                          </p:stCondLst>
                                        </p:cTn>
                                        <p:tgtEl>
                                          <p:spTgt spid="332932"/>
                                        </p:tgtEl>
                                        <p:attrNameLst>
                                          <p:attrName>style.visibility</p:attrName>
                                        </p:attrNameLst>
                                      </p:cBhvr>
                                      <p:to>
                                        <p:strVal val="visible"/>
                                      </p:to>
                                    </p:set>
                                    <p:animEffect transition="in" filter="fade">
                                      <p:cBhvr>
                                        <p:cTn id="175" dur="1000"/>
                                        <p:tgtEl>
                                          <p:spTgt spid="332932"/>
                                        </p:tgtEl>
                                      </p:cBhvr>
                                    </p:animEffect>
                                  </p:childTnLst>
                                </p:cTn>
                              </p:par>
                              <p:par>
                                <p:cTn id="176" presetID="10" presetClass="entr" presetSubtype="0" fill="hold" grpId="0" nodeType="withEffect">
                                  <p:stCondLst>
                                    <p:cond delay="0"/>
                                  </p:stCondLst>
                                  <p:childTnLst>
                                    <p:set>
                                      <p:cBhvr>
                                        <p:cTn id="177" dur="1" fill="hold">
                                          <p:stCondLst>
                                            <p:cond delay="0"/>
                                          </p:stCondLst>
                                        </p:cTn>
                                        <p:tgtEl>
                                          <p:spTgt spid="332937"/>
                                        </p:tgtEl>
                                        <p:attrNameLst>
                                          <p:attrName>style.visibility</p:attrName>
                                        </p:attrNameLst>
                                      </p:cBhvr>
                                      <p:to>
                                        <p:strVal val="visible"/>
                                      </p:to>
                                    </p:set>
                                    <p:animEffect transition="in" filter="fade">
                                      <p:cBhvr>
                                        <p:cTn id="178" dur="1000"/>
                                        <p:tgtEl>
                                          <p:spTgt spid="332937"/>
                                        </p:tgtEl>
                                      </p:cBhvr>
                                    </p:animEffect>
                                  </p:childTnLst>
                                </p:cTn>
                              </p:par>
                              <p:par>
                                <p:cTn id="179" presetID="10" presetClass="entr" presetSubtype="0" fill="hold" grpId="0" nodeType="withEffect">
                                  <p:stCondLst>
                                    <p:cond delay="0"/>
                                  </p:stCondLst>
                                  <p:childTnLst>
                                    <p:set>
                                      <p:cBhvr>
                                        <p:cTn id="180" dur="1" fill="hold">
                                          <p:stCondLst>
                                            <p:cond delay="0"/>
                                          </p:stCondLst>
                                        </p:cTn>
                                        <p:tgtEl>
                                          <p:spTgt spid="332931"/>
                                        </p:tgtEl>
                                        <p:attrNameLst>
                                          <p:attrName>style.visibility</p:attrName>
                                        </p:attrNameLst>
                                      </p:cBhvr>
                                      <p:to>
                                        <p:strVal val="visible"/>
                                      </p:to>
                                    </p:set>
                                    <p:animEffect transition="in" filter="fade">
                                      <p:cBhvr>
                                        <p:cTn id="181" dur="1000"/>
                                        <p:tgtEl>
                                          <p:spTgt spid="332931"/>
                                        </p:tgtEl>
                                      </p:cBhvr>
                                    </p:animEffect>
                                  </p:childTnLst>
                                </p:cTn>
                              </p:par>
                              <p:par>
                                <p:cTn id="182" presetID="10" presetClass="entr" presetSubtype="0" fill="hold" grpId="0" nodeType="withEffect">
                                  <p:stCondLst>
                                    <p:cond delay="0"/>
                                  </p:stCondLst>
                                  <p:childTnLst>
                                    <p:set>
                                      <p:cBhvr>
                                        <p:cTn id="183" dur="1" fill="hold">
                                          <p:stCondLst>
                                            <p:cond delay="0"/>
                                          </p:stCondLst>
                                        </p:cTn>
                                        <p:tgtEl>
                                          <p:spTgt spid="332936"/>
                                        </p:tgtEl>
                                        <p:attrNameLst>
                                          <p:attrName>style.visibility</p:attrName>
                                        </p:attrNameLst>
                                      </p:cBhvr>
                                      <p:to>
                                        <p:strVal val="visible"/>
                                      </p:to>
                                    </p:set>
                                    <p:animEffect transition="in" filter="fade">
                                      <p:cBhvr>
                                        <p:cTn id="184" dur="1000"/>
                                        <p:tgtEl>
                                          <p:spTgt spid="332936"/>
                                        </p:tgtEl>
                                      </p:cBhvr>
                                    </p:animEffect>
                                  </p:childTnLst>
                                </p:cTn>
                              </p:par>
                              <p:par>
                                <p:cTn id="185" presetID="10" presetClass="entr" presetSubtype="0" fill="hold" grpId="0" nodeType="withEffect">
                                  <p:stCondLst>
                                    <p:cond delay="0"/>
                                  </p:stCondLst>
                                  <p:childTnLst>
                                    <p:set>
                                      <p:cBhvr>
                                        <p:cTn id="186" dur="1" fill="hold">
                                          <p:stCondLst>
                                            <p:cond delay="0"/>
                                          </p:stCondLst>
                                        </p:cTn>
                                        <p:tgtEl>
                                          <p:spTgt spid="333020"/>
                                        </p:tgtEl>
                                        <p:attrNameLst>
                                          <p:attrName>style.visibility</p:attrName>
                                        </p:attrNameLst>
                                      </p:cBhvr>
                                      <p:to>
                                        <p:strVal val="visible"/>
                                      </p:to>
                                    </p:set>
                                    <p:animEffect transition="in" filter="fade">
                                      <p:cBhvr>
                                        <p:cTn id="187" dur="1000"/>
                                        <p:tgtEl>
                                          <p:spTgt spid="333020"/>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grpId="0" nodeType="clickEffect">
                                  <p:stCondLst>
                                    <p:cond delay="0"/>
                                  </p:stCondLst>
                                  <p:childTnLst>
                                    <p:set>
                                      <p:cBhvr>
                                        <p:cTn id="191" dur="1" fill="hold">
                                          <p:stCondLst>
                                            <p:cond delay="0"/>
                                          </p:stCondLst>
                                        </p:cTn>
                                        <p:tgtEl>
                                          <p:spTgt spid="332950"/>
                                        </p:tgtEl>
                                        <p:attrNameLst>
                                          <p:attrName>style.visibility</p:attrName>
                                        </p:attrNameLst>
                                      </p:cBhvr>
                                      <p:to>
                                        <p:strVal val="visible"/>
                                      </p:to>
                                    </p:set>
                                    <p:animEffect transition="in" filter="fade">
                                      <p:cBhvr>
                                        <p:cTn id="192" dur="1000"/>
                                        <p:tgtEl>
                                          <p:spTgt spid="332950"/>
                                        </p:tgtEl>
                                      </p:cBhvr>
                                    </p:animEffect>
                                  </p:childTnLst>
                                </p:cTn>
                              </p:par>
                              <p:par>
                                <p:cTn id="193" presetID="10" presetClass="entr" presetSubtype="0" fill="hold" grpId="0" nodeType="withEffect">
                                  <p:stCondLst>
                                    <p:cond delay="0"/>
                                  </p:stCondLst>
                                  <p:childTnLst>
                                    <p:set>
                                      <p:cBhvr>
                                        <p:cTn id="194" dur="1" fill="hold">
                                          <p:stCondLst>
                                            <p:cond delay="0"/>
                                          </p:stCondLst>
                                        </p:cTn>
                                        <p:tgtEl>
                                          <p:spTgt spid="332949"/>
                                        </p:tgtEl>
                                        <p:attrNameLst>
                                          <p:attrName>style.visibility</p:attrName>
                                        </p:attrNameLst>
                                      </p:cBhvr>
                                      <p:to>
                                        <p:strVal val="visible"/>
                                      </p:to>
                                    </p:set>
                                    <p:animEffect transition="in" filter="fade">
                                      <p:cBhvr>
                                        <p:cTn id="195" dur="1000"/>
                                        <p:tgtEl>
                                          <p:spTgt spid="332949"/>
                                        </p:tgtEl>
                                      </p:cBhvr>
                                    </p:animEffect>
                                  </p:childTnLst>
                                </p:cTn>
                              </p:par>
                            </p:childTnLst>
                          </p:cTn>
                        </p:par>
                      </p:childTnLst>
                    </p:cTn>
                  </p:par>
                  <p:par>
                    <p:cTn id="196" fill="hold">
                      <p:stCondLst>
                        <p:cond delay="indefinite"/>
                      </p:stCondLst>
                      <p:childTnLst>
                        <p:par>
                          <p:cTn id="197" fill="hold">
                            <p:stCondLst>
                              <p:cond delay="0"/>
                            </p:stCondLst>
                            <p:childTnLst>
                              <p:par>
                                <p:cTn id="198" presetID="10" presetClass="entr" presetSubtype="0" fill="hold" grpId="0" nodeType="clickEffect">
                                  <p:stCondLst>
                                    <p:cond delay="0"/>
                                  </p:stCondLst>
                                  <p:childTnLst>
                                    <p:set>
                                      <p:cBhvr>
                                        <p:cTn id="199" dur="1" fill="hold">
                                          <p:stCondLst>
                                            <p:cond delay="0"/>
                                          </p:stCondLst>
                                        </p:cTn>
                                        <p:tgtEl>
                                          <p:spTgt spid="332938"/>
                                        </p:tgtEl>
                                        <p:attrNameLst>
                                          <p:attrName>style.visibility</p:attrName>
                                        </p:attrNameLst>
                                      </p:cBhvr>
                                      <p:to>
                                        <p:strVal val="visible"/>
                                      </p:to>
                                    </p:set>
                                    <p:animEffect transition="in" filter="fade">
                                      <p:cBhvr>
                                        <p:cTn id="200" dur="1000"/>
                                        <p:tgtEl>
                                          <p:spTgt spid="332938"/>
                                        </p:tgtEl>
                                      </p:cBhvr>
                                    </p:animEffect>
                                  </p:childTnLst>
                                </p:cTn>
                              </p:par>
                              <p:par>
                                <p:cTn id="201" presetID="10" presetClass="entr" presetSubtype="0" fill="hold" nodeType="withEffect">
                                  <p:stCondLst>
                                    <p:cond delay="0"/>
                                  </p:stCondLst>
                                  <p:childTnLst>
                                    <p:set>
                                      <p:cBhvr>
                                        <p:cTn id="202" dur="1" fill="hold">
                                          <p:stCondLst>
                                            <p:cond delay="0"/>
                                          </p:stCondLst>
                                        </p:cTn>
                                        <p:tgtEl>
                                          <p:spTgt spid="24"/>
                                        </p:tgtEl>
                                        <p:attrNameLst>
                                          <p:attrName>style.visibility</p:attrName>
                                        </p:attrNameLst>
                                      </p:cBhvr>
                                      <p:to>
                                        <p:strVal val="visible"/>
                                      </p:to>
                                    </p:set>
                                    <p:animEffect transition="in" filter="fade">
                                      <p:cBhvr>
                                        <p:cTn id="203" dur="1000"/>
                                        <p:tgtEl>
                                          <p:spTgt spid="24"/>
                                        </p:tgtEl>
                                      </p:cBhvr>
                                    </p:animEffect>
                                  </p:childTnLst>
                                </p:cTn>
                              </p:par>
                              <p:par>
                                <p:cTn id="204" presetID="10" presetClass="entr" presetSubtype="0" fill="hold" nodeType="withEffect">
                                  <p:stCondLst>
                                    <p:cond delay="0"/>
                                  </p:stCondLst>
                                  <p:childTnLst>
                                    <p:set>
                                      <p:cBhvr>
                                        <p:cTn id="205" dur="1" fill="hold">
                                          <p:stCondLst>
                                            <p:cond delay="0"/>
                                          </p:stCondLst>
                                        </p:cTn>
                                        <p:tgtEl>
                                          <p:spTgt spid="27"/>
                                        </p:tgtEl>
                                        <p:attrNameLst>
                                          <p:attrName>style.visibility</p:attrName>
                                        </p:attrNameLst>
                                      </p:cBhvr>
                                      <p:to>
                                        <p:strVal val="visible"/>
                                      </p:to>
                                    </p:set>
                                    <p:animEffect transition="in" filter="fade">
                                      <p:cBhvr>
                                        <p:cTn id="206" dur="1000"/>
                                        <p:tgtEl>
                                          <p:spTgt spid="27"/>
                                        </p:tgtEl>
                                      </p:cBhvr>
                                    </p:animEffect>
                                  </p:childTnLst>
                                </p:cTn>
                              </p:par>
                              <p:par>
                                <p:cTn id="207" presetID="10" presetClass="entr" presetSubtype="0" fill="hold" grpId="0" nodeType="withEffect">
                                  <p:stCondLst>
                                    <p:cond delay="0"/>
                                  </p:stCondLst>
                                  <p:childTnLst>
                                    <p:set>
                                      <p:cBhvr>
                                        <p:cTn id="208" dur="1" fill="hold">
                                          <p:stCondLst>
                                            <p:cond delay="0"/>
                                          </p:stCondLst>
                                        </p:cTn>
                                        <p:tgtEl>
                                          <p:spTgt spid="333014"/>
                                        </p:tgtEl>
                                        <p:attrNameLst>
                                          <p:attrName>style.visibility</p:attrName>
                                        </p:attrNameLst>
                                      </p:cBhvr>
                                      <p:to>
                                        <p:strVal val="visible"/>
                                      </p:to>
                                    </p:set>
                                    <p:animEffect transition="in" filter="fade">
                                      <p:cBhvr>
                                        <p:cTn id="209" dur="1000"/>
                                        <p:tgtEl>
                                          <p:spTgt spid="3330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020" grpId="0" animBg="1"/>
      <p:bldP spid="332949" grpId="0"/>
      <p:bldP spid="332823" grpId="0"/>
      <p:bldP spid="332853" grpId="0" animBg="1"/>
      <p:bldP spid="332854" grpId="0" animBg="1"/>
      <p:bldP spid="332855" grpId="0"/>
      <p:bldP spid="332875" grpId="0" animBg="1"/>
      <p:bldP spid="332876" grpId="0"/>
      <p:bldP spid="332884" grpId="0"/>
      <p:bldP spid="332893" grpId="0" animBg="1"/>
      <p:bldP spid="332894" grpId="0"/>
      <p:bldP spid="332908" grpId="0" animBg="1"/>
      <p:bldP spid="332909" grpId="0"/>
      <p:bldP spid="332922" grpId="0" animBg="1"/>
      <p:bldP spid="332923" grpId="0"/>
      <p:bldP spid="332820" grpId="0"/>
      <p:bldP spid="332821" grpId="0"/>
      <p:bldP spid="332822" grpId="0"/>
      <p:bldP spid="332824" grpId="0"/>
      <p:bldP spid="332837" grpId="0"/>
      <p:bldP spid="332931" grpId="0" animBg="1"/>
      <p:bldP spid="332932" grpId="0"/>
      <p:bldP spid="332936" grpId="0"/>
      <p:bldP spid="332937" grpId="0"/>
      <p:bldP spid="332938" grpId="0"/>
      <p:bldP spid="332939" grpId="0"/>
      <p:bldP spid="332948" grpId="0"/>
      <p:bldP spid="332950" grpId="0"/>
      <p:bldP spid="332975" grpId="0" animBg="1"/>
      <p:bldP spid="332976" grpId="0"/>
      <p:bldP spid="333014" grpId="0" animBg="1"/>
      <p:bldP spid="333015" grpId="0" animBg="1"/>
      <p:bldP spid="333016" grpId="0" animBg="1"/>
      <p:bldP spid="333017" grpId="0" animBg="1"/>
      <p:bldP spid="333018" grpId="0" animBg="1"/>
      <p:bldP spid="33301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Reachable Definitions in SOOT</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571472" y="1857364"/>
            <a:ext cx="8036174" cy="3970318"/>
          </a:xfrm>
          <a:prstGeom prst="rect">
            <a:avLst/>
          </a:prstGeom>
          <a:noFill/>
        </p:spPr>
        <p:txBody>
          <a:bodyPr wrap="none" rtlCol="0">
            <a:spAutoFit/>
          </a:bodyPr>
          <a:lstStyle/>
          <a:p>
            <a:r>
              <a:rPr lang="en-US" sz="1200" b="1" dirty="0" smtClean="0">
                <a:latin typeface="Courier New" pitchFamily="49" charset="0"/>
                <a:cs typeface="Courier New" pitchFamily="49" charset="0"/>
              </a:rPr>
              <a:t>public</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class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SimpleReachingDefinitions</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implements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ReachingDefinitions</a:t>
            </a:r>
            <a:r>
              <a:rPr lang="en-US" sz="1200" dirty="0" smtClean="0">
                <a:latin typeface="Courier New" pitchFamily="49" charset="0"/>
                <a:cs typeface="Courier New" pitchFamily="49" charset="0"/>
              </a:rPr>
              <a:t> </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HashMap</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&gt;&gt; </a:t>
            </a:r>
            <a:r>
              <a:rPr lang="pt-BR" sz="1200" dirty="0" err="1" smtClean="0">
                <a:latin typeface="Courier New" pitchFamily="49" charset="0"/>
                <a:cs typeface="Courier New" pitchFamily="49" charset="0"/>
              </a:rPr>
              <a:t>unitToDefinitionAfter</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HashMap</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&gt;&gt; </a:t>
            </a:r>
            <a:r>
              <a:rPr lang="pt-BR" sz="1200" dirty="0" err="1" smtClean="0">
                <a:latin typeface="Courier New" pitchFamily="49" charset="0"/>
                <a:cs typeface="Courier New" pitchFamily="49" charset="0"/>
              </a:rPr>
              <a:t>unitToDefinitionBefore</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SimpleReachingDefinitions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DirectedGraph</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graph</a:t>
            </a:r>
            <a:r>
              <a:rPr lang="pt-BR" sz="1200" dirty="0" smtClean="0">
                <a:latin typeface="Courier New" pitchFamily="49" charset="0"/>
                <a:cs typeface="Courier New" pitchFamily="49" charset="0"/>
              </a:rPr>
              <a:t>) {</a:t>
            </a:r>
            <a:r>
              <a:rPr lang="en-US" sz="1200" dirty="0" smtClean="0">
                <a:latin typeface="Courier New" pitchFamily="49" charset="0"/>
                <a:cs typeface="Courier New" pitchFamily="49" charset="0"/>
              </a:rPr>
              <a:t>/*WORK*/}</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getReachingDefinitionsAfter</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return</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this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unitToDefinitionAfter</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get</a:t>
            </a:r>
            <a:r>
              <a:rPr lang="pt-BR" sz="1200" dirty="0" smtClean="0">
                <a:latin typeface="Courier New" pitchFamily="49" charset="0"/>
                <a:cs typeface="Courier New" pitchFamily="49" charset="0"/>
              </a:rPr>
              <a:t>(_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getReachingDefinitionsBefore</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return</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this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unitToDefinitionBefore</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get</a:t>
            </a:r>
            <a:r>
              <a:rPr lang="pt-BR" sz="1200" dirty="0" smtClean="0">
                <a:latin typeface="Courier New" pitchFamily="49" charset="0"/>
                <a:cs typeface="Courier New" pitchFamily="49" charset="0"/>
              </a:rPr>
              <a:t>(_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p>
          <a:p>
            <a:r>
              <a:rPr lang="en-US" sz="1200" dirty="0" smtClean="0">
                <a:latin typeface="Courier New" pitchFamily="49" charset="0"/>
                <a:cs typeface="Courier New" pitchFamily="49" charset="0"/>
              </a:rPr>
              <a:t>}</a:t>
            </a:r>
          </a:p>
          <a:p>
            <a:r>
              <a:rPr lang="en-US" sz="1200" b="1" dirty="0" smtClean="0">
                <a:latin typeface="Courier New" pitchFamily="49" charset="0"/>
                <a:cs typeface="Courier New" pitchFamily="49" charset="0"/>
              </a:rPr>
              <a:t>class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SimpleReachingDefinitionsAnalysis</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extends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ForwardFlowAnalysis</a:t>
            </a:r>
            <a:r>
              <a:rPr lang="en-US" sz="1200" dirty="0" smtClean="0">
                <a:latin typeface="Courier New" pitchFamily="49" charset="0"/>
                <a:cs typeface="Courier New" pitchFamily="49" charset="0"/>
              </a:rPr>
              <a:t>&lt;Unit,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&gt;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emptySet</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SimpleReachingDefinitionsAnalysis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DirectedGraph</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&gt; _</a:t>
            </a:r>
            <a:r>
              <a:rPr lang="pt-BR" sz="1200" dirty="0" err="1" smtClean="0">
                <a:latin typeface="Courier New" pitchFamily="49" charset="0"/>
                <a:cs typeface="Courier New" pitchFamily="49" charset="0"/>
              </a:rPr>
              <a:t>graph</a:t>
            </a:r>
            <a:r>
              <a:rPr lang="pt-BR" sz="1200" dirty="0" smtClean="0">
                <a:latin typeface="Courier New" pitchFamily="49" charset="0"/>
                <a:cs typeface="Courier New" pitchFamily="49" charset="0"/>
              </a:rPr>
              <a:t>) { /*INIT*/}</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copy(</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 { …}</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copy(</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void</a:t>
            </a:r>
            <a:r>
              <a:rPr lang="pt-BR" sz="1200" dirty="0" smtClean="0">
                <a:latin typeface="Courier New" pitchFamily="49" charset="0"/>
                <a:cs typeface="Courier New" pitchFamily="49" charset="0"/>
              </a:rPr>
              <a:t> merge(</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_source1,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_source2,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entryInitialFlow</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newInitialFlow</a:t>
            </a:r>
            <a:r>
              <a:rPr lang="pt-BR" sz="1200" dirty="0" smtClean="0">
                <a:latin typeface="Courier New" pitchFamily="49" charset="0"/>
                <a:cs typeface="Courier New" pitchFamily="49" charset="0"/>
              </a:rPr>
              <a:t>() { ...}</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flowThrough</a:t>
            </a:r>
            <a:r>
              <a:rPr lang="en-US" sz="1200" dirty="0" smtClean="0">
                <a:latin typeface="Courier New" pitchFamily="49" charset="0"/>
                <a:cs typeface="Courier New" pitchFamily="49" charset="0"/>
              </a:rPr>
              <a:t>(</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Unit _unit,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void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kill</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 </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bdef</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 </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a:t>
            </a:r>
            <a:endParaRPr lang="en-US" sz="1200" dirty="0" smtClean="0">
              <a:latin typeface="Courier New" pitchFamily="49" charset="0"/>
              <a:cs typeface="Courier New" pitchFamily="49" charset="0"/>
            </a:endParaRPr>
          </a:p>
          <a:p>
            <a:r>
              <a:rPr lang="en-US" sz="1200" dirty="0" smtClean="0">
                <a:latin typeface="Courier New" pitchFamily="49" charset="0"/>
                <a:cs typeface="Courier New" pitchFamily="49" charset="0"/>
              </a:rPr>
              <a:t>}</a:t>
            </a:r>
            <a:endParaRPr lang="pt-BR" sz="12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71472" y="1857364"/>
            <a:ext cx="8036174" cy="3970318"/>
          </a:xfrm>
          <a:prstGeom prst="rect">
            <a:avLst/>
          </a:prstGeom>
          <a:noFill/>
        </p:spPr>
        <p:txBody>
          <a:bodyPr wrap="none" rtlCol="0">
            <a:spAutoFit/>
          </a:bodyPr>
          <a:lstStyle/>
          <a:p>
            <a:r>
              <a:rPr lang="en-US" sz="1200" b="1" dirty="0" smtClean="0">
                <a:latin typeface="Courier New" pitchFamily="49" charset="0"/>
                <a:cs typeface="Courier New" pitchFamily="49" charset="0"/>
              </a:rPr>
              <a:t>public</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class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SimpleReachingDefinitions</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implements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ReachingDefinitions</a:t>
            </a:r>
            <a:r>
              <a:rPr lang="en-US" sz="1200" dirty="0" smtClean="0">
                <a:latin typeface="Courier New" pitchFamily="49" charset="0"/>
                <a:cs typeface="Courier New" pitchFamily="49" charset="0"/>
              </a:rPr>
              <a:t> </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HashMap</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&gt;&gt; </a:t>
            </a:r>
            <a:r>
              <a:rPr lang="pt-BR" sz="1200" dirty="0" err="1" smtClean="0">
                <a:latin typeface="Courier New" pitchFamily="49" charset="0"/>
                <a:cs typeface="Courier New" pitchFamily="49" charset="0"/>
              </a:rPr>
              <a:t>unitToDefinitionAfter</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HashMap</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&gt;&gt; </a:t>
            </a:r>
            <a:r>
              <a:rPr lang="pt-BR" sz="1200" dirty="0" err="1" smtClean="0">
                <a:latin typeface="Courier New" pitchFamily="49" charset="0"/>
                <a:cs typeface="Courier New" pitchFamily="49" charset="0"/>
              </a:rPr>
              <a:t>unitToDefinitionBefore</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SimpleReachingDefinitions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DirectedGraph</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graph</a:t>
            </a:r>
            <a:r>
              <a:rPr lang="pt-BR" sz="1200" dirty="0" smtClean="0">
                <a:latin typeface="Courier New" pitchFamily="49" charset="0"/>
                <a:cs typeface="Courier New" pitchFamily="49" charset="0"/>
              </a:rPr>
              <a:t>) {</a:t>
            </a:r>
            <a:r>
              <a:rPr lang="en-US" sz="1200" dirty="0" smtClean="0">
                <a:latin typeface="Courier New" pitchFamily="49" charset="0"/>
                <a:cs typeface="Courier New" pitchFamily="49" charset="0"/>
              </a:rPr>
              <a:t>/*WORK*/}</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getReachingDefinitionsAfter</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return</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this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unitToDefinitionAfter</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get</a:t>
            </a:r>
            <a:r>
              <a:rPr lang="pt-BR" sz="1200" dirty="0" smtClean="0">
                <a:latin typeface="Courier New" pitchFamily="49" charset="0"/>
                <a:cs typeface="Courier New" pitchFamily="49" charset="0"/>
              </a:rPr>
              <a:t>(_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List</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Definition</a:t>
            </a:r>
            <a:r>
              <a:rPr lang="pt-BR" sz="1200" dirty="0" smtClean="0">
                <a:latin typeface="Courier New" pitchFamily="49" charset="0"/>
                <a:cs typeface="Courier New" pitchFamily="49" charset="0"/>
              </a:rPr>
              <a:t>&gt; </a:t>
            </a:r>
            <a:r>
              <a:rPr lang="pt-BR" sz="1200" dirty="0" err="1" smtClean="0">
                <a:latin typeface="Courier New" pitchFamily="49" charset="0"/>
                <a:cs typeface="Courier New" pitchFamily="49" charset="0"/>
              </a:rPr>
              <a:t>getReachingDefinitionsBefore</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return</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this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unitToDefinitionBefore</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get</a:t>
            </a:r>
            <a:r>
              <a:rPr lang="pt-BR" sz="1200" dirty="0" smtClean="0">
                <a:latin typeface="Courier New" pitchFamily="49" charset="0"/>
                <a:cs typeface="Courier New" pitchFamily="49" charset="0"/>
              </a:rPr>
              <a:t>(_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a:t>
            </a:r>
          </a:p>
          <a:p>
            <a:r>
              <a:rPr lang="en-US" sz="1200" dirty="0" smtClean="0">
                <a:latin typeface="Courier New" pitchFamily="49" charset="0"/>
                <a:cs typeface="Courier New" pitchFamily="49" charset="0"/>
              </a:rPr>
              <a:t>}</a:t>
            </a:r>
          </a:p>
          <a:p>
            <a:r>
              <a:rPr lang="en-US" sz="1200" b="1" dirty="0" smtClean="0">
                <a:latin typeface="Courier New" pitchFamily="49" charset="0"/>
                <a:cs typeface="Courier New" pitchFamily="49" charset="0"/>
              </a:rPr>
              <a:t>class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SimpleReachingDefinitionsAnalysis</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extends</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ForwardFlowAnalysis</a:t>
            </a:r>
            <a:r>
              <a:rPr lang="en-US" sz="1200" dirty="0" smtClean="0">
                <a:latin typeface="Courier New" pitchFamily="49" charset="0"/>
                <a:cs typeface="Courier New" pitchFamily="49" charset="0"/>
              </a:rPr>
              <a:t>&lt;Unit,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&gt;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emptySet</a:t>
            </a:r>
            <a:r>
              <a:rPr lang="pt-BR" sz="1200" dirty="0" smtClean="0">
                <a:latin typeface="Courier New" pitchFamily="49" charset="0"/>
                <a:cs typeface="Courier New" pitchFamily="49" charset="0"/>
              </a:rPr>
              <a:t>;</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SimpleReachingDefinitionsAnalysis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DirectedGraph</a:t>
            </a:r>
            <a:r>
              <a:rPr lang="pt-BR" sz="1200" dirty="0" smtClean="0">
                <a:latin typeface="Courier New" pitchFamily="49" charset="0"/>
                <a:cs typeface="Courier New" pitchFamily="49" charset="0"/>
              </a:rPr>
              <a:t>&lt;</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&gt; _</a:t>
            </a:r>
            <a:r>
              <a:rPr lang="pt-BR" sz="1200" dirty="0" err="1" smtClean="0">
                <a:latin typeface="Courier New" pitchFamily="49" charset="0"/>
                <a:cs typeface="Courier New" pitchFamily="49" charset="0"/>
              </a:rPr>
              <a:t>graph</a:t>
            </a:r>
            <a:r>
              <a:rPr lang="pt-BR" sz="1200" dirty="0" smtClean="0">
                <a:latin typeface="Courier New" pitchFamily="49" charset="0"/>
                <a:cs typeface="Courier New" pitchFamily="49" charset="0"/>
              </a:rPr>
              <a:t>) { /*INIT*/}</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copy(</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 { …}</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copy(</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void</a:t>
            </a:r>
            <a:r>
              <a:rPr lang="pt-BR" sz="1200" dirty="0" smtClean="0">
                <a:latin typeface="Courier New" pitchFamily="49" charset="0"/>
                <a:cs typeface="Courier New" pitchFamily="49" charset="0"/>
              </a:rPr>
              <a:t> merge(</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_source1,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_source2,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entryInitialFlow</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protected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newInitialFlow</a:t>
            </a:r>
            <a:r>
              <a:rPr lang="pt-BR" sz="1200" dirty="0" smtClean="0">
                <a:latin typeface="Courier New" pitchFamily="49" charset="0"/>
                <a:cs typeface="Courier New" pitchFamily="49" charset="0"/>
              </a:rPr>
              <a:t>() { ...}</a:t>
            </a:r>
          </a:p>
          <a:p>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protected</a:t>
            </a:r>
            <a:r>
              <a:rPr lang="en-US" sz="1200" dirty="0" smtClean="0">
                <a:latin typeface="Courier New" pitchFamily="49" charset="0"/>
                <a:cs typeface="Courier New" pitchFamily="49" charset="0"/>
              </a:rPr>
              <a:t> </a:t>
            </a:r>
            <a:r>
              <a:rPr lang="en-US" sz="1200" b="1" dirty="0" smtClean="0">
                <a:latin typeface="Courier New" pitchFamily="49" charset="0"/>
                <a:cs typeface="Courier New" pitchFamily="49" charset="0"/>
              </a:rPr>
              <a:t>void</a:t>
            </a:r>
            <a:r>
              <a:rPr lang="en-US" sz="1200" dirty="0" smtClean="0">
                <a:latin typeface="Courier New" pitchFamily="49" charset="0"/>
                <a:cs typeface="Courier New" pitchFamily="49" charset="0"/>
              </a:rPr>
              <a:t> </a:t>
            </a:r>
            <a:r>
              <a:rPr lang="en-US" sz="1200" dirty="0" err="1" smtClean="0">
                <a:latin typeface="Courier New" pitchFamily="49" charset="0"/>
                <a:cs typeface="Courier New" pitchFamily="49" charset="0"/>
              </a:rPr>
              <a:t>flowThrough</a:t>
            </a:r>
            <a:r>
              <a:rPr lang="en-US" sz="1200" dirty="0" smtClean="0">
                <a:latin typeface="Courier New" pitchFamily="49" charset="0"/>
                <a:cs typeface="Courier New" pitchFamily="49" charset="0"/>
              </a:rPr>
              <a:t>(</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_source, Unit _unit, </a:t>
            </a:r>
            <a:r>
              <a:rPr lang="en-US" sz="1200" dirty="0" err="1" smtClean="0">
                <a:latin typeface="Courier New" pitchFamily="49" charset="0"/>
                <a:cs typeface="Courier New" pitchFamily="49" charset="0"/>
              </a:rPr>
              <a:t>FlowSet</a:t>
            </a:r>
            <a:r>
              <a:rPr lang="en-US" sz="1200" dirty="0" smtClean="0">
                <a:latin typeface="Courier New" pitchFamily="49" charset="0"/>
                <a:cs typeface="Courier New" pitchFamily="49" charset="0"/>
              </a:rPr>
              <a:t> _</a:t>
            </a:r>
            <a:r>
              <a:rPr lang="en-US" sz="1200" dirty="0" err="1" smtClean="0">
                <a:latin typeface="Courier New" pitchFamily="49" charset="0"/>
                <a:cs typeface="Courier New" pitchFamily="49" charset="0"/>
              </a:rPr>
              <a:t>dest</a:t>
            </a:r>
            <a:r>
              <a:rPr lang="en-US" sz="1200" dirty="0" smtClean="0">
                <a:latin typeface="Courier New" pitchFamily="49" charset="0"/>
                <a:cs typeface="Courier New" pitchFamily="49" charset="0"/>
              </a:rPr>
              <a: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void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kill</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 </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a:t>
            </a:r>
            <a:r>
              <a:rPr lang="pt-BR" sz="1200" b="1" dirty="0" err="1" smtClean="0">
                <a:latin typeface="Courier New" pitchFamily="49" charset="0"/>
                <a:cs typeface="Courier New" pitchFamily="49" charset="0"/>
              </a:rPr>
              <a:t>private</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bdef</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_source, </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unit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FlowSet</a:t>
            </a:r>
            <a:r>
              <a:rPr lang="pt-BR" sz="1200" dirty="0" smtClean="0">
                <a:latin typeface="Courier New" pitchFamily="49" charset="0"/>
                <a:cs typeface="Courier New" pitchFamily="49" charset="0"/>
              </a:rPr>
              <a:t> _</a:t>
            </a:r>
            <a:r>
              <a:rPr lang="pt-BR" sz="1200" dirty="0" err="1" smtClean="0">
                <a:latin typeface="Courier New" pitchFamily="49" charset="0"/>
                <a:cs typeface="Courier New" pitchFamily="49" charset="0"/>
              </a:rPr>
              <a:t>dest</a:t>
            </a:r>
            <a:r>
              <a:rPr lang="pt-BR" sz="1200" dirty="0" smtClean="0">
                <a:latin typeface="Courier New" pitchFamily="49" charset="0"/>
                <a:cs typeface="Courier New" pitchFamily="49" charset="0"/>
              </a:rPr>
              <a:t>) {...}</a:t>
            </a:r>
            <a:endParaRPr lang="en-US" sz="1200" dirty="0" smtClean="0">
              <a:latin typeface="Courier New" pitchFamily="49" charset="0"/>
              <a:cs typeface="Courier New" pitchFamily="49" charset="0"/>
            </a:endParaRPr>
          </a:p>
          <a:p>
            <a:r>
              <a:rPr lang="en-US" sz="1200" dirty="0" smtClean="0">
                <a:latin typeface="Courier New" pitchFamily="49" charset="0"/>
                <a:cs typeface="Courier New" pitchFamily="49" charset="0"/>
              </a:rPr>
              <a:t>}</a:t>
            </a:r>
            <a:endParaRPr lang="pt-BR" sz="1200" dirty="0" smtClean="0">
              <a:latin typeface="Courier New" pitchFamily="49" charset="0"/>
              <a:cs typeface="Courier New" pitchFamily="49" charset="0"/>
            </a:endParaRPr>
          </a:p>
        </p:txBody>
      </p:sp>
      <p:sp>
        <p:nvSpPr>
          <p:cNvPr id="2" name="Title 1"/>
          <p:cNvSpPr>
            <a:spLocks noGrp="1"/>
          </p:cNvSpPr>
          <p:nvPr>
            <p:ph type="title"/>
          </p:nvPr>
        </p:nvSpPr>
        <p:spPr/>
        <p:txBody>
          <a:bodyPr/>
          <a:lstStyle/>
          <a:p>
            <a:r>
              <a:rPr lang="en-US" dirty="0" smtClean="0"/>
              <a:t>Reachable Definitions in SOOT</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6" name="TextBox 5"/>
          <p:cNvSpPr txBox="1"/>
          <p:nvPr/>
        </p:nvSpPr>
        <p:spPr>
          <a:xfrm>
            <a:off x="2357422" y="2357430"/>
            <a:ext cx="6000792"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Programmer specifies how to transfer information across edges of a flow graph.</a:t>
            </a:r>
            <a:endParaRPr lang="pt-BR" sz="3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terminology: dependency</a:t>
            </a:r>
            <a:endParaRPr lang="pt-BR" dirty="0"/>
          </a:p>
        </p:txBody>
      </p:sp>
      <p:sp>
        <p:nvSpPr>
          <p:cNvPr id="3" name="Content Placeholder 2"/>
          <p:cNvSpPr>
            <a:spLocks noGrp="1"/>
          </p:cNvSpPr>
          <p:nvPr>
            <p:ph idx="1"/>
          </p:nvPr>
        </p:nvSpPr>
        <p:spPr>
          <a:xfrm>
            <a:off x="571472" y="1500174"/>
            <a:ext cx="4929222" cy="1643074"/>
          </a:xfrm>
        </p:spPr>
        <p:txBody>
          <a:bodyPr>
            <a:normAutofit/>
          </a:bodyPr>
          <a:lstStyle/>
          <a:p>
            <a:r>
              <a:rPr lang="en-US" dirty="0" smtClean="0"/>
              <a:t>On </a:t>
            </a:r>
            <a:r>
              <a:rPr lang="en-US" dirty="0" smtClean="0"/>
              <a:t>Control: </a:t>
            </a:r>
            <a:r>
              <a:rPr lang="en-US" dirty="0" smtClean="0"/>
              <a:t>dominance</a:t>
            </a:r>
            <a:endParaRPr lang="en-US" dirty="0" smtClean="0"/>
          </a:p>
          <a:p>
            <a:r>
              <a:rPr lang="en-US" dirty="0" smtClean="0"/>
              <a:t>On Data: </a:t>
            </a:r>
            <a:r>
              <a:rPr lang="en-US" dirty="0" smtClean="0"/>
              <a:t>def-use, use-def</a:t>
            </a:r>
            <a:endParaRPr lang="en-US" dirty="0" smtClean="0"/>
          </a:p>
          <a:p>
            <a:pPr lvl="1"/>
            <a:endParaRPr lang="en-US" dirty="0" smtClean="0"/>
          </a:p>
          <a:p>
            <a:pPr lvl="1"/>
            <a:endParaRPr lang="en-US" dirty="0" smtClean="0"/>
          </a:p>
        </p:txBody>
      </p:sp>
      <p:sp>
        <p:nvSpPr>
          <p:cNvPr id="4" name="Footer Placeholder 3"/>
          <p:cNvSpPr>
            <a:spLocks noGrp="1"/>
          </p:cNvSpPr>
          <p:nvPr>
            <p:ph type="ftr" sz="quarter" idx="11"/>
          </p:nvPr>
        </p:nvSpPr>
        <p:spPr/>
        <p:txBody>
          <a:bodyPr/>
          <a:lstStyle/>
          <a:p>
            <a:r>
              <a:rPr lang="pt-BR" smtClean="0"/>
              <a:t>© Marcelo d’Amorim 2010</a:t>
            </a:r>
            <a:endParaRPr lang="pt-BR"/>
          </a:p>
        </p:txBody>
      </p:sp>
      <p:pic>
        <p:nvPicPr>
          <p:cNvPr id="1026" name="Picture 2"/>
          <p:cNvPicPr>
            <a:picLocks noChangeAspect="1" noChangeArrowheads="1"/>
          </p:cNvPicPr>
          <p:nvPr/>
        </p:nvPicPr>
        <p:blipFill>
          <a:blip r:embed="rId2" cstate="print"/>
          <a:srcRect/>
          <a:stretch>
            <a:fillRect/>
          </a:stretch>
        </p:blipFill>
        <p:spPr bwMode="auto">
          <a:xfrm>
            <a:off x="5420973" y="1643050"/>
            <a:ext cx="3151555" cy="4312176"/>
          </a:xfrm>
          <a:prstGeom prst="rect">
            <a:avLst/>
          </a:prstGeom>
          <a:noFill/>
          <a:ln w="9525">
            <a:solidFill>
              <a:srgbClr val="05022C"/>
            </a:solid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571472" y="3170958"/>
            <a:ext cx="4672045" cy="2786082"/>
          </a:xfrm>
          <a:prstGeom prst="rect">
            <a:avLst/>
          </a:prstGeom>
          <a:noFill/>
          <a:ln w="9525">
            <a:solidFill>
              <a:srgbClr val="05022C"/>
            </a:solidFill>
            <a:miter lim="800000"/>
            <a:headEnd/>
            <a:tailEnd/>
          </a:ln>
          <a:effectLst/>
        </p:spPr>
      </p:pic>
      <p:sp>
        <p:nvSpPr>
          <p:cNvPr id="33" name="TextBox 32"/>
          <p:cNvSpPr txBox="1"/>
          <p:nvPr/>
        </p:nvSpPr>
        <p:spPr>
          <a:xfrm>
            <a:off x="479198" y="2857496"/>
            <a:ext cx="3906198" cy="369332"/>
          </a:xfrm>
          <a:prstGeom prst="rect">
            <a:avLst/>
          </a:prstGeom>
          <a:noFill/>
        </p:spPr>
        <p:txBody>
          <a:bodyPr wrap="none" rtlCol="0">
            <a:spAutoFit/>
          </a:bodyPr>
          <a:lstStyle/>
          <a:p>
            <a:r>
              <a:rPr lang="en-US" b="1" dirty="0" smtClean="0">
                <a:solidFill>
                  <a:srgbClr val="05022C"/>
                </a:solidFill>
              </a:rPr>
              <a:t>PROGRAM DEPENDENCE GRAPH (PDG)</a:t>
            </a:r>
            <a:endParaRPr lang="pt-BR" b="1" dirty="0">
              <a:solidFill>
                <a:srgbClr val="05022C"/>
              </a:solidFill>
            </a:endParaRPr>
          </a:p>
        </p:txBody>
      </p:sp>
      <p:sp>
        <p:nvSpPr>
          <p:cNvPr id="34" name="TextBox 33"/>
          <p:cNvSpPr txBox="1"/>
          <p:nvPr/>
        </p:nvSpPr>
        <p:spPr>
          <a:xfrm>
            <a:off x="488342" y="6000768"/>
            <a:ext cx="6047168" cy="369332"/>
          </a:xfrm>
          <a:prstGeom prst="rect">
            <a:avLst/>
          </a:prstGeom>
          <a:noFill/>
        </p:spPr>
        <p:txBody>
          <a:bodyPr wrap="none" rtlCol="0">
            <a:spAutoFit/>
          </a:bodyPr>
          <a:lstStyle/>
          <a:p>
            <a:r>
              <a:rPr lang="en-US" dirty="0" smtClean="0"/>
              <a:t>From “Dynamic Program Slicing”, </a:t>
            </a:r>
            <a:r>
              <a:rPr lang="en-US" dirty="0" err="1" smtClean="0"/>
              <a:t>Agrawal</a:t>
            </a:r>
            <a:r>
              <a:rPr lang="en-US" dirty="0" smtClean="0"/>
              <a:t> and </a:t>
            </a:r>
            <a:r>
              <a:rPr lang="en-US" dirty="0" err="1" smtClean="0"/>
              <a:t>Horgan</a:t>
            </a:r>
            <a:r>
              <a:rPr lang="en-US" dirty="0" smtClean="0"/>
              <a:t>, PLDI’90</a:t>
            </a:r>
            <a:endParaRPr lang="pt-B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terminology: dependency</a:t>
            </a:r>
            <a:endParaRPr lang="pt-BR" dirty="0"/>
          </a:p>
        </p:txBody>
      </p:sp>
      <p:sp>
        <p:nvSpPr>
          <p:cNvPr id="3" name="Content Placeholder 2"/>
          <p:cNvSpPr>
            <a:spLocks noGrp="1"/>
          </p:cNvSpPr>
          <p:nvPr>
            <p:ph idx="1"/>
          </p:nvPr>
        </p:nvSpPr>
        <p:spPr>
          <a:xfrm>
            <a:off x="457200" y="1600200"/>
            <a:ext cx="4329114" cy="4525963"/>
          </a:xfrm>
        </p:spPr>
        <p:txBody>
          <a:bodyPr/>
          <a:lstStyle/>
          <a:p>
            <a:r>
              <a:rPr lang="en-US" dirty="0" smtClean="0"/>
              <a:t>On Control</a:t>
            </a:r>
            <a:endParaRPr lang="en-US" dirty="0" smtClean="0"/>
          </a:p>
          <a:p>
            <a:pPr lvl="1"/>
            <a:r>
              <a:rPr lang="en-US" dirty="0" smtClean="0"/>
              <a:t>Dominance</a:t>
            </a:r>
          </a:p>
          <a:p>
            <a:pPr lvl="1"/>
            <a:r>
              <a:rPr lang="en-US" dirty="0" smtClean="0"/>
              <a:t>Post-dominance</a:t>
            </a:r>
            <a:endParaRPr lang="pt-BR" dirty="0" smtClean="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31" name="Rectangle 30"/>
          <p:cNvSpPr/>
          <p:nvPr/>
        </p:nvSpPr>
        <p:spPr>
          <a:xfrm>
            <a:off x="4572000" y="1728343"/>
            <a:ext cx="2643206" cy="928694"/>
          </a:xfrm>
          <a:prstGeom prst="rect">
            <a:avLst/>
          </a:prstGeom>
          <a:solidFill>
            <a:srgbClr val="FFFFFF"/>
          </a:solidFill>
          <a:ln>
            <a:solidFill>
              <a:srgbClr val="0502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Oval 5"/>
          <p:cNvSpPr/>
          <p:nvPr/>
        </p:nvSpPr>
        <p:spPr>
          <a:xfrm>
            <a:off x="5830174" y="2129261"/>
            <a:ext cx="214314"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TextBox 6"/>
          <p:cNvSpPr txBox="1"/>
          <p:nvPr/>
        </p:nvSpPr>
        <p:spPr>
          <a:xfrm>
            <a:off x="5715008" y="1785926"/>
            <a:ext cx="306494" cy="369332"/>
          </a:xfrm>
          <a:prstGeom prst="rect">
            <a:avLst/>
          </a:prstGeom>
          <a:noFill/>
        </p:spPr>
        <p:txBody>
          <a:bodyPr wrap="none" rtlCol="0">
            <a:spAutoFit/>
          </a:bodyPr>
          <a:lstStyle/>
          <a:p>
            <a:r>
              <a:rPr lang="en-US" dirty="0" smtClean="0"/>
              <a:t>d</a:t>
            </a:r>
            <a:endParaRPr lang="pt-BR" dirty="0"/>
          </a:p>
        </p:txBody>
      </p:sp>
      <p:sp>
        <p:nvSpPr>
          <p:cNvPr id="8" name="Oval 7"/>
          <p:cNvSpPr/>
          <p:nvPr/>
        </p:nvSpPr>
        <p:spPr>
          <a:xfrm>
            <a:off x="6758868" y="2129261"/>
            <a:ext cx="214314"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extBox 9"/>
          <p:cNvSpPr txBox="1"/>
          <p:nvPr/>
        </p:nvSpPr>
        <p:spPr>
          <a:xfrm>
            <a:off x="6715140" y="1785926"/>
            <a:ext cx="306494" cy="369332"/>
          </a:xfrm>
          <a:prstGeom prst="rect">
            <a:avLst/>
          </a:prstGeom>
          <a:noFill/>
        </p:spPr>
        <p:txBody>
          <a:bodyPr wrap="none" rtlCol="0">
            <a:spAutoFit/>
          </a:bodyPr>
          <a:lstStyle/>
          <a:p>
            <a:r>
              <a:rPr lang="en-US" dirty="0" smtClean="0"/>
              <a:t>n</a:t>
            </a:r>
            <a:endParaRPr lang="pt-BR" dirty="0"/>
          </a:p>
        </p:txBody>
      </p:sp>
      <p:sp>
        <p:nvSpPr>
          <p:cNvPr id="15" name="TextBox 14"/>
          <p:cNvSpPr txBox="1"/>
          <p:nvPr/>
        </p:nvSpPr>
        <p:spPr>
          <a:xfrm>
            <a:off x="4572000" y="1773784"/>
            <a:ext cx="682238" cy="369332"/>
          </a:xfrm>
          <a:prstGeom prst="rect">
            <a:avLst/>
          </a:prstGeom>
          <a:noFill/>
        </p:spPr>
        <p:txBody>
          <a:bodyPr wrap="none" rtlCol="0">
            <a:spAutoFit/>
          </a:bodyPr>
          <a:lstStyle/>
          <a:p>
            <a:r>
              <a:rPr lang="en-US" dirty="0" smtClean="0"/>
              <a:t>entry</a:t>
            </a:r>
            <a:endParaRPr lang="pt-BR" dirty="0"/>
          </a:p>
        </p:txBody>
      </p:sp>
      <p:sp>
        <p:nvSpPr>
          <p:cNvPr id="16" name="Oval 15"/>
          <p:cNvSpPr/>
          <p:nvPr/>
        </p:nvSpPr>
        <p:spPr>
          <a:xfrm>
            <a:off x="5000628" y="2143116"/>
            <a:ext cx="214314" cy="214314"/>
          </a:xfrm>
          <a:prstGeom prst="ellipse">
            <a:avLst/>
          </a:prstGeom>
          <a:solidFill>
            <a:srgbClr val="0502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6" name="Freeform 35"/>
          <p:cNvSpPr/>
          <p:nvPr/>
        </p:nvSpPr>
        <p:spPr>
          <a:xfrm>
            <a:off x="5112327" y="2000239"/>
            <a:ext cx="674119" cy="142877"/>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37" name="Freeform 36"/>
          <p:cNvSpPr/>
          <p:nvPr/>
        </p:nvSpPr>
        <p:spPr>
          <a:xfrm flipV="1">
            <a:off x="5143505" y="2357429"/>
            <a:ext cx="642942" cy="142876"/>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38" name="Freeform 37"/>
          <p:cNvSpPr/>
          <p:nvPr/>
        </p:nvSpPr>
        <p:spPr>
          <a:xfrm>
            <a:off x="5214942" y="2143116"/>
            <a:ext cx="571504" cy="71438"/>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39" name="Freeform 38"/>
          <p:cNvSpPr/>
          <p:nvPr/>
        </p:nvSpPr>
        <p:spPr>
          <a:xfrm>
            <a:off x="5929322" y="1928802"/>
            <a:ext cx="674119" cy="142877"/>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0" name="Freeform 39"/>
          <p:cNvSpPr/>
          <p:nvPr/>
        </p:nvSpPr>
        <p:spPr>
          <a:xfrm flipV="1">
            <a:off x="5960500" y="2285992"/>
            <a:ext cx="642942" cy="142876"/>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1" name="Freeform 40"/>
          <p:cNvSpPr/>
          <p:nvPr/>
        </p:nvSpPr>
        <p:spPr>
          <a:xfrm>
            <a:off x="6031937" y="2071679"/>
            <a:ext cx="571504" cy="71438"/>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grpSp>
        <p:nvGrpSpPr>
          <p:cNvPr id="35" name="Group 34"/>
          <p:cNvGrpSpPr/>
          <p:nvPr/>
        </p:nvGrpSpPr>
        <p:grpSpPr>
          <a:xfrm>
            <a:off x="4555982" y="2786058"/>
            <a:ext cx="2643206" cy="928694"/>
            <a:chOff x="5530567" y="3184813"/>
            <a:chExt cx="2643206" cy="928694"/>
          </a:xfrm>
        </p:grpSpPr>
        <p:sp>
          <p:nvSpPr>
            <p:cNvPr id="34" name="Rectangle 33"/>
            <p:cNvSpPr/>
            <p:nvPr/>
          </p:nvSpPr>
          <p:spPr>
            <a:xfrm>
              <a:off x="5530567" y="3184813"/>
              <a:ext cx="2643206" cy="928694"/>
            </a:xfrm>
            <a:prstGeom prst="rect">
              <a:avLst/>
            </a:prstGeom>
            <a:solidFill>
              <a:srgbClr val="FFFFFF"/>
            </a:solidFill>
            <a:ln>
              <a:solidFill>
                <a:srgbClr val="0502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Oval 10"/>
            <p:cNvSpPr/>
            <p:nvPr/>
          </p:nvSpPr>
          <p:spPr>
            <a:xfrm>
              <a:off x="5830174" y="3643314"/>
              <a:ext cx="214314"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TextBox 11"/>
            <p:cNvSpPr txBox="1"/>
            <p:nvPr/>
          </p:nvSpPr>
          <p:spPr>
            <a:xfrm>
              <a:off x="5786446" y="3299979"/>
              <a:ext cx="306494" cy="369332"/>
            </a:xfrm>
            <a:prstGeom prst="rect">
              <a:avLst/>
            </a:prstGeom>
            <a:noFill/>
          </p:spPr>
          <p:txBody>
            <a:bodyPr wrap="none" rtlCol="0">
              <a:spAutoFit/>
            </a:bodyPr>
            <a:lstStyle/>
            <a:p>
              <a:r>
                <a:rPr lang="en-US" dirty="0" smtClean="0"/>
                <a:t>n</a:t>
              </a:r>
              <a:endParaRPr lang="pt-BR" dirty="0"/>
            </a:p>
          </p:txBody>
        </p:sp>
        <p:sp>
          <p:nvSpPr>
            <p:cNvPr id="13" name="Oval 12"/>
            <p:cNvSpPr/>
            <p:nvPr/>
          </p:nvSpPr>
          <p:spPr>
            <a:xfrm>
              <a:off x="6758868" y="3643314"/>
              <a:ext cx="214314"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TextBox 16"/>
            <p:cNvSpPr txBox="1"/>
            <p:nvPr/>
          </p:nvSpPr>
          <p:spPr>
            <a:xfrm>
              <a:off x="7429520" y="3228541"/>
              <a:ext cx="525850" cy="369332"/>
            </a:xfrm>
            <a:prstGeom prst="rect">
              <a:avLst/>
            </a:prstGeom>
            <a:noFill/>
          </p:spPr>
          <p:txBody>
            <a:bodyPr wrap="none" rtlCol="0">
              <a:spAutoFit/>
            </a:bodyPr>
            <a:lstStyle/>
            <a:p>
              <a:r>
                <a:rPr lang="en-US" dirty="0" smtClean="0"/>
                <a:t>exit</a:t>
              </a:r>
              <a:endParaRPr lang="pt-BR" dirty="0"/>
            </a:p>
          </p:txBody>
        </p:sp>
        <p:sp>
          <p:nvSpPr>
            <p:cNvPr id="18" name="Oval 17"/>
            <p:cNvSpPr/>
            <p:nvPr/>
          </p:nvSpPr>
          <p:spPr>
            <a:xfrm>
              <a:off x="7598180" y="3571876"/>
              <a:ext cx="214314" cy="214314"/>
            </a:xfrm>
            <a:prstGeom prst="ellipse">
              <a:avLst/>
            </a:prstGeom>
            <a:solidFill>
              <a:srgbClr val="0502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2" name="Freeform 41"/>
            <p:cNvSpPr/>
            <p:nvPr/>
          </p:nvSpPr>
          <p:spPr>
            <a:xfrm>
              <a:off x="6009843" y="3500438"/>
              <a:ext cx="674119" cy="142877"/>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3" name="Freeform 42"/>
            <p:cNvSpPr/>
            <p:nvPr/>
          </p:nvSpPr>
          <p:spPr>
            <a:xfrm flipV="1">
              <a:off x="6041021" y="3857628"/>
              <a:ext cx="642942" cy="142876"/>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4" name="Freeform 43"/>
            <p:cNvSpPr/>
            <p:nvPr/>
          </p:nvSpPr>
          <p:spPr>
            <a:xfrm>
              <a:off x="6112458" y="3643315"/>
              <a:ext cx="571504" cy="71438"/>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5" name="Freeform 44"/>
            <p:cNvSpPr/>
            <p:nvPr/>
          </p:nvSpPr>
          <p:spPr>
            <a:xfrm>
              <a:off x="6826838" y="3429001"/>
              <a:ext cx="674119" cy="142877"/>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6" name="Freeform 45"/>
            <p:cNvSpPr/>
            <p:nvPr/>
          </p:nvSpPr>
          <p:spPr>
            <a:xfrm flipV="1">
              <a:off x="6858016" y="3786191"/>
              <a:ext cx="642942" cy="142876"/>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7" name="Freeform 46"/>
            <p:cNvSpPr/>
            <p:nvPr/>
          </p:nvSpPr>
          <p:spPr>
            <a:xfrm>
              <a:off x="6929453" y="3571878"/>
              <a:ext cx="571504" cy="71438"/>
            </a:xfrm>
            <a:custGeom>
              <a:avLst/>
              <a:gdLst>
                <a:gd name="connsiteX0" fmla="*/ 0 w 762000"/>
                <a:gd name="connsiteY0" fmla="*/ 381000 h 381000"/>
                <a:gd name="connsiteX1" fmla="*/ 387928 w 762000"/>
                <a:gd name="connsiteY1" fmla="*/ 6927 h 381000"/>
                <a:gd name="connsiteX2" fmla="*/ 762000 w 762000"/>
                <a:gd name="connsiteY2" fmla="*/ 339436 h 381000"/>
              </a:gdLst>
              <a:ahLst/>
              <a:cxnLst>
                <a:cxn ang="0">
                  <a:pos x="connsiteX0" y="connsiteY0"/>
                </a:cxn>
                <a:cxn ang="0">
                  <a:pos x="connsiteX1" y="connsiteY1"/>
                </a:cxn>
                <a:cxn ang="0">
                  <a:pos x="connsiteX2" y="connsiteY2"/>
                </a:cxn>
              </a:cxnLst>
              <a:rect l="l" t="t" r="r" b="b"/>
              <a:pathLst>
                <a:path w="762000" h="381000">
                  <a:moveTo>
                    <a:pt x="0" y="381000"/>
                  </a:moveTo>
                  <a:cubicBezTo>
                    <a:pt x="130464" y="197427"/>
                    <a:pt x="260928" y="13854"/>
                    <a:pt x="387928" y="6927"/>
                  </a:cubicBezTo>
                  <a:cubicBezTo>
                    <a:pt x="514928" y="0"/>
                    <a:pt x="725055" y="265545"/>
                    <a:pt x="762000" y="339436"/>
                  </a:cubicBezTo>
                </a:path>
              </a:pathLst>
            </a:cu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4" name="TextBox 13"/>
            <p:cNvSpPr txBox="1"/>
            <p:nvPr/>
          </p:nvSpPr>
          <p:spPr>
            <a:xfrm>
              <a:off x="6560878" y="3256251"/>
              <a:ext cx="428322" cy="369332"/>
            </a:xfrm>
            <a:prstGeom prst="rect">
              <a:avLst/>
            </a:prstGeom>
            <a:noFill/>
          </p:spPr>
          <p:txBody>
            <a:bodyPr wrap="none" rtlCol="0">
              <a:spAutoFit/>
            </a:bodyPr>
            <a:lstStyle/>
            <a:p>
              <a:r>
                <a:rPr lang="en-US" dirty="0" smtClean="0"/>
                <a:t>pd</a:t>
              </a:r>
              <a:endParaRPr lang="pt-BR" dirty="0"/>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Dataflow analysis terminology</a:t>
            </a:r>
            <a:r>
              <a:rPr lang="en-US" dirty="0" smtClean="0"/>
              <a:t/>
            </a:r>
            <a:br>
              <a:rPr lang="en-US" dirty="0" smtClean="0"/>
            </a:br>
            <a:r>
              <a:rPr lang="en-US" sz="3100" dirty="0" smtClean="0"/>
              <a:t>[“A few billion LOC latter”, </a:t>
            </a:r>
            <a:r>
              <a:rPr lang="en-US" sz="3100" dirty="0" err="1" smtClean="0"/>
              <a:t>Bessey</a:t>
            </a:r>
            <a:r>
              <a:rPr lang="en-US" sz="3100" dirty="0" smtClean="0"/>
              <a:t> </a:t>
            </a:r>
            <a:r>
              <a:rPr lang="en-US" sz="3100" i="1" dirty="0" smtClean="0"/>
              <a:t>et al.</a:t>
            </a:r>
            <a:r>
              <a:rPr lang="en-US" sz="3100" dirty="0" smtClean="0"/>
              <a:t>, </a:t>
            </a:r>
            <a:r>
              <a:rPr lang="en-US" sz="3100" dirty="0" smtClean="0"/>
              <a:t>CACM </a:t>
            </a:r>
            <a:r>
              <a:rPr lang="en-US" sz="3100" dirty="0" smtClean="0"/>
              <a:t>2010]</a:t>
            </a:r>
            <a:endParaRPr lang="pt-BR" dirty="0"/>
          </a:p>
        </p:txBody>
      </p:sp>
      <p:sp>
        <p:nvSpPr>
          <p:cNvPr id="5" name="Footer Placeholder 4"/>
          <p:cNvSpPr>
            <a:spLocks noGrp="1"/>
          </p:cNvSpPr>
          <p:nvPr>
            <p:ph type="ftr" sz="quarter" idx="11"/>
          </p:nvPr>
        </p:nvSpPr>
        <p:spPr/>
        <p:txBody>
          <a:bodyPr/>
          <a:lstStyle/>
          <a:p>
            <a:r>
              <a:rPr lang="pt-BR" smtClean="0"/>
              <a:t>© Marcelo d’Amorim 2010</a:t>
            </a:r>
            <a:endParaRPr lang="pt-BR"/>
          </a:p>
        </p:txBody>
      </p:sp>
      <p:sp>
        <p:nvSpPr>
          <p:cNvPr id="7" name="TextBox 6"/>
          <p:cNvSpPr txBox="1"/>
          <p:nvPr/>
        </p:nvSpPr>
        <p:spPr>
          <a:xfrm>
            <a:off x="285720" y="2428868"/>
            <a:ext cx="8643998" cy="3416320"/>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 checkers […] traverse program paths in a forward direction (</a:t>
            </a:r>
            <a:r>
              <a:rPr lang="en-US" sz="3600" b="1" dirty="0" smtClean="0"/>
              <a:t>flow-sensitive</a:t>
            </a:r>
            <a:r>
              <a:rPr lang="en-US" sz="3600" dirty="0" smtClean="0"/>
              <a:t>), going across function calls (</a:t>
            </a:r>
            <a:r>
              <a:rPr lang="en-US" sz="3600" b="1" dirty="0" smtClean="0"/>
              <a:t>inter-procedural</a:t>
            </a:r>
            <a:r>
              <a:rPr lang="en-US" sz="3600" dirty="0" smtClean="0"/>
              <a:t>) while keeping track of call-site-specific information (</a:t>
            </a:r>
            <a:r>
              <a:rPr lang="en-US" sz="3600" b="1" dirty="0" smtClean="0"/>
              <a:t>context-sensitive</a:t>
            </a:r>
            <a:r>
              <a:rPr lang="en-US" sz="3600" dirty="0" smtClean="0"/>
              <a:t>) and […] detect when a path is infeasible (</a:t>
            </a:r>
            <a:r>
              <a:rPr lang="en-US" sz="3600" b="1" dirty="0" smtClean="0"/>
              <a:t>path-sensitive</a:t>
            </a:r>
            <a:r>
              <a:rPr lang="en-US" sz="3600" dirty="0" smtClean="0"/>
              <a:t>).</a:t>
            </a:r>
            <a:endParaRPr lang="pt-BR" sz="36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Question</a:t>
            </a:r>
            <a:endParaRPr lang="pt-BR" dirty="0"/>
          </a:p>
        </p:txBody>
      </p:sp>
      <p:sp>
        <p:nvSpPr>
          <p:cNvPr id="3" name="Content Placeholder 2"/>
          <p:cNvSpPr>
            <a:spLocks noGrp="1"/>
          </p:cNvSpPr>
          <p:nvPr>
            <p:ph idx="1"/>
          </p:nvPr>
        </p:nvSpPr>
        <p:spPr>
          <a:xfrm>
            <a:off x="457200" y="1600200"/>
            <a:ext cx="8401080" cy="4525963"/>
          </a:xfrm>
        </p:spPr>
        <p:txBody>
          <a:bodyPr/>
          <a:lstStyle/>
          <a:p>
            <a:r>
              <a:rPr lang="en-US" dirty="0" smtClean="0"/>
              <a:t>Why SA is not more intensively used?</a:t>
            </a:r>
          </a:p>
          <a:p>
            <a:pPr lvl="1"/>
            <a:r>
              <a:rPr lang="en-US" b="1" dirty="0" smtClean="0"/>
              <a:t>Engineer</a:t>
            </a:r>
            <a:r>
              <a:rPr lang="en-US" dirty="0" smtClean="0"/>
              <a:t>: Takes too long to run</a:t>
            </a:r>
          </a:p>
          <a:p>
            <a:pPr lvl="1"/>
            <a:r>
              <a:rPr lang="en-US" b="1" dirty="0" smtClean="0"/>
              <a:t>Theoretician</a:t>
            </a:r>
            <a:r>
              <a:rPr lang="en-US" dirty="0" smtClean="0"/>
              <a:t>: Property to check is undecidable</a:t>
            </a:r>
          </a:p>
          <a:p>
            <a:pPr lvl="1"/>
            <a:r>
              <a:rPr lang="en-US" b="1" dirty="0" smtClean="0"/>
              <a:t>Econ</a:t>
            </a:r>
            <a:r>
              <a:rPr lang="en-US" b="1" dirty="0" smtClean="0"/>
              <a:t>. 1</a:t>
            </a:r>
            <a:r>
              <a:rPr lang="en-US" dirty="0" smtClean="0"/>
              <a:t>: It is cheaper to train people</a:t>
            </a:r>
          </a:p>
          <a:p>
            <a:pPr lvl="1"/>
            <a:r>
              <a:rPr lang="en-US" b="1" dirty="0" smtClean="0"/>
              <a:t>Econ. 2</a:t>
            </a:r>
            <a:r>
              <a:rPr lang="en-US" dirty="0" smtClean="0"/>
              <a:t>: Defeats </a:t>
            </a:r>
            <a:r>
              <a:rPr lang="en-US" dirty="0" err="1" smtClean="0"/>
              <a:t>purp</a:t>
            </a:r>
            <a:r>
              <a:rPr lang="en-US" dirty="0" smtClean="0"/>
              <a:t>.; high number of false alarms</a:t>
            </a:r>
            <a:endParaRPr lang="pt-BR" dirty="0" smtClean="0"/>
          </a:p>
          <a:p>
            <a:pPr lvl="1"/>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pt-BR" smtClean="0"/>
              <a:t>© Marcelo d’Amorim 2010</a:t>
            </a:r>
            <a:endParaRPr lang="pt-BR"/>
          </a:p>
        </p:txBody>
      </p:sp>
      <p:pic>
        <p:nvPicPr>
          <p:cNvPr id="8" name="Picture 3" descr="Y:\public_html\figs\pan\pan3.jpg"/>
          <p:cNvPicPr>
            <a:picLocks noChangeAspect="1" noChangeArrowheads="1"/>
          </p:cNvPicPr>
          <p:nvPr/>
        </p:nvPicPr>
        <p:blipFill>
          <a:blip r:embed="rId2"/>
          <a:srcRect/>
          <a:stretch>
            <a:fillRect/>
          </a:stretch>
        </p:blipFill>
        <p:spPr bwMode="auto">
          <a:xfrm>
            <a:off x="90472" y="76182"/>
            <a:ext cx="2266950" cy="781050"/>
          </a:xfrm>
          <a:prstGeom prst="rect">
            <a:avLst/>
          </a:prstGeom>
          <a:noFill/>
        </p:spPr>
      </p:pic>
      <p:sp>
        <p:nvSpPr>
          <p:cNvPr id="9" name="TextBox 8"/>
          <p:cNvSpPr txBox="1"/>
          <p:nvPr/>
        </p:nvSpPr>
        <p:spPr>
          <a:xfrm>
            <a:off x="2447763" y="191136"/>
            <a:ext cx="4910319" cy="523220"/>
          </a:xfrm>
          <a:prstGeom prst="rect">
            <a:avLst/>
          </a:prstGeom>
          <a:noFill/>
        </p:spPr>
        <p:txBody>
          <a:bodyPr wrap="none" rtlCol="0">
            <a:spAutoFit/>
          </a:bodyPr>
          <a:lstStyle/>
          <a:p>
            <a:r>
              <a:rPr lang="en-US" sz="2800" b="1" dirty="0" smtClean="0">
                <a:latin typeface="Courier New" pitchFamily="49" charset="0"/>
                <a:cs typeface="Courier New" pitchFamily="49" charset="0"/>
              </a:rPr>
              <a:t>http://pan.cin.ufpe.br</a:t>
            </a:r>
            <a:endParaRPr lang="pt-BR" sz="2800" b="1" dirty="0">
              <a:latin typeface="Courier New" pitchFamily="49" charset="0"/>
              <a:cs typeface="Courier New" pitchFamily="49" charset="0"/>
            </a:endParaRPr>
          </a:p>
        </p:txBody>
      </p:sp>
      <p:sp>
        <p:nvSpPr>
          <p:cNvPr id="6" name="TextBox 5"/>
          <p:cNvSpPr txBox="1"/>
          <p:nvPr/>
        </p:nvSpPr>
        <p:spPr>
          <a:xfrm>
            <a:off x="785786" y="2285992"/>
            <a:ext cx="7572428" cy="2308324"/>
          </a:xfrm>
          <a:prstGeom prst="rect">
            <a:avLst/>
          </a:prstGeom>
          <a:solidFill>
            <a:schemeClr val="bg1">
              <a:lumMod val="75000"/>
            </a:schemeClr>
          </a:solidFill>
          <a:ln w="38100">
            <a:solidFill>
              <a:srgbClr val="05022C"/>
            </a:solid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solidFill>
                  <a:srgbClr val="05022C"/>
                </a:solidFill>
              </a:rPr>
              <a:t>Program analysis (</a:t>
            </a:r>
            <a:r>
              <a:rPr lang="en-US" sz="3600" dirty="0" smtClean="0">
                <a:solidFill>
                  <a:schemeClr val="bg2">
                    <a:lumMod val="75000"/>
                  </a:schemeClr>
                </a:solidFill>
              </a:rPr>
              <a:t>dynamic, static, mixed</a:t>
            </a:r>
            <a:r>
              <a:rPr lang="en-US" sz="3600" dirty="0" smtClean="0">
                <a:solidFill>
                  <a:srgbClr val="05022C"/>
                </a:solidFill>
              </a:rPr>
              <a:t>) is promising. But one needs to learn when and how to apply it.  This is one of the goals of this course.</a:t>
            </a:r>
            <a:endParaRPr lang="pt-BR" sz="3600" dirty="0">
              <a:solidFill>
                <a:srgbClr val="05022C"/>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Proofs and Decidability (1/3)</a:t>
            </a:r>
            <a:endParaRPr lang="pt-BR" dirty="0"/>
          </a:p>
        </p:txBody>
      </p:sp>
      <p:sp>
        <p:nvSpPr>
          <p:cNvPr id="3" name="Content Placeholder 2"/>
          <p:cNvSpPr>
            <a:spLocks noGrp="1"/>
          </p:cNvSpPr>
          <p:nvPr>
            <p:ph idx="1"/>
          </p:nvPr>
        </p:nvSpPr>
        <p:spPr>
          <a:xfrm>
            <a:off x="457200" y="1600200"/>
            <a:ext cx="8229600" cy="3757625"/>
          </a:xfrm>
        </p:spPr>
        <p:txBody>
          <a:bodyPr>
            <a:normAutofit lnSpcReduction="10000"/>
          </a:bodyPr>
          <a:lstStyle/>
          <a:p>
            <a:r>
              <a:rPr lang="en-US" dirty="0" smtClean="0"/>
              <a:t>One can use axiomatic semantics of Java to derive a predicate that holds at the exit of sort</a:t>
            </a:r>
          </a:p>
          <a:p>
            <a:endParaRPr lang="en-US" dirty="0" smtClean="0"/>
          </a:p>
          <a:p>
            <a:endParaRPr lang="en-US" dirty="0" smtClean="0"/>
          </a:p>
          <a:p>
            <a:endParaRPr lang="en-US" dirty="0" smtClean="0"/>
          </a:p>
          <a:p>
            <a:endParaRPr lang="en-US" dirty="0" smtClean="0"/>
          </a:p>
          <a:p>
            <a:r>
              <a:rPr lang="en-US" dirty="0" smtClean="0"/>
              <a:t>Such predicate can assist the proof of</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1643042" y="2714620"/>
            <a:ext cx="4833374" cy="1938992"/>
          </a:xfrm>
          <a:prstGeom prst="rect">
            <a:avLst/>
          </a:prstGeom>
          <a:noFill/>
        </p:spPr>
        <p:txBody>
          <a:bodyPr wrap="none" rtlCol="0">
            <a:spAutoFit/>
          </a:bodyPr>
          <a:lstStyle/>
          <a:p>
            <a:r>
              <a:rPr lang="pt-BR" sz="1200" dirty="0" err="1" smtClean="0">
                <a:latin typeface="Courier New" pitchFamily="49" charset="0"/>
                <a:cs typeface="Courier New" pitchFamily="49" charset="0"/>
              </a:rPr>
              <a:t>public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static</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void</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sort</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int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for (</a:t>
            </a:r>
            <a:r>
              <a:rPr lang="pt-BR" sz="1200" dirty="0" err="1" smtClean="0">
                <a:latin typeface="Courier New" pitchFamily="49" charset="0"/>
                <a:cs typeface="Courier New" pitchFamily="49" charset="0"/>
              </a:rPr>
              <a:t>int</a:t>
            </a:r>
            <a:r>
              <a:rPr lang="pt-BR" sz="1200" dirty="0" smtClean="0">
                <a:latin typeface="Courier New" pitchFamily="49" charset="0"/>
                <a:cs typeface="Courier New" pitchFamily="49" charset="0"/>
              </a:rPr>
              <a:t> i = 0; i &lt;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a:t>
            </a:r>
            <a:r>
              <a:rPr lang="pt-BR" sz="1200" dirty="0" err="1" smtClean="0">
                <a:latin typeface="Courier New" pitchFamily="49" charset="0"/>
                <a:cs typeface="Courier New" pitchFamily="49" charset="0"/>
              </a:rPr>
              <a:t>length</a:t>
            </a:r>
            <a:r>
              <a:rPr lang="pt-BR" sz="1200" dirty="0" smtClean="0">
                <a:latin typeface="Courier New" pitchFamily="49" charset="0"/>
                <a:cs typeface="Courier New" pitchFamily="49" charset="0"/>
              </a:rPr>
              <a:t>; i++) { </a:t>
            </a:r>
          </a:p>
          <a:p>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int</a:t>
            </a:r>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copyNumber</a:t>
            </a:r>
            <a:r>
              <a:rPr lang="pt-BR" sz="1200" dirty="0" smtClean="0">
                <a:latin typeface="Courier New" pitchFamily="49" charset="0"/>
                <a:cs typeface="Courier New" pitchFamily="49" charset="0"/>
              </a:rPr>
              <a:t> =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[i]; </a:t>
            </a:r>
          </a:p>
          <a:p>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int</a:t>
            </a:r>
            <a:r>
              <a:rPr lang="pt-BR" sz="1200" dirty="0" smtClean="0">
                <a:latin typeface="Courier New" pitchFamily="49" charset="0"/>
                <a:cs typeface="Courier New" pitchFamily="49" charset="0"/>
              </a:rPr>
              <a:t> j = i; </a:t>
            </a:r>
          </a:p>
          <a:p>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while</a:t>
            </a:r>
            <a:r>
              <a:rPr lang="pt-BR" sz="1200" dirty="0" smtClean="0">
                <a:latin typeface="Courier New" pitchFamily="49" charset="0"/>
                <a:cs typeface="Courier New" pitchFamily="49" charset="0"/>
              </a:rPr>
              <a:t> (j &gt; 0 &amp;&amp; </a:t>
            </a:r>
            <a:r>
              <a:rPr lang="pt-BR" sz="1200" dirty="0" err="1" smtClean="0">
                <a:latin typeface="Courier New" pitchFamily="49" charset="0"/>
                <a:cs typeface="Courier New" pitchFamily="49" charset="0"/>
              </a:rPr>
              <a:t>copyNumber</a:t>
            </a:r>
            <a:r>
              <a:rPr lang="pt-BR" sz="1200" dirty="0" smtClean="0">
                <a:latin typeface="Courier New" pitchFamily="49" charset="0"/>
                <a:cs typeface="Courier New" pitchFamily="49" charset="0"/>
              </a:rPr>
              <a:t> &lt;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[j-1]) { </a:t>
            </a:r>
          </a:p>
          <a:p>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[j] =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[j-1]; j--; </a:t>
            </a:r>
          </a:p>
          <a:p>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r>
              <a:rPr lang="pt-BR" sz="1200" dirty="0" err="1" smtClean="0">
                <a:latin typeface="Courier New" pitchFamily="49" charset="0"/>
                <a:cs typeface="Courier New" pitchFamily="49" charset="0"/>
              </a:rPr>
              <a:t>numbers</a:t>
            </a:r>
            <a:r>
              <a:rPr lang="pt-BR" sz="1200" dirty="0" smtClean="0">
                <a:latin typeface="Courier New" pitchFamily="49" charset="0"/>
                <a:cs typeface="Courier New" pitchFamily="49" charset="0"/>
              </a:rPr>
              <a:t>[j] = </a:t>
            </a:r>
            <a:r>
              <a:rPr lang="pt-BR" sz="1200" dirty="0" err="1" smtClean="0">
                <a:latin typeface="Courier New" pitchFamily="49" charset="0"/>
                <a:cs typeface="Courier New" pitchFamily="49" charset="0"/>
              </a:rPr>
              <a:t>copyNumber</a:t>
            </a:r>
            <a:r>
              <a:rPr lang="pt-BR" sz="1200" dirty="0" smtClean="0">
                <a:latin typeface="Courier New" pitchFamily="49" charset="0"/>
                <a:cs typeface="Courier New" pitchFamily="49" charset="0"/>
              </a:rPr>
              <a:t>; </a:t>
            </a:r>
          </a:p>
          <a:p>
            <a:r>
              <a:rPr lang="pt-BR" sz="1200" dirty="0" smtClean="0">
                <a:latin typeface="Courier New" pitchFamily="49" charset="0"/>
                <a:cs typeface="Courier New" pitchFamily="49" charset="0"/>
              </a:rPr>
              <a:t>  } </a:t>
            </a:r>
          </a:p>
          <a:p>
            <a:r>
              <a:rPr lang="pt-BR" sz="1200" dirty="0" smtClean="0">
                <a:latin typeface="Courier New" pitchFamily="49" charset="0"/>
                <a:cs typeface="Courier New" pitchFamily="49" charset="0"/>
              </a:rPr>
              <a:t>} </a:t>
            </a:r>
            <a:endParaRPr lang="pt-BR" sz="1200" dirty="0">
              <a:latin typeface="Courier New" pitchFamily="49" charset="0"/>
              <a:cs typeface="Courier New" pitchFamily="49" charset="0"/>
            </a:endParaRPr>
          </a:p>
        </p:txBody>
      </p:sp>
      <p:sp>
        <p:nvSpPr>
          <p:cNvPr id="6" name="TextBox 5"/>
          <p:cNvSpPr txBox="1"/>
          <p:nvPr/>
        </p:nvSpPr>
        <p:spPr>
          <a:xfrm>
            <a:off x="1857356" y="5357826"/>
            <a:ext cx="5286412" cy="70788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000" b="1" dirty="0" err="1" smtClean="0">
                <a:latin typeface="Courier New" pitchFamily="49" charset="0"/>
                <a:cs typeface="Courier New" pitchFamily="49" charset="0"/>
              </a:rPr>
              <a:t>forall</a:t>
            </a:r>
            <a:r>
              <a:rPr lang="en-US" sz="2000" dirty="0" smtClean="0">
                <a:latin typeface="Courier New" pitchFamily="49" charset="0"/>
                <a:cs typeface="Courier New" pitchFamily="49" charset="0"/>
              </a:rPr>
              <a:t> as </a:t>
            </a:r>
            <a:r>
              <a:rPr lang="en-US" sz="2000" b="1" dirty="0" smtClean="0">
                <a:latin typeface="Courier New" pitchFamily="49" charset="0"/>
                <a:cs typeface="Courier New" pitchFamily="49" charset="0"/>
              </a:rPr>
              <a:t>.</a:t>
            </a:r>
            <a:r>
              <a:rPr lang="en-US" sz="2000" dirty="0" smtClean="0">
                <a:latin typeface="Courier New" pitchFamily="49" charset="0"/>
                <a:cs typeface="Courier New" pitchFamily="49" charset="0"/>
              </a:rPr>
              <a:t> ascending(sort(as)) </a:t>
            </a:r>
            <a:r>
              <a:rPr lang="en-US" sz="2000" b="1" dirty="0" smtClean="0">
                <a:latin typeface="Courier New" pitchFamily="49" charset="0"/>
                <a:cs typeface="Courier New" pitchFamily="49" charset="0"/>
              </a:rPr>
              <a:t>&amp;&amp;</a:t>
            </a:r>
            <a:r>
              <a:rPr lang="en-US" sz="2000" dirty="0" smtClean="0">
                <a:latin typeface="Courier New" pitchFamily="49" charset="0"/>
                <a:cs typeface="Courier New" pitchFamily="49" charset="0"/>
              </a:rPr>
              <a:t> permutation(sort(as),as)</a:t>
            </a:r>
            <a:endParaRPr lang="pt-BR" sz="2000"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Purposes</a:t>
            </a:r>
            <a:endParaRPr lang="pt-BR" dirty="0"/>
          </a:p>
        </p:txBody>
      </p:sp>
      <p:sp>
        <p:nvSpPr>
          <p:cNvPr id="3" name="Content Placeholder 2"/>
          <p:cNvSpPr>
            <a:spLocks noGrp="1"/>
          </p:cNvSpPr>
          <p:nvPr>
            <p:ph idx="1"/>
          </p:nvPr>
        </p:nvSpPr>
        <p:spPr/>
        <p:txBody>
          <a:bodyPr/>
          <a:lstStyle/>
          <a:p>
            <a:r>
              <a:rPr lang="en-US" dirty="0" smtClean="0"/>
              <a:t>Prove correctness </a:t>
            </a:r>
          </a:p>
          <a:p>
            <a:pPr lvl="1"/>
            <a:r>
              <a:rPr lang="en-US" dirty="0" smtClean="0"/>
              <a:t>e.g., show that program has no null </a:t>
            </a:r>
            <a:r>
              <a:rPr lang="en-US" dirty="0" err="1" smtClean="0"/>
              <a:t>derefs</a:t>
            </a:r>
            <a:r>
              <a:rPr lang="en-US" dirty="0" smtClean="0"/>
              <a:t>, etc.</a:t>
            </a:r>
          </a:p>
          <a:p>
            <a:r>
              <a:rPr lang="en-US" dirty="0" smtClean="0"/>
              <a:t>Guide other tools </a:t>
            </a:r>
          </a:p>
          <a:p>
            <a:pPr lvl="1"/>
            <a:r>
              <a:rPr lang="en-US" dirty="0" smtClean="0"/>
              <a:t>e.g., integration testing from dependence graphs</a:t>
            </a:r>
          </a:p>
          <a:p>
            <a:r>
              <a:rPr lang="en-US" dirty="0" smtClean="0"/>
              <a:t>Assist human activity </a:t>
            </a:r>
          </a:p>
          <a:p>
            <a:pPr lvl="1"/>
            <a:r>
              <a:rPr lang="en-US" dirty="0" smtClean="0"/>
              <a:t>e.g., find bad smells, find code clones, report quality metrics, report code dependencies etc.</a:t>
            </a:r>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Proofs and Decidability (2/3)</a:t>
            </a:r>
            <a:endParaRPr lang="pt-BR" dirty="0"/>
          </a:p>
        </p:txBody>
      </p:sp>
      <p:sp>
        <p:nvSpPr>
          <p:cNvPr id="3" name="Content Placeholder 2"/>
          <p:cNvSpPr>
            <a:spLocks noGrp="1"/>
          </p:cNvSpPr>
          <p:nvPr>
            <p:ph idx="1"/>
          </p:nvPr>
        </p:nvSpPr>
        <p:spPr/>
        <p:txBody>
          <a:bodyPr/>
          <a:lstStyle/>
          <a:p>
            <a:r>
              <a:rPr lang="en-US" dirty="0" smtClean="0"/>
              <a:t>FOL is undecidable in general</a:t>
            </a:r>
          </a:p>
          <a:p>
            <a:r>
              <a:rPr lang="en-US" dirty="0" smtClean="0"/>
              <a:t>User needs to provide loop invariants</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Proofs and Decidability (3/3)</a:t>
            </a:r>
            <a:endParaRPr lang="pt-BR" dirty="0"/>
          </a:p>
        </p:txBody>
      </p:sp>
      <p:sp>
        <p:nvSpPr>
          <p:cNvPr id="4" name="Footer Placeholder 3"/>
          <p:cNvSpPr>
            <a:spLocks noGrp="1"/>
          </p:cNvSpPr>
          <p:nvPr>
            <p:ph type="ftr" sz="quarter" idx="11"/>
          </p:nvPr>
        </p:nvSpPr>
        <p:spPr/>
        <p:txBody>
          <a:bodyPr/>
          <a:lstStyle/>
          <a:p>
            <a:r>
              <a:rPr lang="pt-BR" smtClean="0"/>
              <a:t>© Marcelo d’Amorim 2010</a:t>
            </a:r>
            <a:endParaRPr lang="pt-BR"/>
          </a:p>
        </p:txBody>
      </p:sp>
      <p:sp>
        <p:nvSpPr>
          <p:cNvPr id="5" name="TextBox 4"/>
          <p:cNvSpPr txBox="1"/>
          <p:nvPr/>
        </p:nvSpPr>
        <p:spPr>
          <a:xfrm>
            <a:off x="1500168" y="1928802"/>
            <a:ext cx="6000792"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Note 1: symbolic execution can show that no errors exist up to  given bounds of array sizes</a:t>
            </a:r>
            <a:endParaRPr lang="pt-BR" sz="3600" dirty="0"/>
          </a:p>
        </p:txBody>
      </p:sp>
      <p:sp>
        <p:nvSpPr>
          <p:cNvPr id="6" name="TextBox 5"/>
          <p:cNvSpPr txBox="1"/>
          <p:nvPr/>
        </p:nvSpPr>
        <p:spPr>
          <a:xfrm>
            <a:off x="1500168" y="3871745"/>
            <a:ext cx="6000792" cy="120032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Note 2: symbolic execution is very expensive.</a:t>
            </a:r>
            <a:endParaRPr lang="pt-BR" sz="36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a:t>
            </a:r>
            <a:endParaRPr lang="pt-BR" dirty="0"/>
          </a:p>
        </p:txBody>
      </p:sp>
      <p:sp>
        <p:nvSpPr>
          <p:cNvPr id="3" name="Content Placeholder 2"/>
          <p:cNvSpPr>
            <a:spLocks noGrp="1"/>
          </p:cNvSpPr>
          <p:nvPr>
            <p:ph idx="1"/>
          </p:nvPr>
        </p:nvSpPr>
        <p:spPr/>
        <p:txBody>
          <a:bodyPr/>
          <a:lstStyle/>
          <a:p>
            <a:r>
              <a:rPr lang="en-US" dirty="0" smtClean="0"/>
              <a:t>Pattern matching</a:t>
            </a:r>
          </a:p>
          <a:p>
            <a:r>
              <a:rPr lang="en-US" dirty="0" smtClean="0"/>
              <a:t>Type checking</a:t>
            </a:r>
          </a:p>
          <a:p>
            <a:r>
              <a:rPr lang="en-US" dirty="0" smtClean="0"/>
              <a:t>Partial correctness</a:t>
            </a:r>
          </a:p>
          <a:p>
            <a:r>
              <a:rPr lang="en-US" dirty="0" smtClean="0"/>
              <a:t>Symbolic execution</a:t>
            </a:r>
          </a:p>
          <a:p>
            <a:r>
              <a:rPr lang="en-US" b="1" dirty="0" smtClean="0"/>
              <a:t>Dataflow analysis</a:t>
            </a:r>
          </a:p>
          <a:p>
            <a:endParaRPr lang="en-US" dirty="0" smtClean="0"/>
          </a:p>
          <a:p>
            <a:endParaRPr lang="pt-BR" dirty="0"/>
          </a:p>
        </p:txBody>
      </p:sp>
      <p:sp>
        <p:nvSpPr>
          <p:cNvPr id="4" name="Left Arrow 3"/>
          <p:cNvSpPr/>
          <p:nvPr/>
        </p:nvSpPr>
        <p:spPr>
          <a:xfrm>
            <a:off x="4357686" y="402821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TextBox 4"/>
          <p:cNvSpPr txBox="1"/>
          <p:nvPr/>
        </p:nvSpPr>
        <p:spPr>
          <a:xfrm>
            <a:off x="5786446" y="3925677"/>
            <a:ext cx="1991186" cy="646331"/>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3600" dirty="0" smtClean="0"/>
              <a:t>Our focus</a:t>
            </a:r>
            <a:endParaRPr lang="pt-BR" sz="3600" dirty="0"/>
          </a:p>
        </p:txBody>
      </p:sp>
      <p:sp>
        <p:nvSpPr>
          <p:cNvPr id="6" name="Footer Placeholder 5"/>
          <p:cNvSpPr>
            <a:spLocks noGrp="1"/>
          </p:cNvSpPr>
          <p:nvPr>
            <p:ph type="ftr" sz="quarter" idx="11"/>
          </p:nvPr>
        </p:nvSpPr>
        <p:spPr/>
        <p:txBody>
          <a:bodyPr/>
          <a:lstStyle/>
          <a:p>
            <a:r>
              <a:rPr lang="pt-BR" smtClean="0"/>
              <a:t>© Marcelo d’Amorim 2010</a:t>
            </a:r>
            <a:endParaRPr lang="pt-B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 By Example</a:t>
            </a:r>
            <a:endParaRPr lang="pt-BR" dirty="0"/>
          </a:p>
        </p:txBody>
      </p:sp>
      <p:sp>
        <p:nvSpPr>
          <p:cNvPr id="3" name="Content Placeholder 2"/>
          <p:cNvSpPr>
            <a:spLocks noGrp="1"/>
          </p:cNvSpPr>
          <p:nvPr>
            <p:ph idx="1"/>
          </p:nvPr>
        </p:nvSpPr>
        <p:spPr>
          <a:xfrm>
            <a:off x="500034" y="1643050"/>
            <a:ext cx="8229600" cy="4525963"/>
          </a:xfrm>
        </p:spPr>
        <p:txBody>
          <a:bodyPr>
            <a:normAutofit lnSpcReduction="10000"/>
          </a:bodyPr>
          <a:lstStyle/>
          <a:p>
            <a:r>
              <a:rPr lang="en-US" dirty="0" smtClean="0"/>
              <a:t>Match this anti-pattern against this program:</a:t>
            </a:r>
          </a:p>
          <a:p>
            <a:endParaRPr lang="en-US" dirty="0" smtClean="0"/>
          </a:p>
          <a:p>
            <a:endParaRPr lang="en-US" dirty="0" smtClean="0"/>
          </a:p>
          <a:p>
            <a:endParaRPr lang="en-US" dirty="0" smtClean="0"/>
          </a:p>
          <a:p>
            <a:r>
              <a:rPr lang="en-US" dirty="0" smtClean="0"/>
              <a:t>Type check the function abstractions:</a:t>
            </a:r>
          </a:p>
          <a:p>
            <a:endParaRPr lang="en-US" dirty="0" smtClean="0"/>
          </a:p>
          <a:p>
            <a:endParaRPr lang="en-US" dirty="0" smtClean="0"/>
          </a:p>
          <a:p>
            <a:pPr>
              <a:buNone/>
            </a:pPr>
            <a:r>
              <a:rPr lang="en-US" dirty="0" smtClean="0"/>
              <a:t>		</a:t>
            </a:r>
          </a:p>
        </p:txBody>
      </p:sp>
      <p:sp>
        <p:nvSpPr>
          <p:cNvPr id="5" name="TextBox 4"/>
          <p:cNvSpPr txBox="1"/>
          <p:nvPr/>
        </p:nvSpPr>
        <p:spPr>
          <a:xfrm>
            <a:off x="2285984" y="4429132"/>
            <a:ext cx="4044697" cy="369332"/>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en-US" b="1" dirty="0" smtClean="0">
                <a:solidFill>
                  <a:srgbClr val="191274"/>
                </a:solidFill>
                <a:latin typeface="Courier New" pitchFamily="49" charset="0"/>
                <a:cs typeface="Courier New" pitchFamily="49" charset="0"/>
              </a:rPr>
              <a:t>lambda </a:t>
            </a:r>
            <a:r>
              <a:rPr lang="en-US" dirty="0" smtClean="0">
                <a:solidFill>
                  <a:srgbClr val="191274"/>
                </a:solidFill>
                <a:latin typeface="Courier New" pitchFamily="49" charset="0"/>
                <a:cs typeface="Courier New" pitchFamily="49" charset="0"/>
              </a:rPr>
              <a:t>f g h</a:t>
            </a:r>
            <a:r>
              <a:rPr lang="en-US" b="1" dirty="0" smtClean="0">
                <a:solidFill>
                  <a:srgbClr val="191274"/>
                </a:solidFill>
                <a:latin typeface="Courier New" pitchFamily="49" charset="0"/>
                <a:cs typeface="Courier New" pitchFamily="49" charset="0"/>
              </a:rPr>
              <a:t> . (</a:t>
            </a:r>
            <a:r>
              <a:rPr lang="en-US" dirty="0" smtClean="0">
                <a:solidFill>
                  <a:srgbClr val="191274"/>
                </a:solidFill>
                <a:latin typeface="Courier New" pitchFamily="49" charset="0"/>
                <a:cs typeface="Courier New" pitchFamily="49" charset="0"/>
              </a:rPr>
              <a:t>f g)</a:t>
            </a:r>
            <a:r>
              <a:rPr lang="en-US" b="1" dirty="0" smtClean="0">
                <a:solidFill>
                  <a:srgbClr val="191274"/>
                </a:solidFill>
                <a:latin typeface="Courier New" pitchFamily="49" charset="0"/>
                <a:cs typeface="Courier New" pitchFamily="49" charset="0"/>
              </a:rPr>
              <a:t> (</a:t>
            </a:r>
            <a:r>
              <a:rPr lang="en-US" dirty="0" smtClean="0">
                <a:solidFill>
                  <a:srgbClr val="191274"/>
                </a:solidFill>
                <a:latin typeface="Courier New" pitchFamily="49" charset="0"/>
                <a:cs typeface="Courier New" pitchFamily="49" charset="0"/>
              </a:rPr>
              <a:t>h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3</a:t>
            </a:r>
            <a:r>
              <a:rPr lang="en-US" b="1" dirty="0"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
        <p:nvSpPr>
          <p:cNvPr id="6" name="TextBox 5"/>
          <p:cNvSpPr txBox="1"/>
          <p:nvPr/>
        </p:nvSpPr>
        <p:spPr>
          <a:xfrm>
            <a:off x="3357554" y="5572140"/>
            <a:ext cx="2114681" cy="369332"/>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en-US" b="1" dirty="0" smtClean="0">
                <a:solidFill>
                  <a:srgbClr val="191274"/>
                </a:solidFill>
                <a:latin typeface="Courier New" pitchFamily="49" charset="0"/>
                <a:cs typeface="Courier New" pitchFamily="49" charset="0"/>
              </a:rPr>
              <a:t>lambda </a:t>
            </a:r>
            <a:r>
              <a:rPr lang="en-US" dirty="0" smtClean="0">
                <a:solidFill>
                  <a:srgbClr val="191274"/>
                </a:solidFill>
                <a:latin typeface="Courier New" pitchFamily="49" charset="0"/>
                <a:cs typeface="Courier New" pitchFamily="49" charset="0"/>
              </a:rPr>
              <a:t>f </a:t>
            </a:r>
            <a:r>
              <a:rPr lang="en-US" b="1" dirty="0" smtClean="0">
                <a:solidFill>
                  <a:srgbClr val="191274"/>
                </a:solidFill>
                <a:latin typeface="Courier New" pitchFamily="49" charset="0"/>
                <a:cs typeface="Courier New" pitchFamily="49" charset="0"/>
              </a:rPr>
              <a:t>. </a:t>
            </a:r>
            <a:r>
              <a:rPr lang="en-US" dirty="0" smtClean="0">
                <a:solidFill>
                  <a:srgbClr val="191274"/>
                </a:solidFill>
                <a:latin typeface="Courier New" pitchFamily="49" charset="0"/>
                <a:cs typeface="Courier New" pitchFamily="49" charset="0"/>
              </a:rPr>
              <a:t>f </a:t>
            </a:r>
            <a:r>
              <a:rPr lang="en-US" dirty="0" err="1" smtClean="0">
                <a:solidFill>
                  <a:srgbClr val="191274"/>
                </a:solidFill>
                <a:latin typeface="Courier New" pitchFamily="49" charset="0"/>
                <a:cs typeface="Courier New" pitchFamily="49" charset="0"/>
              </a:rPr>
              <a:t>f</a:t>
            </a:r>
            <a:endParaRPr lang="pt-BR" dirty="0">
              <a:solidFill>
                <a:srgbClr val="191274"/>
              </a:solidFill>
              <a:latin typeface="Courier New" pitchFamily="49" charset="0"/>
              <a:cs typeface="Courier New" pitchFamily="49" charset="0"/>
            </a:endParaRPr>
          </a:p>
        </p:txBody>
      </p:sp>
      <p:sp>
        <p:nvSpPr>
          <p:cNvPr id="7" name="Footer Placeholder 6"/>
          <p:cNvSpPr>
            <a:spLocks noGrp="1"/>
          </p:cNvSpPr>
          <p:nvPr>
            <p:ph type="ftr" sz="quarter" idx="11"/>
          </p:nvPr>
        </p:nvSpPr>
        <p:spPr/>
        <p:txBody>
          <a:bodyPr/>
          <a:lstStyle/>
          <a:p>
            <a:r>
              <a:rPr lang="pt-BR" smtClean="0"/>
              <a:t>© Marcelo d’Amorim 2010</a:t>
            </a:r>
            <a:endParaRPr lang="pt-BR"/>
          </a:p>
        </p:txBody>
      </p:sp>
      <p:sp>
        <p:nvSpPr>
          <p:cNvPr id="11" name="TextBox 10"/>
          <p:cNvSpPr txBox="1"/>
          <p:nvPr/>
        </p:nvSpPr>
        <p:spPr>
          <a:xfrm>
            <a:off x="2285984" y="5000636"/>
            <a:ext cx="4044697" cy="369332"/>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en-US" b="1" dirty="0" smtClean="0">
                <a:solidFill>
                  <a:srgbClr val="191274"/>
                </a:solidFill>
                <a:latin typeface="Courier New" pitchFamily="49" charset="0"/>
                <a:cs typeface="Courier New" pitchFamily="49" charset="0"/>
              </a:rPr>
              <a:t>lambda </a:t>
            </a:r>
            <a:r>
              <a:rPr lang="en-US" dirty="0" smtClean="0">
                <a:solidFill>
                  <a:srgbClr val="191274"/>
                </a:solidFill>
                <a:latin typeface="Courier New" pitchFamily="49" charset="0"/>
                <a:cs typeface="Courier New" pitchFamily="49" charset="0"/>
              </a:rPr>
              <a:t>f g h</a:t>
            </a:r>
            <a:r>
              <a:rPr lang="en-US" b="1" dirty="0" smtClean="0">
                <a:solidFill>
                  <a:srgbClr val="191274"/>
                </a:solidFill>
                <a:latin typeface="Courier New" pitchFamily="49" charset="0"/>
                <a:cs typeface="Courier New" pitchFamily="49" charset="0"/>
              </a:rPr>
              <a:t> . </a:t>
            </a:r>
            <a:r>
              <a:rPr lang="en-US" dirty="0" smtClean="0">
                <a:solidFill>
                  <a:srgbClr val="191274"/>
                </a:solidFill>
                <a:latin typeface="Courier New" pitchFamily="49" charset="0"/>
                <a:cs typeface="Courier New" pitchFamily="49" charset="0"/>
              </a:rPr>
              <a:t>f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g</a:t>
            </a:r>
            <a:r>
              <a:rPr lang="en-US" b="1" dirty="0" smtClean="0">
                <a:solidFill>
                  <a:srgbClr val="191274"/>
                </a:solidFill>
                <a:latin typeface="Courier New" pitchFamily="49" charset="0"/>
                <a:cs typeface="Courier New" pitchFamily="49" charset="0"/>
              </a:rPr>
              <a:t> (</a:t>
            </a:r>
            <a:r>
              <a:rPr lang="en-US" dirty="0" smtClean="0">
                <a:solidFill>
                  <a:srgbClr val="191274"/>
                </a:solidFill>
                <a:latin typeface="Courier New" pitchFamily="49" charset="0"/>
                <a:cs typeface="Courier New" pitchFamily="49" charset="0"/>
              </a:rPr>
              <a:t>h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3</a:t>
            </a:r>
            <a:r>
              <a:rPr lang="en-US" b="1" dirty="0"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
        <p:nvSpPr>
          <p:cNvPr id="12" name="TextBox 11"/>
          <p:cNvSpPr txBox="1"/>
          <p:nvPr/>
        </p:nvSpPr>
        <p:spPr>
          <a:xfrm>
            <a:off x="3257542" y="2285992"/>
            <a:ext cx="5715040" cy="1200329"/>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smtClean="0">
                <a:solidFill>
                  <a:srgbClr val="191274"/>
                </a:solidFill>
                <a:latin typeface="Courier New" pitchFamily="49" charset="0"/>
                <a:cs typeface="Courier New" pitchFamily="49" charset="0"/>
              </a:rPr>
              <a:t>public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static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void</a:t>
            </a:r>
            <a:r>
              <a:rPr lang="en-US" dirty="0" smtClean="0">
                <a:solidFill>
                  <a:srgbClr val="191274"/>
                </a:solidFill>
                <a:latin typeface="Courier New" pitchFamily="49" charset="0"/>
                <a:cs typeface="Courier New" pitchFamily="49" charset="0"/>
              </a:rPr>
              <a:t> main(</a:t>
            </a:r>
            <a:r>
              <a:rPr lang="en-US" b="1" dirty="0" smtClean="0">
                <a:solidFill>
                  <a:srgbClr val="191274"/>
                </a:solidFill>
                <a:latin typeface="Courier New" pitchFamily="49" charset="0"/>
                <a:cs typeface="Courier New" pitchFamily="49" charset="0"/>
              </a:rPr>
              <a:t>String[]</a:t>
            </a:r>
            <a:r>
              <a:rPr lang="en-US" dirty="0" smtClean="0">
                <a:solidFill>
                  <a:srgbClr val="191274"/>
                </a:solidFill>
                <a:latin typeface="Courier New" pitchFamily="49" charset="0"/>
                <a:cs typeface="Courier New" pitchFamily="49" charset="0"/>
              </a:rPr>
              <a:t> </a:t>
            </a:r>
            <a:r>
              <a:rPr lang="en-US" dirty="0" err="1" smtClean="0">
                <a:solidFill>
                  <a:srgbClr val="191274"/>
                </a:solidFill>
                <a:latin typeface="Courier New" pitchFamily="49" charset="0"/>
                <a:cs typeface="Courier New" pitchFamily="49" charset="0"/>
              </a:rPr>
              <a:t>args</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a:t>
            </a:r>
          </a:p>
          <a:p>
            <a:r>
              <a:rPr lang="en-US" b="1" dirty="0" smtClean="0">
                <a:solidFill>
                  <a:srgbClr val="191274"/>
                </a:solidFill>
                <a:latin typeface="Courier New" pitchFamily="49" charset="0"/>
                <a:cs typeface="Courier New" pitchFamily="49" charset="0"/>
              </a:rPr>
              <a:t>  if (</a:t>
            </a:r>
            <a:r>
              <a:rPr lang="en-US" dirty="0" err="1" smtClean="0">
                <a:solidFill>
                  <a:srgbClr val="191274"/>
                </a:solidFill>
                <a:latin typeface="Courier New" pitchFamily="49" charset="0"/>
                <a:cs typeface="Courier New" pitchFamily="49" charset="0"/>
              </a:rPr>
              <a:t>args</a:t>
            </a:r>
            <a:r>
              <a:rPr lang="en-US" b="1" dirty="0" smtClean="0">
                <a:solidFill>
                  <a:srgbClr val="191274"/>
                </a:solidFill>
                <a:latin typeface="Courier New" pitchFamily="49" charset="0"/>
                <a:cs typeface="Courier New" pitchFamily="49" charset="0"/>
              </a:rPr>
              <a:t> != null &amp;&amp; </a:t>
            </a:r>
          </a:p>
          <a:p>
            <a:r>
              <a:rPr lang="en-US" b="1" dirty="0" smtClean="0">
                <a:solidFill>
                  <a:srgbClr val="191274"/>
                </a:solidFill>
                <a:latin typeface="Courier New" pitchFamily="49" charset="0"/>
                <a:cs typeface="Courier New" pitchFamily="49" charset="0"/>
              </a:rPr>
              <a:t>      </a:t>
            </a:r>
            <a:r>
              <a:rPr lang="en-US" dirty="0" err="1" smtClean="0">
                <a:solidFill>
                  <a:srgbClr val="191274"/>
                </a:solidFill>
                <a:latin typeface="Courier New" pitchFamily="49" charset="0"/>
                <a:cs typeface="Courier New" pitchFamily="49" charset="0"/>
              </a:rPr>
              <a:t>args</a:t>
            </a:r>
            <a:r>
              <a:rPr lang="en-US" b="1" dirty="0" err="1" smtClean="0">
                <a:solidFill>
                  <a:srgbClr val="191274"/>
                </a:solidFill>
                <a:latin typeface="Courier New" pitchFamily="49" charset="0"/>
                <a:cs typeface="Courier New" pitchFamily="49" charset="0"/>
              </a:rPr>
              <a:t>.length</a:t>
            </a:r>
            <a:r>
              <a:rPr lang="en-US" b="1" dirty="0" smtClean="0">
                <a:solidFill>
                  <a:srgbClr val="191274"/>
                </a:solidFill>
                <a:latin typeface="Courier New" pitchFamily="49" charset="0"/>
                <a:cs typeface="Courier New" pitchFamily="49" charset="0"/>
              </a:rPr>
              <a:t> &gt; 1 &amp;&amp; </a:t>
            </a:r>
          </a:p>
          <a:p>
            <a:r>
              <a:rPr lang="en-US" b="1" dirty="0" smtClean="0">
                <a:solidFill>
                  <a:srgbClr val="191274"/>
                </a:solidFill>
                <a:latin typeface="Courier New" pitchFamily="49" charset="0"/>
                <a:cs typeface="Courier New" pitchFamily="49" charset="0"/>
              </a:rPr>
              <a:t>      </a:t>
            </a:r>
            <a:r>
              <a:rPr lang="en-US" dirty="0" err="1" smtClean="0">
                <a:solidFill>
                  <a:srgbClr val="191274"/>
                </a:solidFill>
                <a:latin typeface="Courier New" pitchFamily="49" charset="0"/>
                <a:cs typeface="Courier New" pitchFamily="49" charset="0"/>
              </a:rPr>
              <a:t>args</a:t>
            </a:r>
            <a:r>
              <a:rPr lang="en-US" b="1" dirty="0" smtClean="0">
                <a:solidFill>
                  <a:srgbClr val="191274"/>
                </a:solidFill>
                <a:latin typeface="Courier New" pitchFamily="49" charset="0"/>
                <a:cs typeface="Courier New" pitchFamily="49" charset="0"/>
              </a:rPr>
              <a:t>[0] </a:t>
            </a:r>
            <a:r>
              <a:rPr lang="en-US" b="1" dirty="0" smtClean="0">
                <a:solidFill>
                  <a:srgbClr val="FF0000"/>
                </a:solidFill>
                <a:latin typeface="Courier New" pitchFamily="49" charset="0"/>
                <a:cs typeface="Courier New" pitchFamily="49" charset="0"/>
              </a:rPr>
              <a:t>==</a:t>
            </a:r>
            <a:r>
              <a:rPr lang="en-US" b="1" dirty="0" smtClean="0">
                <a:solidFill>
                  <a:srgbClr val="191274"/>
                </a:solidFill>
                <a:latin typeface="Courier New" pitchFamily="49" charset="0"/>
                <a:cs typeface="Courier New" pitchFamily="49" charset="0"/>
              </a:rPr>
              <a:t> </a:t>
            </a:r>
            <a:r>
              <a:rPr lang="en-US" dirty="0" smtClean="0">
                <a:solidFill>
                  <a:srgbClr val="191274"/>
                </a:solidFill>
                <a:latin typeface="Courier New" pitchFamily="49" charset="0"/>
                <a:cs typeface="Courier New" pitchFamily="49" charset="0"/>
              </a:rPr>
              <a:t>“option1”</a:t>
            </a:r>
            <a:r>
              <a:rPr lang="en-US" b="1" dirty="0" smtClean="0">
                <a:solidFill>
                  <a:srgbClr val="191274"/>
                </a:solidFill>
                <a:latin typeface="Courier New" pitchFamily="49" charset="0"/>
                <a:cs typeface="Courier New" pitchFamily="49" charset="0"/>
              </a:rPr>
              <a:t>) {…}}</a:t>
            </a:r>
            <a:endParaRPr lang="pt-BR" dirty="0">
              <a:solidFill>
                <a:srgbClr val="191274"/>
              </a:solidFill>
              <a:latin typeface="Courier New" pitchFamily="49" charset="0"/>
              <a:cs typeface="Courier New" pitchFamily="49" charset="0"/>
            </a:endParaRPr>
          </a:p>
        </p:txBody>
      </p:sp>
      <p:sp>
        <p:nvSpPr>
          <p:cNvPr id="13" name="TextBox 12"/>
          <p:cNvSpPr txBox="1"/>
          <p:nvPr/>
        </p:nvSpPr>
        <p:spPr>
          <a:xfrm>
            <a:off x="114270" y="2285992"/>
            <a:ext cx="2990872" cy="646331"/>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smtClean="0">
                <a:solidFill>
                  <a:srgbClr val="191274"/>
                </a:solidFill>
                <a:latin typeface="Courier New" pitchFamily="49" charset="0"/>
                <a:cs typeface="Courier New" pitchFamily="49" charset="0"/>
              </a:rPr>
              <a:t>BAD_PRACTICE: String comparison with ==</a:t>
            </a:r>
            <a:endParaRPr lang="pt-BR" dirty="0">
              <a:solidFill>
                <a:srgbClr val="191274"/>
              </a:solidFill>
              <a:latin typeface="Courier New" pitchFamily="49" charset="0"/>
              <a:cs typeface="Courier New" pitchFamily="49" charset="0"/>
            </a:endParaRPr>
          </a:p>
        </p:txBody>
      </p:sp>
      <p:sp>
        <p:nvSpPr>
          <p:cNvPr id="14" name="Bent-Up Arrow 13"/>
          <p:cNvSpPr/>
          <p:nvPr/>
        </p:nvSpPr>
        <p:spPr>
          <a:xfrm rot="5400000">
            <a:off x="2364567" y="3036091"/>
            <a:ext cx="571504" cy="50006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 By Example</a:t>
            </a:r>
            <a:endParaRPr lang="pt-BR" dirty="0"/>
          </a:p>
        </p:txBody>
      </p:sp>
      <p:sp>
        <p:nvSpPr>
          <p:cNvPr id="3" name="Content Placeholder 2"/>
          <p:cNvSpPr>
            <a:spLocks noGrp="1"/>
          </p:cNvSpPr>
          <p:nvPr>
            <p:ph idx="1"/>
          </p:nvPr>
        </p:nvSpPr>
        <p:spPr>
          <a:xfrm>
            <a:off x="500034" y="1643050"/>
            <a:ext cx="7500990" cy="4525963"/>
          </a:xfrm>
        </p:spPr>
        <p:txBody>
          <a:bodyPr/>
          <a:lstStyle/>
          <a:p>
            <a:r>
              <a:rPr lang="en-US" dirty="0" smtClean="0"/>
              <a:t>Generate predicate P and check assertion:</a:t>
            </a:r>
          </a:p>
          <a:p>
            <a:endParaRPr lang="en-US" dirty="0" smtClean="0"/>
          </a:p>
          <a:p>
            <a:endParaRPr lang="en-US" dirty="0" smtClean="0"/>
          </a:p>
          <a:p>
            <a:pPr>
              <a:spcBef>
                <a:spcPts val="3000"/>
              </a:spcBef>
            </a:pPr>
            <a:r>
              <a:rPr lang="en-US" dirty="0" smtClean="0"/>
              <a:t>Execute symbolically the method:</a:t>
            </a:r>
            <a:endParaRPr lang="pt-BR" dirty="0"/>
          </a:p>
        </p:txBody>
      </p:sp>
      <p:sp>
        <p:nvSpPr>
          <p:cNvPr id="4" name="TextBox 3"/>
          <p:cNvSpPr txBox="1"/>
          <p:nvPr/>
        </p:nvSpPr>
        <p:spPr>
          <a:xfrm>
            <a:off x="2357422" y="4357694"/>
            <a:ext cx="4458272" cy="1200329"/>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en-US" b="1" dirty="0" smtClean="0">
                <a:solidFill>
                  <a:srgbClr val="191274"/>
                </a:solidFill>
                <a:latin typeface="Courier New" pitchFamily="49" charset="0"/>
                <a:cs typeface="Courier New" pitchFamily="49" charset="0"/>
              </a:rPr>
              <a:t>public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static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void</a:t>
            </a:r>
            <a:r>
              <a:rPr lang="en-US" dirty="0" smtClean="0">
                <a:solidFill>
                  <a:srgbClr val="191274"/>
                </a:solidFill>
                <a:latin typeface="Courier New" pitchFamily="49" charset="0"/>
                <a:cs typeface="Courier New" pitchFamily="49" charset="0"/>
              </a:rPr>
              <a:t> </a:t>
            </a:r>
            <a:r>
              <a:rPr lang="en-US" dirty="0" err="1" smtClean="0">
                <a:solidFill>
                  <a:srgbClr val="191274"/>
                </a:solidFill>
                <a:latin typeface="Courier New" pitchFamily="49" charset="0"/>
                <a:cs typeface="Courier New" pitchFamily="49" charset="0"/>
              </a:rPr>
              <a:t>foo</a:t>
            </a:r>
            <a:r>
              <a:rPr lang="en-US" dirty="0" smtClean="0">
                <a:solidFill>
                  <a:srgbClr val="191274"/>
                </a:solidFill>
                <a:latin typeface="Courier New" pitchFamily="49" charset="0"/>
                <a:cs typeface="Courier New" pitchFamily="49" charset="0"/>
              </a:rPr>
              <a:t>(</a:t>
            </a:r>
            <a:r>
              <a:rPr lang="en-US" b="1" dirty="0" err="1" smtClean="0">
                <a:solidFill>
                  <a:srgbClr val="191274"/>
                </a:solidFill>
                <a:latin typeface="Courier New" pitchFamily="49" charset="0"/>
                <a:cs typeface="Courier New" pitchFamily="49" charset="0"/>
              </a:rPr>
              <a:t>int</a:t>
            </a:r>
            <a:r>
              <a:rPr lang="en-US" dirty="0" smtClean="0">
                <a:solidFill>
                  <a:srgbClr val="191274"/>
                </a:solidFill>
                <a:latin typeface="Courier New" pitchFamily="49" charset="0"/>
                <a:cs typeface="Courier New" pitchFamily="49" charset="0"/>
              </a:rPr>
              <a:t> x) {</a:t>
            </a:r>
          </a:p>
          <a:p>
            <a:r>
              <a:rPr lang="en-US" b="1" dirty="0" smtClean="0">
                <a:solidFill>
                  <a:srgbClr val="191274"/>
                </a:solidFill>
                <a:latin typeface="Courier New" pitchFamily="49" charset="0"/>
                <a:cs typeface="Courier New" pitchFamily="49" charset="0"/>
              </a:rPr>
              <a:t>  if</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x </a:t>
            </a:r>
            <a:r>
              <a:rPr lang="en-US" b="1" dirty="0" smtClean="0">
                <a:solidFill>
                  <a:srgbClr val="191274"/>
                </a:solidFill>
                <a:latin typeface="Courier New" pitchFamily="49" charset="0"/>
                <a:cs typeface="Courier New" pitchFamily="49" charset="0"/>
              </a:rPr>
              <a:t>&gt;</a:t>
            </a:r>
            <a:r>
              <a:rPr lang="en-US" dirty="0" smtClean="0">
                <a:solidFill>
                  <a:srgbClr val="191274"/>
                </a:solidFill>
                <a:latin typeface="Courier New" pitchFamily="49" charset="0"/>
                <a:cs typeface="Courier New" pitchFamily="49" charset="0"/>
              </a:rPr>
              <a:t> 10</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 </a:t>
            </a:r>
            <a:r>
              <a:rPr lang="en-US" b="1" dirty="0" smtClean="0">
                <a:solidFill>
                  <a:srgbClr val="191274"/>
                </a:solidFill>
                <a:latin typeface="Courier New" pitchFamily="49" charset="0"/>
                <a:cs typeface="Courier New" pitchFamily="49" charset="0"/>
              </a:rPr>
              <a:t>}</a:t>
            </a:r>
          </a:p>
          <a:p>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else</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ERROR! </a:t>
            </a:r>
            <a:r>
              <a:rPr lang="en-US" b="1" dirty="0" smtClean="0">
                <a:solidFill>
                  <a:srgbClr val="191274"/>
                </a:solidFill>
                <a:latin typeface="Courier New" pitchFamily="49" charset="0"/>
                <a:cs typeface="Courier New" pitchFamily="49" charset="0"/>
              </a:rPr>
              <a:t>}</a:t>
            </a:r>
          </a:p>
          <a:p>
            <a:r>
              <a:rPr lang="en-US" dirty="0"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
        <p:nvSpPr>
          <p:cNvPr id="7" name="Footer Placeholder 6"/>
          <p:cNvSpPr>
            <a:spLocks noGrp="1"/>
          </p:cNvSpPr>
          <p:nvPr>
            <p:ph type="ftr" sz="quarter" idx="11"/>
          </p:nvPr>
        </p:nvSpPr>
        <p:spPr/>
        <p:txBody>
          <a:bodyPr/>
          <a:lstStyle/>
          <a:p>
            <a:r>
              <a:rPr lang="pt-BR" smtClean="0"/>
              <a:t>© Marcelo d’Amorim 2010</a:t>
            </a:r>
            <a:endParaRPr lang="pt-BR"/>
          </a:p>
        </p:txBody>
      </p:sp>
      <p:sp>
        <p:nvSpPr>
          <p:cNvPr id="8" name="TextBox 7"/>
          <p:cNvSpPr txBox="1"/>
          <p:nvPr/>
        </p:nvSpPr>
        <p:spPr>
          <a:xfrm>
            <a:off x="1714480" y="2300109"/>
            <a:ext cx="5643602" cy="1477328"/>
          </a:xfrm>
          <a:prstGeom prst="rect">
            <a:avLst/>
          </a:prstGeom>
          <a:solidFill>
            <a:srgbClr val="FFFFFF"/>
          </a:solidFill>
          <a:ln>
            <a:solidFill>
              <a:srgbClr val="05022C"/>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smtClean="0">
                <a:solidFill>
                  <a:srgbClr val="191274"/>
                </a:solidFill>
                <a:latin typeface="Courier New" pitchFamily="49" charset="0"/>
                <a:cs typeface="Courier New" pitchFamily="49" charset="0"/>
              </a:rPr>
              <a:t>public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static</a:t>
            </a:r>
            <a:r>
              <a:rPr lang="en-US" dirty="0" smtClean="0">
                <a:solidFill>
                  <a:srgbClr val="191274"/>
                </a:solidFill>
                <a:latin typeface="Courier New" pitchFamily="49" charset="0"/>
                <a:cs typeface="Courier New" pitchFamily="49" charset="0"/>
              </a:rPr>
              <a:t> </a:t>
            </a:r>
            <a:r>
              <a:rPr lang="en-US" b="1" dirty="0" smtClean="0">
                <a:solidFill>
                  <a:srgbClr val="191274"/>
                </a:solidFill>
                <a:latin typeface="Courier New" pitchFamily="49" charset="0"/>
                <a:cs typeface="Courier New" pitchFamily="49" charset="0"/>
              </a:rPr>
              <a:t>void</a:t>
            </a:r>
            <a:r>
              <a:rPr lang="en-US" dirty="0" smtClean="0">
                <a:solidFill>
                  <a:srgbClr val="191274"/>
                </a:solidFill>
                <a:latin typeface="Courier New" pitchFamily="49" charset="0"/>
                <a:cs typeface="Courier New" pitchFamily="49" charset="0"/>
              </a:rPr>
              <a:t> sort(</a:t>
            </a:r>
            <a:r>
              <a:rPr lang="en-US" b="1" dirty="0" err="1" smtClean="0">
                <a:solidFill>
                  <a:srgbClr val="191274"/>
                </a:solidFill>
                <a:latin typeface="Courier New" pitchFamily="49" charset="0"/>
                <a:cs typeface="Courier New" pitchFamily="49" charset="0"/>
              </a:rPr>
              <a:t>int</a:t>
            </a:r>
            <a:r>
              <a:rPr lang="en-US" b="1" dirty="0" smtClean="0">
                <a:solidFill>
                  <a:srgbClr val="191274"/>
                </a:solidFill>
                <a:latin typeface="Courier New" pitchFamily="49" charset="0"/>
                <a:cs typeface="Courier New" pitchFamily="49" charset="0"/>
              </a:rPr>
              <a:t>[]</a:t>
            </a:r>
            <a:r>
              <a:rPr lang="en-US" dirty="0" smtClean="0">
                <a:solidFill>
                  <a:srgbClr val="191274"/>
                </a:solidFill>
                <a:latin typeface="Courier New" pitchFamily="49" charset="0"/>
                <a:cs typeface="Courier New" pitchFamily="49" charset="0"/>
              </a:rPr>
              <a:t> x) {</a:t>
            </a:r>
          </a:p>
          <a:p>
            <a:r>
              <a:rPr lang="en-US" b="1" dirty="0" smtClean="0">
                <a:solidFill>
                  <a:srgbClr val="191274"/>
                </a:solidFill>
                <a:latin typeface="Courier New" pitchFamily="49" charset="0"/>
                <a:cs typeface="Courier New" pitchFamily="49" charset="0"/>
              </a:rPr>
              <a:t>  … {P} assert(P =&gt; Q)</a:t>
            </a:r>
          </a:p>
          <a:p>
            <a:r>
              <a:rPr lang="en-US" b="1" dirty="0" smtClean="0">
                <a:solidFill>
                  <a:srgbClr val="191274"/>
                </a:solidFill>
                <a:latin typeface="Courier New" pitchFamily="49" charset="0"/>
                <a:cs typeface="Courier New" pitchFamily="49" charset="0"/>
              </a:rPr>
              <a:t>  // Q = x is permutation of old-x &amp;&amp; </a:t>
            </a:r>
          </a:p>
          <a:p>
            <a:r>
              <a:rPr lang="en-US" b="1" dirty="0" smtClean="0">
                <a:solidFill>
                  <a:srgbClr val="191274"/>
                </a:solidFill>
                <a:latin typeface="Courier New" pitchFamily="49" charset="0"/>
                <a:cs typeface="Courier New" pitchFamily="49" charset="0"/>
              </a:rPr>
              <a:t>  // x is </a:t>
            </a:r>
            <a:r>
              <a:rPr lang="en-US" b="1" smtClean="0">
                <a:solidFill>
                  <a:srgbClr val="191274"/>
                </a:solidFill>
                <a:latin typeface="Courier New" pitchFamily="49" charset="0"/>
                <a:cs typeface="Courier New" pitchFamily="49" charset="0"/>
              </a:rPr>
              <a:t>ascending </a:t>
            </a:r>
          </a:p>
          <a:p>
            <a:r>
              <a:rPr lang="en-US" smtClean="0">
                <a:solidFill>
                  <a:srgbClr val="191274"/>
                </a:solidFill>
                <a:latin typeface="Courier New" pitchFamily="49" charset="0"/>
                <a:cs typeface="Courier New" pitchFamily="49" charset="0"/>
              </a:rPr>
              <a:t>}</a:t>
            </a:r>
            <a:endParaRPr lang="pt-BR" dirty="0">
              <a:solidFill>
                <a:srgbClr val="191274"/>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 Dataflow analysis</a:t>
            </a:r>
            <a:endParaRPr lang="pt-BR" dirty="0"/>
          </a:p>
        </p:txBody>
      </p:sp>
      <p:sp>
        <p:nvSpPr>
          <p:cNvPr id="5" name="TextBox 4"/>
          <p:cNvSpPr txBox="1"/>
          <p:nvPr/>
        </p:nvSpPr>
        <p:spPr>
          <a:xfrm>
            <a:off x="-32" y="6211693"/>
            <a:ext cx="6894516" cy="646331"/>
          </a:xfrm>
          <a:prstGeom prst="rect">
            <a:avLst/>
          </a:prstGeom>
          <a:noFill/>
        </p:spPr>
        <p:txBody>
          <a:bodyPr wrap="none" rtlCol="0">
            <a:spAutoFit/>
          </a:bodyPr>
          <a:lstStyle/>
          <a:p>
            <a:r>
              <a:rPr lang="en-US" dirty="0" smtClean="0"/>
              <a:t>*Example from Barbara Ryder’s ACACES Summer School Lecture Notes: </a:t>
            </a:r>
          </a:p>
          <a:p>
            <a:r>
              <a:rPr lang="en-US" dirty="0" smtClean="0"/>
              <a:t>http://www.cs.rutgers.edu/~ryder/ACACES07/</a:t>
            </a:r>
            <a:endParaRPr lang="pt-BR" dirty="0"/>
          </a:p>
        </p:txBody>
      </p:sp>
      <p:sp>
        <p:nvSpPr>
          <p:cNvPr id="7" name="TextBox 6"/>
          <p:cNvSpPr txBox="1"/>
          <p:nvPr/>
        </p:nvSpPr>
        <p:spPr>
          <a:xfrm>
            <a:off x="3000364" y="1571612"/>
            <a:ext cx="4929222" cy="1754326"/>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600" dirty="0" smtClean="0"/>
              <a:t>Do any of j-manipulating expressions denote compile-time constants?</a:t>
            </a:r>
            <a:endParaRPr lang="pt-BR" sz="3600" dirty="0"/>
          </a:p>
        </p:txBody>
      </p:sp>
      <p:pic>
        <p:nvPicPr>
          <p:cNvPr id="6" name="Picture 2"/>
          <p:cNvPicPr>
            <a:picLocks noChangeAspect="1" noChangeArrowheads="1"/>
          </p:cNvPicPr>
          <p:nvPr/>
        </p:nvPicPr>
        <p:blipFill>
          <a:blip r:embed="rId2"/>
          <a:srcRect/>
          <a:stretch>
            <a:fillRect/>
          </a:stretch>
        </p:blipFill>
        <p:spPr bwMode="auto">
          <a:xfrm>
            <a:off x="142844" y="1571612"/>
            <a:ext cx="2702622" cy="35861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Forms: Dataflow analysis</a:t>
            </a:r>
            <a:endParaRPr lang="pt-BR" dirty="0"/>
          </a:p>
        </p:txBody>
      </p:sp>
      <p:pic>
        <p:nvPicPr>
          <p:cNvPr id="3074" name="Picture 2"/>
          <p:cNvPicPr>
            <a:picLocks noChangeAspect="1" noChangeArrowheads="1"/>
          </p:cNvPicPr>
          <p:nvPr/>
        </p:nvPicPr>
        <p:blipFill>
          <a:blip r:embed="rId3"/>
          <a:srcRect/>
          <a:stretch>
            <a:fillRect/>
          </a:stretch>
        </p:blipFill>
        <p:spPr bwMode="auto">
          <a:xfrm>
            <a:off x="2928926" y="1571612"/>
            <a:ext cx="3056374" cy="2786082"/>
          </a:xfrm>
          <a:prstGeom prst="rect">
            <a:avLst/>
          </a:prstGeom>
          <a:noFill/>
          <a:ln w="9525">
            <a:noFill/>
            <a:miter lim="800000"/>
            <a:headEnd/>
            <a:tailEnd/>
          </a:ln>
          <a:effectLst/>
        </p:spPr>
      </p:pic>
      <p:sp>
        <p:nvSpPr>
          <p:cNvPr id="5" name="TextBox 4"/>
          <p:cNvSpPr txBox="1"/>
          <p:nvPr/>
        </p:nvSpPr>
        <p:spPr>
          <a:xfrm>
            <a:off x="-32" y="6211693"/>
            <a:ext cx="6894516" cy="646331"/>
          </a:xfrm>
          <a:prstGeom prst="rect">
            <a:avLst/>
          </a:prstGeom>
          <a:noFill/>
        </p:spPr>
        <p:txBody>
          <a:bodyPr wrap="none" rtlCol="0">
            <a:spAutoFit/>
          </a:bodyPr>
          <a:lstStyle/>
          <a:p>
            <a:r>
              <a:rPr lang="en-US" dirty="0" smtClean="0"/>
              <a:t>*Example from Barbara Ryder’s ACACES Summer School Lecture Notes: </a:t>
            </a:r>
          </a:p>
          <a:p>
            <a:r>
              <a:rPr lang="en-US" dirty="0" smtClean="0"/>
              <a:t>http://www.cs.rutgers.edu/~ryder/ACACES07/</a:t>
            </a:r>
            <a:endParaRPr lang="pt-BR" dirty="0"/>
          </a:p>
        </p:txBody>
      </p:sp>
      <p:pic>
        <p:nvPicPr>
          <p:cNvPr id="7" name="Picture 2"/>
          <p:cNvPicPr>
            <a:picLocks noChangeAspect="1" noChangeArrowheads="1"/>
          </p:cNvPicPr>
          <p:nvPr/>
        </p:nvPicPr>
        <p:blipFill>
          <a:blip r:embed="rId4"/>
          <a:srcRect/>
          <a:stretch>
            <a:fillRect/>
          </a:stretch>
        </p:blipFill>
        <p:spPr bwMode="auto">
          <a:xfrm>
            <a:off x="142844" y="1571612"/>
            <a:ext cx="2702622" cy="35861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Custom 4">
      <a:dk1>
        <a:srgbClr val="336600"/>
      </a:dk1>
      <a:lt1>
        <a:srgbClr val="FFFFD0"/>
      </a:lt1>
      <a:dk2>
        <a:srgbClr val="993300"/>
      </a:dk2>
      <a:lt2>
        <a:srgbClr val="BFBFB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1021</TotalTime>
  <Words>2460</Words>
  <PresentationFormat>On-screen Show (4:3)</PresentationFormat>
  <Paragraphs>447</Paragraphs>
  <Slides>41</Slides>
  <Notes>7</Notes>
  <HiddenSlides>3</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Tema do Office</vt:lpstr>
      <vt:lpstr>Introduction</vt:lpstr>
      <vt:lpstr>Definition of Static Analysis (SA)</vt:lpstr>
      <vt:lpstr>Enabling technology…</vt:lpstr>
      <vt:lpstr>Several Purposes</vt:lpstr>
      <vt:lpstr>Several Forms</vt:lpstr>
      <vt:lpstr>Several Forms: By Example</vt:lpstr>
      <vt:lpstr>Several Forms: By Example</vt:lpstr>
      <vt:lpstr>Several Forms: Dataflow analysis</vt:lpstr>
      <vt:lpstr>Several Forms: Dataflow analysis</vt:lpstr>
      <vt:lpstr>Several Forms: Dataflow analysis</vt:lpstr>
      <vt:lpstr>Slide 11</vt:lpstr>
      <vt:lpstr>Success Cases</vt:lpstr>
      <vt:lpstr>Case 1: Lint [Johnson, Bell Lab’s TR65 1977]</vt:lpstr>
      <vt:lpstr>Case 2: PReFIX [Bush et al., SPE 2000]</vt:lpstr>
      <vt:lpstr>Case 3: FindBugs [Hovemeyer and Pugh, OOPSLA 2004]</vt:lpstr>
      <vt:lpstr>Case 3: FindBugs [Hovemeyer and Pugh, OOPSLA 2004]</vt:lpstr>
      <vt:lpstr>Case 3: FindBugs [Hovemeyer and Pugh, OOPSLA 2004]</vt:lpstr>
      <vt:lpstr>Remember</vt:lpstr>
      <vt:lpstr>Soundness and Completeness</vt:lpstr>
      <vt:lpstr>Soundness and Completeness </vt:lpstr>
      <vt:lpstr>Type checking Java</vt:lpstr>
      <vt:lpstr>FAQ</vt:lpstr>
      <vt:lpstr>Inaccuracy</vt:lpstr>
      <vt:lpstr>Reality: No Silver Bullet</vt:lpstr>
      <vt:lpstr>Reality: No Silver Bullet</vt:lpstr>
      <vt:lpstr>Reality: No Silver Bullet</vt:lpstr>
      <vt:lpstr>Reality: No Silver Bullet</vt:lpstr>
      <vt:lpstr>In Summary…</vt:lpstr>
      <vt:lpstr>Language Features and Imprecision</vt:lpstr>
      <vt:lpstr>Example: Reachable Definitions</vt:lpstr>
      <vt:lpstr>Dataflow Analysis</vt:lpstr>
      <vt:lpstr>Reachable Definitions in SOOT</vt:lpstr>
      <vt:lpstr>Reachable Definitions in SOOT</vt:lpstr>
      <vt:lpstr>Basic terminology: dependency</vt:lpstr>
      <vt:lpstr>Basic terminology: dependency</vt:lpstr>
      <vt:lpstr>Dataflow analysis terminology [“A few billion LOC latter”, Bessey et al., CACM 2010]</vt:lpstr>
      <vt:lpstr>Final Question</vt:lpstr>
      <vt:lpstr>Slide 38</vt:lpstr>
      <vt:lpstr>Proofs and Decidability (1/3)</vt:lpstr>
      <vt:lpstr>Proofs and Decidability (2/3)</vt:lpstr>
      <vt:lpstr>Proofs and Decidability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Static Analysis</dc:title>
  <dc:creator>damorim</dc:creator>
  <cp:lastModifiedBy>damorim</cp:lastModifiedBy>
  <cp:revision>271</cp:revision>
  <dcterms:created xsi:type="dcterms:W3CDTF">2010-02-22T17:16:29Z</dcterms:created>
  <dcterms:modified xsi:type="dcterms:W3CDTF">2010-08-26T13:17:29Z</dcterms:modified>
</cp:coreProperties>
</file>