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6" r:id="rId2"/>
    <p:sldId id="257" r:id="rId3"/>
    <p:sldId id="260" r:id="rId4"/>
    <p:sldId id="259" r:id="rId5"/>
    <p:sldId id="261" r:id="rId6"/>
    <p:sldId id="262" r:id="rId7"/>
    <p:sldId id="295" r:id="rId8"/>
    <p:sldId id="263" r:id="rId9"/>
    <p:sldId id="281" r:id="rId10"/>
    <p:sldId id="267" r:id="rId11"/>
    <p:sldId id="270" r:id="rId12"/>
    <p:sldId id="272" r:id="rId13"/>
    <p:sldId id="301" r:id="rId14"/>
    <p:sldId id="264" r:id="rId15"/>
    <p:sldId id="265" r:id="rId16"/>
    <p:sldId id="266" r:id="rId17"/>
    <p:sldId id="298" r:id="rId18"/>
    <p:sldId id="269" r:id="rId19"/>
    <p:sldId id="297" r:id="rId20"/>
    <p:sldId id="299" r:id="rId21"/>
    <p:sldId id="300" r:id="rId22"/>
    <p:sldId id="274" r:id="rId23"/>
    <p:sldId id="278" r:id="rId24"/>
    <p:sldId id="279" r:id="rId25"/>
    <p:sldId id="287" r:id="rId26"/>
    <p:sldId id="286" r:id="rId27"/>
    <p:sldId id="302" r:id="rId28"/>
    <p:sldId id="276" r:id="rId29"/>
    <p:sldId id="303" r:id="rId30"/>
    <p:sldId id="277" r:id="rId31"/>
    <p:sldId id="282" r:id="rId32"/>
    <p:sldId id="288" r:id="rId33"/>
    <p:sldId id="289" r:id="rId34"/>
    <p:sldId id="305" r:id="rId35"/>
    <p:sldId id="307" r:id="rId36"/>
    <p:sldId id="306" r:id="rId37"/>
    <p:sldId id="291" r:id="rId38"/>
    <p:sldId id="293" r:id="rId39"/>
    <p:sldId id="308" r:id="rId40"/>
    <p:sldId id="314" r:id="rId41"/>
    <p:sldId id="309" r:id="rId42"/>
    <p:sldId id="310" r:id="rId43"/>
    <p:sldId id="311" r:id="rId44"/>
    <p:sldId id="316" r:id="rId45"/>
    <p:sldId id="315" r:id="rId46"/>
    <p:sldId id="312" r:id="rId47"/>
    <p:sldId id="317" r:id="rId4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336600"/>
    <a:srgbClr val="993300"/>
    <a:srgbClr val="FFFFD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0458" autoAdjust="0"/>
  </p:normalViewPr>
  <p:slideViewPr>
    <p:cSldViewPr>
      <p:cViewPr varScale="1">
        <p:scale>
          <a:sx n="74" d="100"/>
          <a:sy n="74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0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FA38A-CB68-4ADB-B485-8B38CAE10E59}" type="datetimeFigureOut">
              <a:rPr lang="pt-BR" smtClean="0"/>
              <a:pPr/>
              <a:t>30/03/2010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7C7FA-B009-4600-A485-CFCFDC86D284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20826-9C5B-479A-A925-FC86322C6008}" type="datetimeFigureOut">
              <a:rPr lang="pt-BR" smtClean="0"/>
              <a:pPr/>
              <a:t>30/03/2010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1B18E-E762-4DFA-9BBE-74D839CC5690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No.  The program is flat after complete </a:t>
            </a:r>
            <a:r>
              <a:rPr lang="en-US" dirty="0" err="1" smtClean="0"/>
              <a:t>inlining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Set will only admit</a:t>
            </a:r>
            <a:r>
              <a:rPr lang="en-US" baseline="0" noProof="0" dirty="0" smtClean="0"/>
              <a:t> location with consistent types</a:t>
            </a:r>
            <a:endParaRPr lang="en-US" noProof="0" dirty="0" smtClean="0"/>
          </a:p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42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43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44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45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Um </a:t>
            </a:r>
            <a:r>
              <a:rPr lang="en-US" dirty="0" err="1" smtClean="0"/>
              <a:t>elemento</a:t>
            </a:r>
            <a:r>
              <a:rPr lang="en-US" dirty="0" smtClean="0"/>
              <a:t> do lattice: {f1,f2,f3} </a:t>
            </a:r>
            <a:r>
              <a:rPr lang="en-US" dirty="0" err="1" smtClean="0"/>
              <a:t>onde</a:t>
            </a:r>
            <a:r>
              <a:rPr lang="en-US" dirty="0" smtClean="0"/>
              <a:t> f1 = {(x,+),(y,-),(z,0)},  f2 ={(x,0),(y,0),(z,0)}, e f3={(x,-),(y,-),(z,-)}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Um </a:t>
            </a:r>
            <a:r>
              <a:rPr lang="en-US" dirty="0" err="1" smtClean="0"/>
              <a:t>elemento</a:t>
            </a:r>
            <a:r>
              <a:rPr lang="en-US" dirty="0" smtClean="0"/>
              <a:t> do lattice: {f1,f2,f3} </a:t>
            </a:r>
            <a:r>
              <a:rPr lang="en-US" dirty="0" err="1" smtClean="0"/>
              <a:t>onde</a:t>
            </a:r>
            <a:r>
              <a:rPr lang="en-US" dirty="0" smtClean="0"/>
              <a:t> f1 = {(x,+),(y,-),(z,0)},  f2 ={(x,0),(y,0),(z,0)}, e f3={(x,-),(y,-),(z,-)}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34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Set will only admit</a:t>
            </a:r>
            <a:r>
              <a:rPr lang="en-US" baseline="0" noProof="0" dirty="0" smtClean="0"/>
              <a:t> location with consistent types</a:t>
            </a:r>
            <a:endParaRPr lang="en-US" noProof="0" dirty="0" smtClean="0"/>
          </a:p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35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36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1B18E-E762-4DFA-9BBE-74D839CC5690}" type="slidenum">
              <a:rPr lang="pt-BR" smtClean="0"/>
              <a:pPr/>
              <a:t>37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3E624-6F9A-4E0C-B3E8-7B0ABDD165F6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55C6-46E4-4947-8074-440E2ED4C8F0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1A942-5FD9-4A78-BFE5-7CF3284AE64A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FF59B-CCFC-49A9-A537-7624296F6F52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FAD8-8719-4AF4-8E16-315FEF38732A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BD81-7A4B-4FB6-A30D-74EA4173A559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4733-96A8-4E22-816E-1CB01E3E6523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CACC-74EA-49DB-B8F1-2E9B72EA31E5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C4E1C-798D-483B-9204-1BB6AB6FA78F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6971-5763-42C1-831F-E846A9C3731C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479FB-51D7-44B1-AA76-493BDB854ADA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5E533-8C68-4557-A630-FCA5E0FD7202}" type="datetime1">
              <a:rPr lang="pt-BR" smtClean="0"/>
              <a:pPr/>
              <a:t>30/03/2010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33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3366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3366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3366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66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3366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Interprocedural analysis</a:t>
            </a:r>
            <a:endParaRPr lang="pt-BR" dirty="0"/>
          </a:p>
        </p:txBody>
      </p:sp>
      <p:pic>
        <p:nvPicPr>
          <p:cNvPr id="6" name="Picture 3" descr="Y:\public_html\figs\pan\pan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472" y="76182"/>
            <a:ext cx="2266950" cy="7810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447763" y="191136"/>
            <a:ext cx="4910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http://pan.cin.ufpe.br</a:t>
            </a:r>
            <a:endParaRPr lang="pt-BR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Flow graphs for programs </a:t>
            </a:r>
            <a:br>
              <a:rPr lang="en-US" dirty="0" smtClean="0"/>
            </a:br>
            <a:r>
              <a:rPr lang="en-US" dirty="0" smtClean="0"/>
              <a:t>(as opposed to a procedure)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Needs to consider effects of</a:t>
            </a:r>
          </a:p>
          <a:p>
            <a:pPr lvl="1"/>
            <a:r>
              <a:rPr lang="en-US" dirty="0" smtClean="0"/>
              <a:t>Call </a:t>
            </a:r>
          </a:p>
          <a:p>
            <a:pPr lvl="1"/>
            <a:r>
              <a:rPr lang="en-US" dirty="0" smtClean="0"/>
              <a:t>Procedure entry</a:t>
            </a:r>
          </a:p>
          <a:p>
            <a:pPr lvl="1"/>
            <a:r>
              <a:rPr lang="en-US" dirty="0" smtClean="0"/>
              <a:t>Procedure exit</a:t>
            </a:r>
          </a:p>
          <a:p>
            <a:pPr lvl="1"/>
            <a:r>
              <a:rPr lang="en-US" dirty="0" smtClean="0"/>
              <a:t>Return</a:t>
            </a:r>
          </a:p>
          <a:p>
            <a:pPr lvl="1"/>
            <a:endParaRPr lang="pt-B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357694"/>
            <a:ext cx="8501122" cy="1737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-31" y="621508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*From Principles of Program Analysis, F. Nielson et al., Springer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FG for the following program</a:t>
            </a:r>
            <a:endParaRPr lang="pt-BR" dirty="0"/>
          </a:p>
        </p:txBody>
      </p:sp>
      <p:sp>
        <p:nvSpPr>
          <p:cNvPr id="4" name="TextBox 3"/>
          <p:cNvSpPr txBox="1"/>
          <p:nvPr/>
        </p:nvSpPr>
        <p:spPr>
          <a:xfrm>
            <a:off x="1643042" y="3143248"/>
            <a:ext cx="6388287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proc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fib(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z, u,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v)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 &lt; 3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v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u + 1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call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fib(z-1,u,v);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call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fib(z-2,v,v)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flow graph</a:t>
            </a:r>
            <a:endParaRPr lang="pt-B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7858180" cy="4860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-31" y="621508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*From Principles of Program Analysis, F. Nielson et al., Springer 2005</a:t>
            </a: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2786058"/>
            <a:ext cx="7572428" cy="1569660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Data propagates across edges just as before.  Intraprocedural analysis still applies for every non function-related node.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problem to overcome…</a:t>
            </a:r>
            <a:endParaRPr lang="pt-BR" dirty="0"/>
          </a:p>
        </p:txBody>
      </p:sp>
      <p:sp>
        <p:nvSpPr>
          <p:cNvPr id="4" name="Rectangle 3"/>
          <p:cNvSpPr/>
          <p:nvPr/>
        </p:nvSpPr>
        <p:spPr>
          <a:xfrm>
            <a:off x="3500430" y="3286124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143108" y="3357562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857752" y="3714752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143108" y="3714752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857752" y="3286124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85852" y="2500306"/>
            <a:ext cx="1079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site 1</a:t>
            </a:r>
            <a:endParaRPr lang="pt-BR" dirty="0"/>
          </a:p>
        </p:txBody>
      </p:sp>
      <p:sp>
        <p:nvSpPr>
          <p:cNvPr id="13" name="TextBox 12"/>
          <p:cNvSpPr txBox="1"/>
          <p:nvPr/>
        </p:nvSpPr>
        <p:spPr>
          <a:xfrm>
            <a:off x="6357950" y="2559602"/>
            <a:ext cx="1079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site 2</a:t>
            </a:r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714348" y="1428736"/>
            <a:ext cx="7643866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Suppose this is part of one program flow graph.  Can you see the problem in the way data may flow?</a:t>
            </a:r>
            <a:endParaRPr lang="pt-BR" sz="2800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problem to overcome…</a:t>
            </a:r>
            <a:endParaRPr lang="pt-BR" dirty="0"/>
          </a:p>
        </p:txBody>
      </p:sp>
      <p:sp>
        <p:nvSpPr>
          <p:cNvPr id="4" name="Rectangle 3"/>
          <p:cNvSpPr/>
          <p:nvPr/>
        </p:nvSpPr>
        <p:spPr>
          <a:xfrm>
            <a:off x="3500430" y="3286124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143108" y="3357562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857752" y="3714752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143108" y="3714752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857752" y="3286124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85852" y="2500306"/>
            <a:ext cx="1079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site 1</a:t>
            </a:r>
            <a:endParaRPr lang="pt-BR" dirty="0"/>
          </a:p>
        </p:txBody>
      </p:sp>
      <p:sp>
        <p:nvSpPr>
          <p:cNvPr id="13" name="TextBox 12"/>
          <p:cNvSpPr txBox="1"/>
          <p:nvPr/>
        </p:nvSpPr>
        <p:spPr>
          <a:xfrm>
            <a:off x="6357950" y="2559602"/>
            <a:ext cx="1079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site 2</a:t>
            </a:r>
            <a:endParaRPr lang="pt-BR" dirty="0"/>
          </a:p>
        </p:txBody>
      </p:sp>
      <p:sp>
        <p:nvSpPr>
          <p:cNvPr id="14" name="Freeform 13"/>
          <p:cNvSpPr/>
          <p:nvPr/>
        </p:nvSpPr>
        <p:spPr>
          <a:xfrm>
            <a:off x="2256126" y="3133303"/>
            <a:ext cx="3744634" cy="652887"/>
          </a:xfrm>
          <a:custGeom>
            <a:avLst/>
            <a:gdLst>
              <a:gd name="connsiteX0" fmla="*/ 0 w 4530436"/>
              <a:gd name="connsiteY0" fmla="*/ 1724 h 652887"/>
              <a:gd name="connsiteX1" fmla="*/ 346363 w 4530436"/>
              <a:gd name="connsiteY1" fmla="*/ 29433 h 652887"/>
              <a:gd name="connsiteX2" fmla="*/ 526472 w 4530436"/>
              <a:gd name="connsiteY2" fmla="*/ 57142 h 652887"/>
              <a:gd name="connsiteX3" fmla="*/ 623454 w 4530436"/>
              <a:gd name="connsiteY3" fmla="*/ 84851 h 652887"/>
              <a:gd name="connsiteX4" fmla="*/ 706581 w 4530436"/>
              <a:gd name="connsiteY4" fmla="*/ 98705 h 652887"/>
              <a:gd name="connsiteX5" fmla="*/ 803563 w 4530436"/>
              <a:gd name="connsiteY5" fmla="*/ 126415 h 652887"/>
              <a:gd name="connsiteX6" fmla="*/ 858981 w 4530436"/>
              <a:gd name="connsiteY6" fmla="*/ 140269 h 652887"/>
              <a:gd name="connsiteX7" fmla="*/ 928254 w 4530436"/>
              <a:gd name="connsiteY7" fmla="*/ 167978 h 652887"/>
              <a:gd name="connsiteX8" fmla="*/ 1066800 w 4530436"/>
              <a:gd name="connsiteY8" fmla="*/ 195687 h 652887"/>
              <a:gd name="connsiteX9" fmla="*/ 1260763 w 4530436"/>
              <a:gd name="connsiteY9" fmla="*/ 251105 h 652887"/>
              <a:gd name="connsiteX10" fmla="*/ 1620981 w 4530436"/>
              <a:gd name="connsiteY10" fmla="*/ 264960 h 652887"/>
              <a:gd name="connsiteX11" fmla="*/ 1939636 w 4530436"/>
              <a:gd name="connsiteY11" fmla="*/ 292669 h 652887"/>
              <a:gd name="connsiteX12" fmla="*/ 2036618 w 4530436"/>
              <a:gd name="connsiteY12" fmla="*/ 306524 h 652887"/>
              <a:gd name="connsiteX13" fmla="*/ 2147454 w 4530436"/>
              <a:gd name="connsiteY13" fmla="*/ 320378 h 652887"/>
              <a:gd name="connsiteX14" fmla="*/ 2438400 w 4530436"/>
              <a:gd name="connsiteY14" fmla="*/ 348087 h 652887"/>
              <a:gd name="connsiteX15" fmla="*/ 2604654 w 4530436"/>
              <a:gd name="connsiteY15" fmla="*/ 389651 h 652887"/>
              <a:gd name="connsiteX16" fmla="*/ 2826327 w 4530436"/>
              <a:gd name="connsiteY16" fmla="*/ 417360 h 652887"/>
              <a:gd name="connsiteX17" fmla="*/ 2951018 w 4530436"/>
              <a:gd name="connsiteY17" fmla="*/ 445069 h 652887"/>
              <a:gd name="connsiteX18" fmla="*/ 3061854 w 4530436"/>
              <a:gd name="connsiteY18" fmla="*/ 458924 h 652887"/>
              <a:gd name="connsiteX19" fmla="*/ 3338945 w 4530436"/>
              <a:gd name="connsiteY19" fmla="*/ 486633 h 652887"/>
              <a:gd name="connsiteX20" fmla="*/ 3408218 w 4530436"/>
              <a:gd name="connsiteY20" fmla="*/ 500487 h 652887"/>
              <a:gd name="connsiteX21" fmla="*/ 3699163 w 4530436"/>
              <a:gd name="connsiteY21" fmla="*/ 528196 h 652887"/>
              <a:gd name="connsiteX22" fmla="*/ 3893127 w 4530436"/>
              <a:gd name="connsiteY22" fmla="*/ 555905 h 652887"/>
              <a:gd name="connsiteX23" fmla="*/ 4045527 w 4530436"/>
              <a:gd name="connsiteY23" fmla="*/ 583615 h 652887"/>
              <a:gd name="connsiteX24" fmla="*/ 4364181 w 4530436"/>
              <a:gd name="connsiteY24" fmla="*/ 611324 h 652887"/>
              <a:gd name="connsiteX25" fmla="*/ 4419600 w 4530436"/>
              <a:gd name="connsiteY25" fmla="*/ 625178 h 652887"/>
              <a:gd name="connsiteX26" fmla="*/ 4488872 w 4530436"/>
              <a:gd name="connsiteY26" fmla="*/ 639033 h 652887"/>
              <a:gd name="connsiteX27" fmla="*/ 4530436 w 4530436"/>
              <a:gd name="connsiteY27" fmla="*/ 652887 h 65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530436" h="652887">
                <a:moveTo>
                  <a:pt x="0" y="1724"/>
                </a:moveTo>
                <a:cubicBezTo>
                  <a:pt x="358595" y="20597"/>
                  <a:pt x="155047" y="0"/>
                  <a:pt x="346363" y="29433"/>
                </a:cubicBezTo>
                <a:cubicBezTo>
                  <a:pt x="377268" y="34188"/>
                  <a:pt x="491897" y="49163"/>
                  <a:pt x="526472" y="57142"/>
                </a:cubicBezTo>
                <a:cubicBezTo>
                  <a:pt x="559232" y="64702"/>
                  <a:pt x="590694" y="77291"/>
                  <a:pt x="623454" y="84851"/>
                </a:cubicBezTo>
                <a:cubicBezTo>
                  <a:pt x="650826" y="91167"/>
                  <a:pt x="679209" y="92388"/>
                  <a:pt x="706581" y="98705"/>
                </a:cubicBezTo>
                <a:cubicBezTo>
                  <a:pt x="739341" y="106265"/>
                  <a:pt x="771127" y="117569"/>
                  <a:pt x="803563" y="126415"/>
                </a:cubicBezTo>
                <a:cubicBezTo>
                  <a:pt x="821933" y="131425"/>
                  <a:pt x="840917" y="134248"/>
                  <a:pt x="858981" y="140269"/>
                </a:cubicBezTo>
                <a:cubicBezTo>
                  <a:pt x="882575" y="148133"/>
                  <a:pt x="904661" y="160113"/>
                  <a:pt x="928254" y="167978"/>
                </a:cubicBezTo>
                <a:cubicBezTo>
                  <a:pt x="969595" y="181758"/>
                  <a:pt x="1025863" y="188865"/>
                  <a:pt x="1066800" y="195687"/>
                </a:cubicBezTo>
                <a:cubicBezTo>
                  <a:pt x="1108593" y="209618"/>
                  <a:pt x="1205092" y="247513"/>
                  <a:pt x="1260763" y="251105"/>
                </a:cubicBezTo>
                <a:cubicBezTo>
                  <a:pt x="1380675" y="258841"/>
                  <a:pt x="1500908" y="260342"/>
                  <a:pt x="1620981" y="264960"/>
                </a:cubicBezTo>
                <a:cubicBezTo>
                  <a:pt x="1894130" y="299105"/>
                  <a:pt x="1520470" y="254563"/>
                  <a:pt x="1939636" y="292669"/>
                </a:cubicBezTo>
                <a:cubicBezTo>
                  <a:pt x="1972157" y="295625"/>
                  <a:pt x="2004249" y="302208"/>
                  <a:pt x="2036618" y="306524"/>
                </a:cubicBezTo>
                <a:cubicBezTo>
                  <a:pt x="2073524" y="311445"/>
                  <a:pt x="2110406" y="316673"/>
                  <a:pt x="2147454" y="320378"/>
                </a:cubicBezTo>
                <a:cubicBezTo>
                  <a:pt x="2667340" y="372366"/>
                  <a:pt x="2023845" y="302027"/>
                  <a:pt x="2438400" y="348087"/>
                </a:cubicBezTo>
                <a:cubicBezTo>
                  <a:pt x="2493818" y="361942"/>
                  <a:pt x="2547880" y="383343"/>
                  <a:pt x="2604654" y="389651"/>
                </a:cubicBezTo>
                <a:cubicBezTo>
                  <a:pt x="2658249" y="395606"/>
                  <a:pt x="2768806" y="406575"/>
                  <a:pt x="2826327" y="417360"/>
                </a:cubicBezTo>
                <a:cubicBezTo>
                  <a:pt x="2868175" y="425207"/>
                  <a:pt x="2909088" y="437670"/>
                  <a:pt x="2951018" y="445069"/>
                </a:cubicBezTo>
                <a:cubicBezTo>
                  <a:pt x="2987684" y="451540"/>
                  <a:pt x="3024876" y="454574"/>
                  <a:pt x="3061854" y="458924"/>
                </a:cubicBezTo>
                <a:cubicBezTo>
                  <a:pt x="3194337" y="474510"/>
                  <a:pt x="3197232" y="473750"/>
                  <a:pt x="3338945" y="486633"/>
                </a:cubicBezTo>
                <a:cubicBezTo>
                  <a:pt x="3362036" y="491251"/>
                  <a:pt x="3384906" y="497157"/>
                  <a:pt x="3408218" y="500487"/>
                </a:cubicBezTo>
                <a:cubicBezTo>
                  <a:pt x="3562687" y="522554"/>
                  <a:pt x="3525133" y="508116"/>
                  <a:pt x="3699163" y="528196"/>
                </a:cubicBezTo>
                <a:cubicBezTo>
                  <a:pt x="3764044" y="535682"/>
                  <a:pt x="3829084" y="543096"/>
                  <a:pt x="3893127" y="555905"/>
                </a:cubicBezTo>
                <a:cubicBezTo>
                  <a:pt x="3931569" y="563594"/>
                  <a:pt x="4008811" y="579817"/>
                  <a:pt x="4045527" y="583615"/>
                </a:cubicBezTo>
                <a:cubicBezTo>
                  <a:pt x="4151580" y="594586"/>
                  <a:pt x="4364181" y="611324"/>
                  <a:pt x="4364181" y="611324"/>
                </a:cubicBezTo>
                <a:cubicBezTo>
                  <a:pt x="4382654" y="615942"/>
                  <a:pt x="4401012" y="621047"/>
                  <a:pt x="4419600" y="625178"/>
                </a:cubicBezTo>
                <a:cubicBezTo>
                  <a:pt x="4442587" y="630286"/>
                  <a:pt x="4466027" y="633322"/>
                  <a:pt x="4488872" y="639033"/>
                </a:cubicBezTo>
                <a:cubicBezTo>
                  <a:pt x="4503040" y="642575"/>
                  <a:pt x="4530436" y="652887"/>
                  <a:pt x="4530436" y="6528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TextBox 14"/>
          <p:cNvSpPr txBox="1"/>
          <p:nvPr/>
        </p:nvSpPr>
        <p:spPr>
          <a:xfrm>
            <a:off x="571472" y="4500570"/>
            <a:ext cx="8072494" cy="1815882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This control path does not exist.  Ignoring this issue may affect precision!  </a:t>
            </a:r>
            <a:r>
              <a:rPr lang="en-US" sz="2800" b="1" dirty="0" smtClean="0"/>
              <a:t>Context sensitivity</a:t>
            </a:r>
            <a:r>
              <a:rPr lang="en-US" sz="2800" dirty="0" smtClean="0"/>
              <a:t> eliminates such data flows.  But adds complexity to the analysis: impact on time/memory requirements.</a:t>
            </a:r>
            <a:endParaRPr lang="pt-BR" sz="2800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problem to overcome…</a:t>
            </a:r>
            <a:endParaRPr lang="pt-BR" dirty="0"/>
          </a:p>
        </p:txBody>
      </p:sp>
      <p:sp>
        <p:nvSpPr>
          <p:cNvPr id="4" name="Rectangle 3"/>
          <p:cNvSpPr/>
          <p:nvPr/>
        </p:nvSpPr>
        <p:spPr>
          <a:xfrm>
            <a:off x="3500430" y="3286124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143108" y="3357562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857752" y="3714752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143108" y="3714752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857752" y="3286124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85852" y="2500306"/>
            <a:ext cx="1079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site 1</a:t>
            </a:r>
            <a:endParaRPr lang="pt-BR" dirty="0"/>
          </a:p>
        </p:txBody>
      </p:sp>
      <p:sp>
        <p:nvSpPr>
          <p:cNvPr id="13" name="TextBox 12"/>
          <p:cNvSpPr txBox="1"/>
          <p:nvPr/>
        </p:nvSpPr>
        <p:spPr>
          <a:xfrm>
            <a:off x="6357950" y="2559602"/>
            <a:ext cx="1079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site 2</a:t>
            </a:r>
            <a:endParaRPr lang="pt-BR" dirty="0"/>
          </a:p>
        </p:txBody>
      </p:sp>
      <p:sp>
        <p:nvSpPr>
          <p:cNvPr id="16" name="Freeform 15"/>
          <p:cNvSpPr/>
          <p:nvPr/>
        </p:nvSpPr>
        <p:spPr>
          <a:xfrm>
            <a:off x="1928794" y="3508548"/>
            <a:ext cx="857256" cy="349080"/>
          </a:xfrm>
          <a:custGeom>
            <a:avLst/>
            <a:gdLst>
              <a:gd name="connsiteX0" fmla="*/ 24793 w 600675"/>
              <a:gd name="connsiteY0" fmla="*/ 0 h 349080"/>
              <a:gd name="connsiteX1" fmla="*/ 121775 w 600675"/>
              <a:gd name="connsiteY1" fmla="*/ 0 h 349080"/>
              <a:gd name="connsiteX2" fmla="*/ 329593 w 600675"/>
              <a:gd name="connsiteY2" fmla="*/ 13854 h 349080"/>
              <a:gd name="connsiteX3" fmla="*/ 385011 w 600675"/>
              <a:gd name="connsiteY3" fmla="*/ 27709 h 349080"/>
              <a:gd name="connsiteX4" fmla="*/ 468138 w 600675"/>
              <a:gd name="connsiteY4" fmla="*/ 41563 h 349080"/>
              <a:gd name="connsiteX5" fmla="*/ 551266 w 600675"/>
              <a:gd name="connsiteY5" fmla="*/ 69272 h 349080"/>
              <a:gd name="connsiteX6" fmla="*/ 565120 w 600675"/>
              <a:gd name="connsiteY6" fmla="*/ 193963 h 349080"/>
              <a:gd name="connsiteX7" fmla="*/ 468138 w 600675"/>
              <a:gd name="connsiteY7" fmla="*/ 235527 h 349080"/>
              <a:gd name="connsiteX8" fmla="*/ 288029 w 600675"/>
              <a:gd name="connsiteY8" fmla="*/ 290945 h 349080"/>
              <a:gd name="connsiteX9" fmla="*/ 204902 w 600675"/>
              <a:gd name="connsiteY9" fmla="*/ 304800 h 349080"/>
              <a:gd name="connsiteX10" fmla="*/ 121775 w 600675"/>
              <a:gd name="connsiteY10" fmla="*/ 332509 h 349080"/>
              <a:gd name="connsiteX11" fmla="*/ 10938 w 600675"/>
              <a:gd name="connsiteY11" fmla="*/ 346363 h 34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0675" h="349080">
                <a:moveTo>
                  <a:pt x="24793" y="0"/>
                </a:moveTo>
                <a:cubicBezTo>
                  <a:pt x="124446" y="33217"/>
                  <a:pt x="0" y="0"/>
                  <a:pt x="121775" y="0"/>
                </a:cubicBezTo>
                <a:cubicBezTo>
                  <a:pt x="191201" y="0"/>
                  <a:pt x="260320" y="9236"/>
                  <a:pt x="329593" y="13854"/>
                </a:cubicBezTo>
                <a:cubicBezTo>
                  <a:pt x="348066" y="18472"/>
                  <a:pt x="366340" y="23975"/>
                  <a:pt x="385011" y="27709"/>
                </a:cubicBezTo>
                <a:cubicBezTo>
                  <a:pt x="412557" y="33218"/>
                  <a:pt x="440886" y="34750"/>
                  <a:pt x="468138" y="41563"/>
                </a:cubicBezTo>
                <a:cubicBezTo>
                  <a:pt x="496474" y="48647"/>
                  <a:pt x="551266" y="69272"/>
                  <a:pt x="551266" y="69272"/>
                </a:cubicBezTo>
                <a:cubicBezTo>
                  <a:pt x="583317" y="117349"/>
                  <a:pt x="600675" y="122855"/>
                  <a:pt x="565120" y="193963"/>
                </a:cubicBezTo>
                <a:cubicBezTo>
                  <a:pt x="550809" y="222584"/>
                  <a:pt x="490427" y="228669"/>
                  <a:pt x="468138" y="235527"/>
                </a:cubicBezTo>
                <a:cubicBezTo>
                  <a:pt x="396016" y="257718"/>
                  <a:pt x="355253" y="277500"/>
                  <a:pt x="288029" y="290945"/>
                </a:cubicBezTo>
                <a:cubicBezTo>
                  <a:pt x="260483" y="296454"/>
                  <a:pt x="232154" y="297987"/>
                  <a:pt x="204902" y="304800"/>
                </a:cubicBezTo>
                <a:cubicBezTo>
                  <a:pt x="176566" y="311884"/>
                  <a:pt x="149954" y="324824"/>
                  <a:pt x="121775" y="332509"/>
                </a:cubicBezTo>
                <a:cubicBezTo>
                  <a:pt x="61014" y="349080"/>
                  <a:pt x="63049" y="346363"/>
                  <a:pt x="10938" y="346363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Freeform 17"/>
          <p:cNvSpPr/>
          <p:nvPr/>
        </p:nvSpPr>
        <p:spPr>
          <a:xfrm flipH="1">
            <a:off x="5214942" y="3456710"/>
            <a:ext cx="857256" cy="349080"/>
          </a:xfrm>
          <a:custGeom>
            <a:avLst/>
            <a:gdLst>
              <a:gd name="connsiteX0" fmla="*/ 24793 w 600675"/>
              <a:gd name="connsiteY0" fmla="*/ 0 h 349080"/>
              <a:gd name="connsiteX1" fmla="*/ 121775 w 600675"/>
              <a:gd name="connsiteY1" fmla="*/ 0 h 349080"/>
              <a:gd name="connsiteX2" fmla="*/ 329593 w 600675"/>
              <a:gd name="connsiteY2" fmla="*/ 13854 h 349080"/>
              <a:gd name="connsiteX3" fmla="*/ 385011 w 600675"/>
              <a:gd name="connsiteY3" fmla="*/ 27709 h 349080"/>
              <a:gd name="connsiteX4" fmla="*/ 468138 w 600675"/>
              <a:gd name="connsiteY4" fmla="*/ 41563 h 349080"/>
              <a:gd name="connsiteX5" fmla="*/ 551266 w 600675"/>
              <a:gd name="connsiteY5" fmla="*/ 69272 h 349080"/>
              <a:gd name="connsiteX6" fmla="*/ 565120 w 600675"/>
              <a:gd name="connsiteY6" fmla="*/ 193963 h 349080"/>
              <a:gd name="connsiteX7" fmla="*/ 468138 w 600675"/>
              <a:gd name="connsiteY7" fmla="*/ 235527 h 349080"/>
              <a:gd name="connsiteX8" fmla="*/ 288029 w 600675"/>
              <a:gd name="connsiteY8" fmla="*/ 290945 h 349080"/>
              <a:gd name="connsiteX9" fmla="*/ 204902 w 600675"/>
              <a:gd name="connsiteY9" fmla="*/ 304800 h 349080"/>
              <a:gd name="connsiteX10" fmla="*/ 121775 w 600675"/>
              <a:gd name="connsiteY10" fmla="*/ 332509 h 349080"/>
              <a:gd name="connsiteX11" fmla="*/ 10938 w 600675"/>
              <a:gd name="connsiteY11" fmla="*/ 346363 h 34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0675" h="349080">
                <a:moveTo>
                  <a:pt x="24793" y="0"/>
                </a:moveTo>
                <a:cubicBezTo>
                  <a:pt x="124446" y="33217"/>
                  <a:pt x="0" y="0"/>
                  <a:pt x="121775" y="0"/>
                </a:cubicBezTo>
                <a:cubicBezTo>
                  <a:pt x="191201" y="0"/>
                  <a:pt x="260320" y="9236"/>
                  <a:pt x="329593" y="13854"/>
                </a:cubicBezTo>
                <a:cubicBezTo>
                  <a:pt x="348066" y="18472"/>
                  <a:pt x="366340" y="23975"/>
                  <a:pt x="385011" y="27709"/>
                </a:cubicBezTo>
                <a:cubicBezTo>
                  <a:pt x="412557" y="33218"/>
                  <a:pt x="440886" y="34750"/>
                  <a:pt x="468138" y="41563"/>
                </a:cubicBezTo>
                <a:cubicBezTo>
                  <a:pt x="496474" y="48647"/>
                  <a:pt x="551266" y="69272"/>
                  <a:pt x="551266" y="69272"/>
                </a:cubicBezTo>
                <a:cubicBezTo>
                  <a:pt x="583317" y="117349"/>
                  <a:pt x="600675" y="122855"/>
                  <a:pt x="565120" y="193963"/>
                </a:cubicBezTo>
                <a:cubicBezTo>
                  <a:pt x="550809" y="222584"/>
                  <a:pt x="490427" y="228669"/>
                  <a:pt x="468138" y="235527"/>
                </a:cubicBezTo>
                <a:cubicBezTo>
                  <a:pt x="396016" y="257718"/>
                  <a:pt x="355253" y="277500"/>
                  <a:pt x="288029" y="290945"/>
                </a:cubicBezTo>
                <a:cubicBezTo>
                  <a:pt x="260483" y="296454"/>
                  <a:pt x="232154" y="297987"/>
                  <a:pt x="204902" y="304800"/>
                </a:cubicBezTo>
                <a:cubicBezTo>
                  <a:pt x="176566" y="311884"/>
                  <a:pt x="149954" y="324824"/>
                  <a:pt x="121775" y="332509"/>
                </a:cubicBezTo>
                <a:cubicBezTo>
                  <a:pt x="61014" y="349080"/>
                  <a:pt x="63049" y="346363"/>
                  <a:pt x="10938" y="346363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TextBox 18"/>
          <p:cNvSpPr txBox="1"/>
          <p:nvPr/>
        </p:nvSpPr>
        <p:spPr>
          <a:xfrm>
            <a:off x="1071538" y="4763168"/>
            <a:ext cx="6715172" cy="954107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context-sensitive analysis will only consider </a:t>
            </a:r>
            <a:r>
              <a:rPr lang="en-US" sz="2800" b="1" dirty="0" smtClean="0"/>
              <a:t>valid control paths</a:t>
            </a:r>
            <a:r>
              <a:rPr lang="en-US" sz="2800" dirty="0" smtClean="0"/>
              <a:t> in the flow graph</a:t>
            </a:r>
            <a:endParaRPr lang="pt-BR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Question</a:t>
            </a:r>
            <a:endParaRPr lang="pt-BR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5858"/>
          </a:xfrm>
        </p:spPr>
        <p:txBody>
          <a:bodyPr/>
          <a:lstStyle/>
          <a:p>
            <a:r>
              <a:rPr lang="en-US" dirty="0" smtClean="0"/>
              <a:t>Would such invalid paths arise in the inline approach?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sensitive analysis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approach: Encode context information with analysis information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sensitive analysis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r>
              <a:rPr lang="en-US" dirty="0" smtClean="0"/>
              <a:t>General approach: Encode context information with analysis information</a:t>
            </a:r>
          </a:p>
          <a:p>
            <a:pPr lvl="1"/>
            <a:r>
              <a:rPr lang="en-US" dirty="0" smtClean="0"/>
              <a:t>At entry node, appends </a:t>
            </a:r>
            <a:r>
              <a:rPr lang="en-US" b="1" dirty="0" smtClean="0"/>
              <a:t>origin</a:t>
            </a:r>
            <a:r>
              <a:rPr lang="en-US" dirty="0" smtClean="0"/>
              <a:t> location</a:t>
            </a:r>
          </a:p>
          <a:p>
            <a:pPr lvl="1"/>
            <a:r>
              <a:rPr lang="en-US" dirty="0" smtClean="0"/>
              <a:t>At exit</a:t>
            </a:r>
            <a:r>
              <a:rPr lang="pt-BR" dirty="0" smtClean="0"/>
              <a:t> </a:t>
            </a:r>
            <a:r>
              <a:rPr lang="pt-BR" dirty="0" err="1" smtClean="0"/>
              <a:t>node</a:t>
            </a:r>
            <a:r>
              <a:rPr lang="pt-BR" dirty="0" smtClean="0"/>
              <a:t>, </a:t>
            </a:r>
            <a:r>
              <a:rPr lang="pt-BR" dirty="0" err="1" smtClean="0"/>
              <a:t>only</a:t>
            </a:r>
            <a:r>
              <a:rPr lang="pt-BR" dirty="0" smtClean="0"/>
              <a:t> </a:t>
            </a:r>
            <a:r>
              <a:rPr lang="en-US" dirty="0" smtClean="0"/>
              <a:t>transfer data that have flown </a:t>
            </a:r>
            <a:r>
              <a:rPr lang="en-US" b="1" dirty="0" smtClean="0"/>
              <a:t>from origin</a:t>
            </a:r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3428992" y="5286388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71670" y="5357826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2071670" y="5715016"/>
            <a:ext cx="128588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14414" y="4714884"/>
            <a:ext cx="1079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site 1</a:t>
            </a:r>
            <a:endParaRPr lang="pt-BR" dirty="0"/>
          </a:p>
        </p:txBody>
      </p:sp>
      <p:sp>
        <p:nvSpPr>
          <p:cNvPr id="9" name="TextBox 8"/>
          <p:cNvSpPr txBox="1"/>
          <p:nvPr/>
        </p:nvSpPr>
        <p:spPr>
          <a:xfrm>
            <a:off x="5429256" y="4786322"/>
            <a:ext cx="1079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site 2</a:t>
            </a:r>
            <a:endParaRPr lang="pt-BR" dirty="0"/>
          </a:p>
        </p:txBody>
      </p:sp>
      <p:sp>
        <p:nvSpPr>
          <p:cNvPr id="10" name="Freeform 9"/>
          <p:cNvSpPr/>
          <p:nvPr/>
        </p:nvSpPr>
        <p:spPr>
          <a:xfrm>
            <a:off x="1857356" y="5508812"/>
            <a:ext cx="857256" cy="349080"/>
          </a:xfrm>
          <a:custGeom>
            <a:avLst/>
            <a:gdLst>
              <a:gd name="connsiteX0" fmla="*/ 24793 w 600675"/>
              <a:gd name="connsiteY0" fmla="*/ 0 h 349080"/>
              <a:gd name="connsiteX1" fmla="*/ 121775 w 600675"/>
              <a:gd name="connsiteY1" fmla="*/ 0 h 349080"/>
              <a:gd name="connsiteX2" fmla="*/ 329593 w 600675"/>
              <a:gd name="connsiteY2" fmla="*/ 13854 h 349080"/>
              <a:gd name="connsiteX3" fmla="*/ 385011 w 600675"/>
              <a:gd name="connsiteY3" fmla="*/ 27709 h 349080"/>
              <a:gd name="connsiteX4" fmla="*/ 468138 w 600675"/>
              <a:gd name="connsiteY4" fmla="*/ 41563 h 349080"/>
              <a:gd name="connsiteX5" fmla="*/ 551266 w 600675"/>
              <a:gd name="connsiteY5" fmla="*/ 69272 h 349080"/>
              <a:gd name="connsiteX6" fmla="*/ 565120 w 600675"/>
              <a:gd name="connsiteY6" fmla="*/ 193963 h 349080"/>
              <a:gd name="connsiteX7" fmla="*/ 468138 w 600675"/>
              <a:gd name="connsiteY7" fmla="*/ 235527 h 349080"/>
              <a:gd name="connsiteX8" fmla="*/ 288029 w 600675"/>
              <a:gd name="connsiteY8" fmla="*/ 290945 h 349080"/>
              <a:gd name="connsiteX9" fmla="*/ 204902 w 600675"/>
              <a:gd name="connsiteY9" fmla="*/ 304800 h 349080"/>
              <a:gd name="connsiteX10" fmla="*/ 121775 w 600675"/>
              <a:gd name="connsiteY10" fmla="*/ 332509 h 349080"/>
              <a:gd name="connsiteX11" fmla="*/ 10938 w 600675"/>
              <a:gd name="connsiteY11" fmla="*/ 346363 h 34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0675" h="349080">
                <a:moveTo>
                  <a:pt x="24793" y="0"/>
                </a:moveTo>
                <a:cubicBezTo>
                  <a:pt x="124446" y="33217"/>
                  <a:pt x="0" y="0"/>
                  <a:pt x="121775" y="0"/>
                </a:cubicBezTo>
                <a:cubicBezTo>
                  <a:pt x="191201" y="0"/>
                  <a:pt x="260320" y="9236"/>
                  <a:pt x="329593" y="13854"/>
                </a:cubicBezTo>
                <a:cubicBezTo>
                  <a:pt x="348066" y="18472"/>
                  <a:pt x="366340" y="23975"/>
                  <a:pt x="385011" y="27709"/>
                </a:cubicBezTo>
                <a:cubicBezTo>
                  <a:pt x="412557" y="33218"/>
                  <a:pt x="440886" y="34750"/>
                  <a:pt x="468138" y="41563"/>
                </a:cubicBezTo>
                <a:cubicBezTo>
                  <a:pt x="496474" y="48647"/>
                  <a:pt x="551266" y="69272"/>
                  <a:pt x="551266" y="69272"/>
                </a:cubicBezTo>
                <a:cubicBezTo>
                  <a:pt x="583317" y="117349"/>
                  <a:pt x="600675" y="122855"/>
                  <a:pt x="565120" y="193963"/>
                </a:cubicBezTo>
                <a:cubicBezTo>
                  <a:pt x="550809" y="222584"/>
                  <a:pt x="490427" y="228669"/>
                  <a:pt x="468138" y="235527"/>
                </a:cubicBezTo>
                <a:cubicBezTo>
                  <a:pt x="396016" y="257718"/>
                  <a:pt x="355253" y="277500"/>
                  <a:pt x="288029" y="290945"/>
                </a:cubicBezTo>
                <a:cubicBezTo>
                  <a:pt x="260483" y="296454"/>
                  <a:pt x="232154" y="297987"/>
                  <a:pt x="204902" y="304800"/>
                </a:cubicBezTo>
                <a:cubicBezTo>
                  <a:pt x="176566" y="311884"/>
                  <a:pt x="149954" y="324824"/>
                  <a:pt x="121775" y="332509"/>
                </a:cubicBezTo>
                <a:cubicBezTo>
                  <a:pt x="61014" y="349080"/>
                  <a:pt x="63049" y="346363"/>
                  <a:pt x="10938" y="346363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Intra</a:t>
            </a:r>
            <a:r>
              <a:rPr lang="en-US" dirty="0" smtClean="0"/>
              <a:t>procedural analysis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336600"/>
              </a:buClr>
            </a:pPr>
            <a:r>
              <a:rPr lang="en-US" dirty="0" smtClean="0"/>
              <a:t>Intraprocedural analysis considers the </a:t>
            </a:r>
            <a:r>
              <a:rPr lang="en-US" b="1" dirty="0" smtClean="0"/>
              <a:t>body</a:t>
            </a:r>
            <a:r>
              <a:rPr lang="en-US" dirty="0" smtClean="0"/>
              <a:t> of a single function</a:t>
            </a:r>
          </a:p>
          <a:p>
            <a:pPr lvl="1"/>
            <a:r>
              <a:rPr lang="en-US" dirty="0" smtClean="0"/>
              <a:t>Useful for many applications</a:t>
            </a:r>
          </a:p>
          <a:p>
            <a:pPr lvl="2"/>
            <a:r>
              <a:rPr lang="en-US" dirty="0" smtClean="0"/>
              <a:t>For instance, to identify local variable definition without use (or the contrary)</a:t>
            </a:r>
          </a:p>
          <a:p>
            <a:pPr lvl="1"/>
            <a:endParaRPr lang="pt-BR" dirty="0"/>
          </a:p>
        </p:txBody>
      </p:sp>
      <p:sp>
        <p:nvSpPr>
          <p:cNvPr id="4" name="TextBox 3"/>
          <p:cNvSpPr txBox="1"/>
          <p:nvPr/>
        </p:nvSpPr>
        <p:spPr>
          <a:xfrm>
            <a:off x="2428860" y="4572008"/>
            <a:ext cx="4182555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x)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(x &gt; 10) {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10; … }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{ … }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… =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tmp</a:t>
            </a:r>
            <a:endParaRPr lang="en-US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programs with integer variables and want to detect statically the signs they can hold.  What lattice would you use?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8" name="TextBox 7"/>
          <p:cNvSpPr txBox="1"/>
          <p:nvPr/>
        </p:nvSpPr>
        <p:spPr>
          <a:xfrm>
            <a:off x="-31" y="621508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*From Principles of Program Analysis, F. Nielson et al., Springer 2005</a:t>
            </a:r>
            <a:endParaRPr lang="pt-BR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4000504"/>
            <a:ext cx="2124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857496"/>
            <a:ext cx="38576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428728" y="4714884"/>
            <a:ext cx="6357982" cy="954107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This formulation allows one to associate signs of distinct variables.</a:t>
            </a:r>
            <a:endParaRPr lang="pt-BR" sz="28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8" name="TextBox 7"/>
          <p:cNvSpPr txBox="1"/>
          <p:nvPr/>
        </p:nvSpPr>
        <p:spPr>
          <a:xfrm>
            <a:off x="-31" y="621508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*From Principles of Program Analysis, F. Nielson et al., Springer 2005</a:t>
            </a:r>
            <a:endParaRPr lang="pt-BR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28931"/>
          </a:xfrm>
        </p:spPr>
        <p:txBody>
          <a:bodyPr/>
          <a:lstStyle/>
          <a:p>
            <a:r>
              <a:rPr lang="en-US" dirty="0" smtClean="0"/>
              <a:t>One option…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information in the lattice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 to Detection of Signs Analysis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428728" y="2786058"/>
            <a:ext cx="6215106" cy="2643206"/>
            <a:chOff x="2143108" y="3143248"/>
            <a:chExt cx="6215106" cy="2643206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43108" y="3143248"/>
              <a:ext cx="3857625" cy="657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14546" y="5205429"/>
              <a:ext cx="479107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Down Arrow 7"/>
            <p:cNvSpPr/>
            <p:nvPr/>
          </p:nvSpPr>
          <p:spPr>
            <a:xfrm>
              <a:off x="4214810" y="3929066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29256" y="3929066"/>
              <a:ext cx="2928958" cy="95410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444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Data is labeled by calling context </a:t>
              </a:r>
              <a:r>
                <a:rPr lang="en-US" sz="2800" dirty="0" smtClean="0">
                  <a:latin typeface="Gulim"/>
                  <a:ea typeface="Gulim"/>
                </a:rPr>
                <a:t>△</a:t>
              </a:r>
              <a:r>
                <a:rPr lang="en-US" sz="2800" dirty="0" smtClean="0"/>
                <a:t>.</a:t>
              </a:r>
              <a:endParaRPr lang="pt-BR" sz="2800" dirty="0"/>
            </a:p>
          </p:txBody>
        </p:sp>
      </p:grp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functions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214422"/>
            <a:ext cx="8582025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-31" y="621508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*From Principles of Program Analysis, F. Nielson et al., Springer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functions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declarations</a:t>
            </a:r>
          </a:p>
          <a:p>
            <a:r>
              <a:rPr lang="en-US" dirty="0" smtClean="0"/>
              <a:t>Two transfer functions</a:t>
            </a:r>
          </a:p>
          <a:p>
            <a:endParaRPr lang="pt-BR" dirty="0" smtClean="0"/>
          </a:p>
          <a:p>
            <a:r>
              <a:rPr lang="en-US" dirty="0" smtClean="0"/>
              <a:t>Define effect of entry (exit)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(</a:t>
            </a:r>
            <a:r>
              <a:rPr lang="en-US" dirty="0" smtClean="0"/>
              <a:t>from) </a:t>
            </a:r>
            <a:r>
              <a:rPr lang="en-US" i="1" dirty="0" smtClean="0"/>
              <a:t>p</a:t>
            </a:r>
            <a:endParaRPr lang="pt-BR" i="1" dirty="0" smtClean="0"/>
          </a:p>
          <a:p>
            <a:r>
              <a:rPr lang="en-US" dirty="0" smtClean="0"/>
              <a:t>For illustration purposes assume both function are identity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1690679"/>
            <a:ext cx="4781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2928934"/>
            <a:ext cx="52959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9" name="TextBox 8"/>
          <p:cNvSpPr txBox="1"/>
          <p:nvPr/>
        </p:nvSpPr>
        <p:spPr>
          <a:xfrm>
            <a:off x="-31" y="621508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*From Principles of Program Analysis, F. Nielson et al., Springer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functions</a:t>
            </a:r>
            <a:endParaRPr lang="pt-B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calls</a:t>
            </a:r>
          </a:p>
          <a:p>
            <a:r>
              <a:rPr lang="en-US" dirty="0" smtClean="0"/>
              <a:t>Transfer function for call: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690679"/>
            <a:ext cx="21050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2862262"/>
            <a:ext cx="46767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4" y="3433766"/>
            <a:ext cx="32194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928794" y="4286256"/>
            <a:ext cx="4572032" cy="954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Function </a:t>
            </a:r>
            <a:r>
              <a:rPr lang="en-US" sz="2800" dirty="0" err="1" smtClean="0"/>
              <a:t>f</a:t>
            </a:r>
            <a:r>
              <a:rPr lang="en-US" sz="2800" baseline="-25000" dirty="0" err="1" smtClean="0"/>
              <a:t>lc</a:t>
            </a:r>
            <a:r>
              <a:rPr lang="en-US" sz="2800" dirty="0" err="1" smtClean="0"/>
              <a:t>“saves</a:t>
            </a:r>
            <a:r>
              <a:rPr lang="en-US" sz="2800" dirty="0" smtClean="0"/>
              <a:t>” calling context together with data</a:t>
            </a:r>
            <a:endParaRPr lang="pt-BR" sz="28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10" name="TextBox 9"/>
          <p:cNvSpPr txBox="1"/>
          <p:nvPr/>
        </p:nvSpPr>
        <p:spPr>
          <a:xfrm>
            <a:off x="-31" y="621508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*From Principles of Program Analysis, F. Nielson et al., Springer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functions</a:t>
            </a:r>
            <a:endParaRPr lang="pt-B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For </a:t>
            </a:r>
            <a:r>
              <a:rPr lang="pt-BR" dirty="0" err="1" smtClean="0"/>
              <a:t>calls</a:t>
            </a:r>
            <a:endParaRPr lang="pt-BR" dirty="0" smtClean="0"/>
          </a:p>
          <a:p>
            <a:r>
              <a:rPr lang="en-US" dirty="0" smtClean="0"/>
              <a:t>Transfer function for return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 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1602" y="2928934"/>
            <a:ext cx="72580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5872" y="3500438"/>
            <a:ext cx="47434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357290" y="4357694"/>
            <a:ext cx="6429420" cy="954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Function </a:t>
            </a:r>
            <a:r>
              <a:rPr lang="en-US" sz="2800" dirty="0" err="1" smtClean="0"/>
              <a:t>f</a:t>
            </a:r>
            <a:r>
              <a:rPr lang="en-US" sz="2800" baseline="-25000" dirty="0" err="1" smtClean="0"/>
              <a:t>lc,lr</a:t>
            </a:r>
            <a:r>
              <a:rPr lang="en-US" sz="2800" dirty="0" err="1" smtClean="0"/>
              <a:t>“restores</a:t>
            </a:r>
            <a:r>
              <a:rPr lang="en-US" sz="2800" dirty="0" smtClean="0"/>
              <a:t>” context and only propagate data that correspond to the call</a:t>
            </a:r>
            <a:endParaRPr lang="en-US" sz="28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1690679"/>
            <a:ext cx="21050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10" name="TextBox 9"/>
          <p:cNvSpPr txBox="1"/>
          <p:nvPr/>
        </p:nvSpPr>
        <p:spPr>
          <a:xfrm>
            <a:off x="-31" y="621508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*From Principles of Program Analysis, F. Nielson et al., Springer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standard encodings of context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57758"/>
          </a:xfrm>
        </p:spPr>
        <p:txBody>
          <a:bodyPr>
            <a:normAutofit/>
          </a:bodyPr>
          <a:lstStyle/>
          <a:p>
            <a:r>
              <a:rPr lang="en-US" dirty="0" smtClean="0"/>
              <a:t>Call strings</a:t>
            </a:r>
          </a:p>
          <a:p>
            <a:r>
              <a:rPr lang="en-US" dirty="0" smtClean="0"/>
              <a:t>Assumption sets</a:t>
            </a: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Strings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String consisting of pending procedure call on the stack</a:t>
            </a:r>
          </a:p>
          <a:p>
            <a:r>
              <a:rPr lang="en-US" dirty="0" smtClean="0"/>
              <a:t>Call strings of fib</a:t>
            </a:r>
          </a:p>
          <a:p>
            <a:pPr lvl="1"/>
            <a:r>
              <a:rPr lang="en-US" dirty="0" smtClean="0"/>
              <a:t>[], [9,4], [9,6], [9,4,4], [9,4,6], [9,6,4], [9,6,6], etc.</a:t>
            </a:r>
          </a:p>
          <a:p>
            <a:r>
              <a:rPr lang="en-US" dirty="0" smtClean="0"/>
              <a:t>Unbounded (                  ) or                          Bounded (                     ) length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841586"/>
            <a:ext cx="16954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4357694"/>
            <a:ext cx="1885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Strings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String consisting of pending procedure call on the stack</a:t>
            </a:r>
          </a:p>
          <a:p>
            <a:r>
              <a:rPr lang="en-US" dirty="0" smtClean="0"/>
              <a:t>Call strings of fib</a:t>
            </a:r>
          </a:p>
          <a:p>
            <a:pPr lvl="1"/>
            <a:r>
              <a:rPr lang="en-US" dirty="0" smtClean="0"/>
              <a:t>[], [9,4], [9,6], [9,4,4], [9,4,6], [9,6,4], [9,6,6], etc.</a:t>
            </a:r>
          </a:p>
          <a:p>
            <a:r>
              <a:rPr lang="en-US" dirty="0" smtClean="0"/>
              <a:t>Unbounded (                  ) or                          Bounded (                     ) length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841586"/>
            <a:ext cx="16954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4357694"/>
            <a:ext cx="1885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2000232" y="5286388"/>
            <a:ext cx="5500726" cy="954107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Context is a stack of string elements, each denoting function calls.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2643182"/>
            <a:ext cx="7143800" cy="1384995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Some applications require analyses </a:t>
            </a:r>
            <a:r>
              <a:rPr lang="en-US" sz="2800" dirty="0" smtClean="0">
                <a:solidFill>
                  <a:schemeClr val="tx2"/>
                </a:solidFill>
              </a:rPr>
              <a:t>across multiple functions</a:t>
            </a:r>
            <a:r>
              <a:rPr lang="en-US" sz="2800" dirty="0" smtClean="0"/>
              <a:t>.  For instance, to identify methods that can read data that another writes.</a:t>
            </a:r>
            <a:endParaRPr lang="pt-BR" sz="28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 Sets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Use abstract states to caracterize </a:t>
            </a:r>
            <a:r>
              <a:rPr lang="pt-BR" dirty="0" err="1" smtClean="0"/>
              <a:t>context</a:t>
            </a:r>
            <a:endParaRPr lang="pt-BR" dirty="0" smtClean="0"/>
          </a:p>
          <a:p>
            <a:r>
              <a:rPr lang="pt-BR" dirty="0" smtClean="0"/>
              <a:t>For </a:t>
            </a:r>
            <a:r>
              <a:rPr lang="pt-BR" dirty="0" err="1" smtClean="0"/>
              <a:t>instance</a:t>
            </a:r>
            <a:r>
              <a:rPr lang="pt-BR" dirty="0" smtClean="0"/>
              <a:t>, </a:t>
            </a:r>
            <a:r>
              <a:rPr lang="pt-BR" dirty="0" err="1" smtClean="0"/>
              <a:t>make</a:t>
            </a:r>
            <a:r>
              <a:rPr lang="pt-BR" dirty="0" smtClean="0"/>
              <a:t> </a:t>
            </a:r>
            <a:r>
              <a:rPr lang="pt-BR" dirty="0" smtClean="0">
                <a:latin typeface="Gulim"/>
                <a:ea typeface="Gulim"/>
              </a:rPr>
              <a:t>△=</a:t>
            </a:r>
          </a:p>
          <a:p>
            <a:pPr>
              <a:buNone/>
            </a:pPr>
            <a:r>
              <a:rPr lang="pt-BR" dirty="0" smtClean="0">
                <a:latin typeface="+mj-lt"/>
              </a:rPr>
              <a:t>    </a:t>
            </a:r>
            <a:r>
              <a:rPr lang="pt-BR" dirty="0" err="1" smtClean="0">
                <a:latin typeface="+mj-lt"/>
              </a:rPr>
              <a:t>or</a:t>
            </a:r>
            <a:r>
              <a:rPr lang="pt-BR" dirty="0" smtClean="0">
                <a:latin typeface="Gulim"/>
                <a:ea typeface="Gulim"/>
              </a:rPr>
              <a:t> △=</a:t>
            </a:r>
            <a:endParaRPr lang="pt-BR" dirty="0">
              <a:latin typeface="+mj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230596"/>
            <a:ext cx="25241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2857496"/>
            <a:ext cx="1952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Flow sensitivity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en-US" dirty="0" smtClean="0"/>
              <a:t>Considers the order of statements</a:t>
            </a:r>
            <a:endParaRPr lang="en-US" dirty="0" smtClean="0"/>
          </a:p>
          <a:p>
            <a:pPr lvl="1"/>
            <a:r>
              <a:rPr lang="en-US" dirty="0" smtClean="0"/>
              <a:t>F</a:t>
            </a:r>
            <a:r>
              <a:rPr lang="en-US" dirty="0" smtClean="0"/>
              <a:t>low </a:t>
            </a:r>
            <a:r>
              <a:rPr lang="en-US" dirty="0" smtClean="0"/>
              <a:t>insensitive analysis produce same </a:t>
            </a:r>
            <a:r>
              <a:rPr lang="en-US" dirty="0" smtClean="0"/>
              <a:t>results for </a:t>
            </a:r>
            <a:r>
              <a:rPr lang="en-US" dirty="0" smtClean="0"/>
              <a:t>S;S</a:t>
            </a:r>
            <a:r>
              <a:rPr lang="en-US" dirty="0" smtClean="0"/>
              <a:t>’ and S’;</a:t>
            </a:r>
            <a:r>
              <a:rPr lang="en-US" dirty="0" smtClean="0"/>
              <a:t>S</a:t>
            </a:r>
          </a:p>
          <a:p>
            <a:r>
              <a:rPr lang="en-US" dirty="0" smtClean="0"/>
              <a:t>So far, only flow sensitive examples</a:t>
            </a:r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pt-BR" dirty="0"/>
          </a:p>
        </p:txBody>
      </p:sp>
      <p:sp>
        <p:nvSpPr>
          <p:cNvPr id="4" name="TextBox 3"/>
          <p:cNvSpPr txBox="1"/>
          <p:nvPr/>
        </p:nvSpPr>
        <p:spPr>
          <a:xfrm>
            <a:off x="1785918" y="2071678"/>
            <a:ext cx="5285421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proc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fib(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z)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 &lt; 3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call add(1)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call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fib(z-1);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call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fib(z-2)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proc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add(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u)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(y:=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y+u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u:=0)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y:=0;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call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fib(x)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end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err="1" smtClean="0"/>
              <a:t>globals</a:t>
            </a:r>
            <a:r>
              <a:rPr lang="en-US" dirty="0" smtClean="0"/>
              <a:t> are updated?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auxiliary functions:</a:t>
            </a:r>
            <a:endParaRPr lang="pt-BR" dirty="0" smtClean="0"/>
          </a:p>
          <a:p>
            <a:pPr lvl="1"/>
            <a:r>
              <a:rPr lang="pt-BR" dirty="0" smtClean="0"/>
              <a:t>AV: </a:t>
            </a:r>
            <a:r>
              <a:rPr lang="pt-BR" dirty="0" err="1" smtClean="0"/>
              <a:t>Name</a:t>
            </a:r>
            <a:r>
              <a:rPr lang="pt-BR" dirty="0" smtClean="0"/>
              <a:t> </a:t>
            </a:r>
            <a:r>
              <a:rPr lang="pt-BR" dirty="0" smtClean="0"/>
              <a:t>=&gt; </a:t>
            </a:r>
            <a:r>
              <a:rPr lang="pt-BR" i="1" dirty="0" smtClean="0">
                <a:latin typeface="Blackadder ITC" pitchFamily="82" charset="0"/>
              </a:rPr>
              <a:t>P  </a:t>
            </a:r>
            <a:r>
              <a:rPr lang="pt-BR" dirty="0" smtClean="0"/>
              <a:t>(</a:t>
            </a:r>
            <a:r>
              <a:rPr lang="pt-BR" dirty="0" err="1" smtClean="0"/>
              <a:t>Name</a:t>
            </a:r>
            <a:r>
              <a:rPr lang="pt-BR" dirty="0" smtClean="0"/>
              <a:t>)</a:t>
            </a:r>
            <a:endParaRPr lang="pt-BR" dirty="0" smtClean="0"/>
          </a:p>
          <a:p>
            <a:pPr lvl="1"/>
            <a:r>
              <a:rPr lang="pt-BR" dirty="0" smtClean="0"/>
              <a:t>CP: </a:t>
            </a:r>
            <a:r>
              <a:rPr lang="pt-BR" dirty="0" err="1" smtClean="0"/>
              <a:t>Name</a:t>
            </a:r>
            <a:r>
              <a:rPr lang="pt-BR" dirty="0" smtClean="0"/>
              <a:t> </a:t>
            </a:r>
            <a:r>
              <a:rPr lang="pt-BR" dirty="0" smtClean="0"/>
              <a:t>=&gt; </a:t>
            </a:r>
            <a:r>
              <a:rPr lang="pt-BR" i="1" dirty="0" smtClean="0">
                <a:latin typeface="Blackadder ITC" pitchFamily="82" charset="0"/>
              </a:rPr>
              <a:t>P  </a:t>
            </a:r>
            <a:r>
              <a:rPr lang="pt-BR" dirty="0" smtClean="0"/>
              <a:t>(</a:t>
            </a:r>
            <a:r>
              <a:rPr lang="pt-BR" dirty="0" err="1" smtClean="0"/>
              <a:t>Name</a:t>
            </a:r>
            <a:r>
              <a:rPr lang="pt-BR" dirty="0" smtClean="0"/>
              <a:t>) </a:t>
            </a:r>
            <a:endParaRPr lang="pt-BR" dirty="0" smtClean="0"/>
          </a:p>
          <a:p>
            <a:r>
              <a:rPr lang="pt-BR" dirty="0" err="1" smtClean="0"/>
              <a:t>Defintion</a:t>
            </a:r>
            <a:r>
              <a:rPr lang="pt-BR" dirty="0" smtClean="0"/>
              <a:t>:  </a:t>
            </a:r>
          </a:p>
          <a:p>
            <a:pPr lvl="1"/>
            <a:r>
              <a:rPr lang="pt-BR" dirty="0" smtClean="0"/>
              <a:t>IAV(p</a:t>
            </a:r>
            <a:r>
              <a:rPr lang="pt-BR" dirty="0" smtClean="0"/>
              <a:t>) = (AV(S) </a:t>
            </a:r>
            <a:r>
              <a:rPr lang="en-US" dirty="0" smtClean="0"/>
              <a:t>\ {x}) U </a:t>
            </a:r>
            <a:r>
              <a:rPr lang="en-US" dirty="0" err="1" smtClean="0"/>
              <a:t>U</a:t>
            </a:r>
            <a:r>
              <a:rPr lang="en-US" dirty="0" smtClean="0"/>
              <a:t> {IAV(p’) | p’ </a:t>
            </a:r>
            <a:r>
              <a:rPr lang="en-US" dirty="0" smtClean="0">
                <a:latin typeface="Gulim"/>
                <a:ea typeface="Gulim"/>
              </a:rPr>
              <a:t>∈</a:t>
            </a:r>
            <a:r>
              <a:rPr lang="en-US" dirty="0" smtClean="0">
                <a:ea typeface="Gulim"/>
              </a:rPr>
              <a:t> CP(s)</a:t>
            </a:r>
            <a:r>
              <a:rPr lang="en-US" dirty="0" smtClean="0"/>
              <a:t>}, where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proc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p(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x, res y)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S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r>
              <a:rPr lang="en-US" dirty="0" smtClean="0"/>
              <a:t>IAV(fib) = ( </a:t>
            </a:r>
            <a:r>
              <a:rPr lang="en-US" dirty="0" smtClean="0">
                <a:latin typeface="Gulim"/>
                <a:ea typeface="Gulim"/>
              </a:rPr>
              <a:t>Ø </a:t>
            </a:r>
            <a:r>
              <a:rPr lang="en-US" dirty="0" smtClean="0">
                <a:ea typeface="Gulim"/>
              </a:rPr>
              <a:t>\ {z}) U IAV(fib) U IAV(add)</a:t>
            </a:r>
          </a:p>
          <a:p>
            <a:r>
              <a:rPr lang="en-US" dirty="0" smtClean="0">
                <a:ea typeface="Gulim"/>
              </a:rPr>
              <a:t>IAV(add) = {</a:t>
            </a:r>
            <a:r>
              <a:rPr lang="en-US" dirty="0" err="1" smtClean="0">
                <a:ea typeface="Gulim"/>
              </a:rPr>
              <a:t>y,u</a:t>
            </a:r>
            <a:r>
              <a:rPr lang="en-US" dirty="0" smtClean="0">
                <a:ea typeface="Gulim"/>
              </a:rPr>
              <a:t>} \ {u}</a:t>
            </a:r>
            <a:endParaRPr lang="pt-BR" dirty="0" smtClean="0"/>
          </a:p>
          <a:p>
            <a:pPr lvl="1"/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Points-to Analysis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Analysis that computes a function</a:t>
            </a:r>
          </a:p>
          <a:p>
            <a:endParaRPr lang="en-US" dirty="0" smtClean="0"/>
          </a:p>
          <a:p>
            <a:r>
              <a:rPr lang="en-US" dirty="0" smtClean="0"/>
              <a:t>Null </a:t>
            </a:r>
            <a:r>
              <a:rPr lang="en-US" dirty="0" err="1" smtClean="0"/>
              <a:t>deref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null </a:t>
            </a:r>
            <a:r>
              <a:rPr lang="en-US" dirty="0" smtClean="0">
                <a:latin typeface="Gulim"/>
                <a:ea typeface="Gulim"/>
              </a:rPr>
              <a:t>∈pt(o) </a:t>
            </a:r>
          </a:p>
          <a:p>
            <a:r>
              <a:rPr lang="en-US" dirty="0" smtClean="0">
                <a:latin typeface="+mj-lt"/>
              </a:rPr>
              <a:t>Alias possible?</a:t>
            </a:r>
          </a:p>
          <a:p>
            <a:pPr lvl="1"/>
            <a:r>
              <a:rPr lang="en-US" dirty="0" smtClean="0">
                <a:latin typeface="+mj-lt"/>
              </a:rPr>
              <a:t>pt(a) </a:t>
            </a:r>
            <a:r>
              <a:rPr lang="en-US" dirty="0" smtClean="0">
                <a:latin typeface="+mj-lt"/>
                <a:ea typeface="Gulim"/>
              </a:rPr>
              <a:t>∩ pt(b) ≠ Ø</a:t>
            </a:r>
            <a:endParaRPr lang="en-US" dirty="0" smtClean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2285984" y="2285992"/>
            <a:ext cx="32071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pt-BR" sz="2800" dirty="0" err="1" smtClean="0"/>
              <a:t>pt</a:t>
            </a:r>
            <a:r>
              <a:rPr lang="pt-BR" sz="2800" dirty="0" smtClean="0"/>
              <a:t>: Var =&gt; </a:t>
            </a:r>
            <a:r>
              <a:rPr lang="pt-BR" sz="2800" i="1" dirty="0" smtClean="0">
                <a:latin typeface="Blackadder ITC" pitchFamily="82" charset="0"/>
              </a:rPr>
              <a:t>P  </a:t>
            </a:r>
            <a:r>
              <a:rPr lang="pt-BR" sz="2800" dirty="0" smtClean="0"/>
              <a:t>(</a:t>
            </a:r>
            <a:r>
              <a:rPr lang="pt-BR" sz="2800" dirty="0" err="1" smtClean="0"/>
              <a:t>Loc</a:t>
            </a:r>
            <a:r>
              <a:rPr lang="pt-BR" sz="28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Points to set are typically large.  For type safe languages, these sets can be significantly reduced.  Why?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Points-to Analysis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algorithms for finding “points-to” sets:</a:t>
            </a:r>
          </a:p>
          <a:p>
            <a:pPr lvl="1"/>
            <a:r>
              <a:rPr lang="en-US" dirty="0" smtClean="0"/>
              <a:t>Andersen’s</a:t>
            </a:r>
          </a:p>
          <a:p>
            <a:pPr lvl="1"/>
            <a:r>
              <a:rPr lang="en-US" dirty="0" err="1" smtClean="0"/>
              <a:t>Steensgaard’s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Oval 5"/>
          <p:cNvSpPr/>
          <p:nvPr/>
        </p:nvSpPr>
        <p:spPr>
          <a:xfrm>
            <a:off x="584351" y="2091600"/>
            <a:ext cx="3058955" cy="12858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4786314" y="2487427"/>
            <a:ext cx="3429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possible seminar selection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 rot="11722494">
            <a:off x="3716561" y="2674422"/>
            <a:ext cx="907726" cy="266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Points-to Analysis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applications</a:t>
            </a:r>
          </a:p>
          <a:p>
            <a:pPr lvl="1"/>
            <a:r>
              <a:rPr lang="en-US" dirty="0" smtClean="0"/>
              <a:t>Null pointer analysis</a:t>
            </a:r>
          </a:p>
          <a:p>
            <a:pPr lvl="1"/>
            <a:r>
              <a:rPr lang="en-US" dirty="0" smtClean="0"/>
              <a:t>Shape analysis</a:t>
            </a:r>
          </a:p>
          <a:p>
            <a:pPr lvl="1"/>
            <a:r>
              <a:rPr lang="en-US" dirty="0" smtClean="0"/>
              <a:t>Mutability analysis</a:t>
            </a:r>
          </a:p>
          <a:p>
            <a:pPr lvl="1"/>
            <a:endParaRPr lang="pt-BR" dirty="0" smtClean="0"/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TextBox 5"/>
          <p:cNvSpPr txBox="1"/>
          <p:nvPr/>
        </p:nvSpPr>
        <p:spPr>
          <a:xfrm>
            <a:off x="571472" y="4000504"/>
            <a:ext cx="8072494" cy="1384995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Important for </a:t>
            </a:r>
            <a:r>
              <a:rPr lang="en-US" sz="2800" dirty="0" err="1" smtClean="0"/>
              <a:t>interprocedural</a:t>
            </a:r>
            <a:r>
              <a:rPr lang="en-US" sz="2800" dirty="0" smtClean="0"/>
              <a:t> analysis.  E.g., more detailed flow graphs for </a:t>
            </a:r>
            <a:r>
              <a:rPr lang="en-US" sz="2800" dirty="0" err="1" smtClean="0"/>
              <a:t>oo</a:t>
            </a:r>
            <a:r>
              <a:rPr lang="en-US" sz="2800" dirty="0" smtClean="0"/>
              <a:t> programs can be built by constraining the actual types of method callers.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APPLICATIONs OF STATIC ANALYSIS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applications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Impact Analysis</a:t>
            </a:r>
          </a:p>
          <a:p>
            <a:pPr lvl="1"/>
            <a:r>
              <a:rPr lang="en-US" dirty="0" smtClean="0"/>
              <a:t>Guide inspection, debugging, and testing activities</a:t>
            </a:r>
          </a:p>
          <a:p>
            <a:pPr lvl="1"/>
            <a:r>
              <a:rPr lang="en-US" dirty="0" smtClean="0"/>
              <a:t>See work of Barbara Ryder at Rutgers Univ.</a:t>
            </a:r>
          </a:p>
          <a:p>
            <a:r>
              <a:rPr lang="en-US" dirty="0" smtClean="0"/>
              <a:t>Dataflow testing</a:t>
            </a:r>
          </a:p>
          <a:p>
            <a:pPr lvl="1"/>
            <a:r>
              <a:rPr lang="en-US" dirty="0" smtClean="0"/>
              <a:t>Test is “good” if exercises data dependency</a:t>
            </a:r>
          </a:p>
          <a:p>
            <a:pPr lvl="1"/>
            <a:r>
              <a:rPr lang="en-US" dirty="0" smtClean="0"/>
              <a:t>See work of Mauro </a:t>
            </a:r>
            <a:r>
              <a:rPr lang="en-US" dirty="0" err="1" smtClean="0"/>
              <a:t>Pezze</a:t>
            </a:r>
            <a:r>
              <a:rPr lang="en-US" dirty="0" smtClean="0"/>
              <a:t> at </a:t>
            </a:r>
            <a:r>
              <a:rPr lang="en-US" dirty="0" err="1" smtClean="0"/>
              <a:t>Politechnical</a:t>
            </a:r>
            <a:r>
              <a:rPr lang="en-US" dirty="0" smtClean="0"/>
              <a:t> de Milano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9900"/>
                </a:solidFill>
              </a:rPr>
              <a:t>Inter</a:t>
            </a:r>
            <a:r>
              <a:rPr lang="en-US" dirty="0" smtClean="0"/>
              <a:t>procedural analysis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/>
          <a:lstStyle/>
          <a:p>
            <a:r>
              <a:rPr lang="en-US" dirty="0" smtClean="0"/>
              <a:t>Data flows across function calls</a:t>
            </a:r>
          </a:p>
          <a:p>
            <a:r>
              <a:rPr lang="en-US" dirty="0" smtClean="0"/>
              <a:t>Naive solution: ???</a:t>
            </a: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applications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Impact Analysis</a:t>
            </a:r>
          </a:p>
          <a:p>
            <a:pPr lvl="1"/>
            <a:r>
              <a:rPr lang="en-US" dirty="0" smtClean="0"/>
              <a:t>Guide inspection, debugging, and testing activities</a:t>
            </a:r>
          </a:p>
          <a:p>
            <a:pPr lvl="1"/>
            <a:r>
              <a:rPr lang="en-US" dirty="0" smtClean="0"/>
              <a:t>See work of Barbara Ryder at Rutgers Univ.</a:t>
            </a:r>
          </a:p>
          <a:p>
            <a:r>
              <a:rPr lang="en-US" dirty="0" smtClean="0"/>
              <a:t>Dataflow testing</a:t>
            </a:r>
          </a:p>
          <a:p>
            <a:pPr lvl="1"/>
            <a:r>
              <a:rPr lang="en-US" dirty="0" smtClean="0"/>
              <a:t>Test is “good” if exercises data dependency</a:t>
            </a:r>
          </a:p>
          <a:p>
            <a:pPr lvl="1"/>
            <a:r>
              <a:rPr lang="en-US" dirty="0" smtClean="0"/>
              <a:t>See work of Mauro </a:t>
            </a:r>
            <a:r>
              <a:rPr lang="en-US" dirty="0" err="1" smtClean="0"/>
              <a:t>Pezze</a:t>
            </a:r>
            <a:r>
              <a:rPr lang="en-US" dirty="0" smtClean="0"/>
              <a:t> at </a:t>
            </a:r>
            <a:r>
              <a:rPr lang="en-US" dirty="0" err="1" smtClean="0"/>
              <a:t>Politechnical</a:t>
            </a:r>
            <a:r>
              <a:rPr lang="en-US" dirty="0" smtClean="0"/>
              <a:t> de Milano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Right Arrow 4"/>
          <p:cNvSpPr/>
          <p:nvPr/>
        </p:nvSpPr>
        <p:spPr>
          <a:xfrm flipH="1">
            <a:off x="4071934" y="3286124"/>
            <a:ext cx="642942" cy="50006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extBox 5"/>
          <p:cNvSpPr txBox="1"/>
          <p:nvPr/>
        </p:nvSpPr>
        <p:spPr>
          <a:xfrm>
            <a:off x="5143504" y="3262970"/>
            <a:ext cx="1071570" cy="523220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Focus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dataflow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if test activates pair of def-use</a:t>
            </a:r>
          </a:p>
          <a:p>
            <a:pPr lvl="1"/>
            <a:r>
              <a:rPr lang="en-US" dirty="0" smtClean="0"/>
              <a:t>Variations: all pairs, all uses, all </a:t>
            </a:r>
            <a:r>
              <a:rPr lang="en-US" dirty="0" err="1" smtClean="0"/>
              <a:t>defs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traditional dataflow testing may not be appropriate for </a:t>
            </a:r>
            <a:r>
              <a:rPr lang="en-US" dirty="0" err="1" smtClean="0"/>
              <a:t>oo</a:t>
            </a:r>
            <a:r>
              <a:rPr lang="en-US" dirty="0" smtClean="0"/>
              <a:t> programs?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traditional dataflow testing may not be appropriate for </a:t>
            </a:r>
            <a:r>
              <a:rPr lang="en-US" dirty="0" err="1" smtClean="0"/>
              <a:t>oo</a:t>
            </a:r>
            <a:r>
              <a:rPr lang="en-US" dirty="0" smtClean="0"/>
              <a:t> programs?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571472" y="3214686"/>
            <a:ext cx="8072494" cy="1384995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Imagine the scenario where all fields are encapsulated with </a:t>
            </a:r>
            <a:r>
              <a:rPr lang="en-US" sz="2800" dirty="0" err="1" smtClean="0"/>
              <a:t>accessor</a:t>
            </a:r>
            <a:r>
              <a:rPr lang="en-US" sz="2800" dirty="0" smtClean="0"/>
              <a:t> methods (getters &amp; setters).  Dataflow adequacy will be vacuous (and trivial to obtain)!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traditional dataflow testing may not be appropriate for </a:t>
            </a:r>
            <a:r>
              <a:rPr lang="en-US" dirty="0" err="1" smtClean="0"/>
              <a:t>oo</a:t>
            </a:r>
            <a:r>
              <a:rPr lang="en-US" dirty="0" smtClean="0"/>
              <a:t> programs?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571472" y="3214686"/>
            <a:ext cx="8072494" cy="1384995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Imagine the scenario where all fields are encapsulated with </a:t>
            </a:r>
            <a:r>
              <a:rPr lang="en-US" sz="2800" dirty="0" err="1" smtClean="0"/>
              <a:t>accessor</a:t>
            </a:r>
            <a:r>
              <a:rPr lang="en-US" sz="2800" dirty="0" smtClean="0"/>
              <a:t> methods (getters &amp; setters).  Dataflow adequacy will be vacuous (and trivial to obtain)!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786050" y="4975223"/>
            <a:ext cx="5857948" cy="954107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Would that be a problem with a flat state (i.e., all state global no object)?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encapsulation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Encapsulation is key to information-hiding and advocated in OO programming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Contextual def-use associations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Stronger requirement: add </a:t>
            </a:r>
            <a:r>
              <a:rPr lang="en-US" b="1" dirty="0" smtClean="0"/>
              <a:t>context</a:t>
            </a:r>
            <a:r>
              <a:rPr lang="en-US" dirty="0" smtClean="0"/>
              <a:t> information to associations (test requirement)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contextual def-use association</a:t>
            </a:r>
            <a:r>
              <a:rPr lang="en-US" dirty="0" smtClean="0"/>
              <a:t> is a </a:t>
            </a:r>
            <a:r>
              <a:rPr lang="en-US" dirty="0" err="1" smtClean="0"/>
              <a:t>tuple</a:t>
            </a:r>
            <a:r>
              <a:rPr lang="en-US" dirty="0" smtClean="0"/>
              <a:t> (</a:t>
            </a:r>
            <a:r>
              <a:rPr lang="en-US" i="1" dirty="0" err="1" smtClean="0"/>
              <a:t>d,u,</a:t>
            </a:r>
            <a:r>
              <a:rPr lang="en-US" i="1" u="sng" dirty="0" err="1" smtClean="0"/>
              <a:t>cd,cu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Example:</a:t>
            </a:r>
          </a:p>
          <a:p>
            <a:pPr lvl="2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(19,22,Storage::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storeMsg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()-&gt; Storage::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setStored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(), Storage::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getStored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())</a:t>
            </a:r>
            <a:endParaRPr lang="pt-BR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642910" y="5332413"/>
            <a:ext cx="8072494" cy="954107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Distinguish from context-free associations in that invocations to </a:t>
            </a:r>
            <a:r>
              <a:rPr lang="en-US" sz="2800" dirty="0" err="1" smtClean="0"/>
              <a:t>accessors</a:t>
            </a:r>
            <a:r>
              <a:rPr lang="en-US" sz="2800" dirty="0" smtClean="0"/>
              <a:t> are mediated.  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7554" y="3643314"/>
            <a:ext cx="4429156" cy="523220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Context of definition and use</a:t>
            </a:r>
            <a:endParaRPr lang="pt-BR" sz="2800" dirty="0"/>
          </a:p>
        </p:txBody>
      </p:sp>
      <p:sp>
        <p:nvSpPr>
          <p:cNvPr id="7" name="Bent-Up Arrow 6"/>
          <p:cNvSpPr/>
          <p:nvPr/>
        </p:nvSpPr>
        <p:spPr>
          <a:xfrm flipH="1">
            <a:off x="2285984" y="3643314"/>
            <a:ext cx="857256" cy="28575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Y:\public_html\figs\pan\pan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472" y="76182"/>
            <a:ext cx="2266950" cy="7810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447763" y="191136"/>
            <a:ext cx="4910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http://pan.cin.ufpe.br</a:t>
            </a:r>
            <a:endParaRPr lang="pt-BR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9900"/>
                </a:solidFill>
              </a:rPr>
              <a:t>Inter</a:t>
            </a:r>
            <a:r>
              <a:rPr lang="en-US" dirty="0" smtClean="0"/>
              <a:t>procedural analysis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/>
          <a:lstStyle/>
          <a:p>
            <a:r>
              <a:rPr lang="en-US" dirty="0" smtClean="0"/>
              <a:t>Data flows across function calls</a:t>
            </a:r>
          </a:p>
          <a:p>
            <a:r>
              <a:rPr lang="en-US" dirty="0" smtClean="0"/>
              <a:t>Naive solution: </a:t>
            </a:r>
            <a:r>
              <a:rPr lang="en-US" u="sng" dirty="0" smtClean="0"/>
              <a:t>Inline all calls</a:t>
            </a:r>
          </a:p>
          <a:p>
            <a:pPr lvl="1"/>
            <a:r>
              <a:rPr lang="en-US" dirty="0" smtClean="0"/>
              <a:t>Limitations ???</a:t>
            </a: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9900"/>
                </a:solidFill>
              </a:rPr>
              <a:t>Inter</a:t>
            </a:r>
            <a:r>
              <a:rPr lang="en-US" dirty="0" smtClean="0"/>
              <a:t>procedural analysis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/>
          <a:lstStyle/>
          <a:p>
            <a:r>
              <a:rPr lang="en-US" dirty="0" smtClean="0"/>
              <a:t>Data flows across function calls</a:t>
            </a:r>
          </a:p>
          <a:p>
            <a:r>
              <a:rPr lang="en-US" dirty="0" smtClean="0"/>
              <a:t>Naive solution: </a:t>
            </a:r>
            <a:r>
              <a:rPr lang="en-US" u="sng" dirty="0" smtClean="0"/>
              <a:t>Inline all calls</a:t>
            </a:r>
          </a:p>
          <a:p>
            <a:pPr lvl="1"/>
            <a:r>
              <a:rPr lang="en-US" dirty="0" smtClean="0"/>
              <a:t>Limitations</a:t>
            </a:r>
          </a:p>
          <a:p>
            <a:pPr lvl="2"/>
            <a:r>
              <a:rPr lang="en-US" dirty="0" smtClean="0"/>
              <a:t>Program size “explodes” with number of call sites</a:t>
            </a:r>
          </a:p>
          <a:p>
            <a:pPr lvl="2"/>
            <a:r>
              <a:rPr lang="en-US" dirty="0" smtClean="0"/>
              <a:t>Does not handle recursion in general </a:t>
            </a:r>
          </a:p>
          <a:p>
            <a:pPr lvl="3"/>
            <a:r>
              <a:rPr lang="en-US" dirty="0" smtClean="0"/>
              <a:t>requires bounded unfolding of function declarations</a:t>
            </a: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9900"/>
                </a:solidFill>
              </a:rPr>
              <a:t>Inter</a:t>
            </a:r>
            <a:r>
              <a:rPr lang="en-US" dirty="0" smtClean="0"/>
              <a:t>procedural analysis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/>
          <a:lstStyle/>
          <a:p>
            <a:r>
              <a:rPr lang="en-US" dirty="0" smtClean="0"/>
              <a:t>Data flows across function calls</a:t>
            </a:r>
          </a:p>
          <a:p>
            <a:r>
              <a:rPr lang="en-US" dirty="0" smtClean="0"/>
              <a:t>Naive solution: </a:t>
            </a:r>
            <a:r>
              <a:rPr lang="en-US" u="sng" dirty="0" smtClean="0"/>
              <a:t>Inline all calls</a:t>
            </a:r>
          </a:p>
          <a:p>
            <a:pPr lvl="1"/>
            <a:r>
              <a:rPr lang="en-US" dirty="0" smtClean="0"/>
              <a:t>Limitations</a:t>
            </a:r>
          </a:p>
          <a:p>
            <a:pPr lvl="2"/>
            <a:r>
              <a:rPr lang="en-US" dirty="0" smtClean="0"/>
              <a:t>Program size “explodes” with number of call sites</a:t>
            </a:r>
          </a:p>
          <a:p>
            <a:pPr lvl="2"/>
            <a:r>
              <a:rPr lang="en-US" dirty="0" smtClean="0"/>
              <a:t>Does not handle recursion in general </a:t>
            </a:r>
          </a:p>
          <a:p>
            <a:pPr lvl="3"/>
            <a:r>
              <a:rPr lang="en-US" dirty="0" smtClean="0"/>
              <a:t>requires bounded unfolding of function declarations</a:t>
            </a: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6572264" y="2046265"/>
            <a:ext cx="2512034" cy="954107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May be good enough for you!</a:t>
            </a:r>
            <a:endParaRPr lang="pt-BR" sz="2800" dirty="0"/>
          </a:p>
        </p:txBody>
      </p:sp>
      <p:sp>
        <p:nvSpPr>
          <p:cNvPr id="6" name="Right Arrow 5"/>
          <p:cNvSpPr/>
          <p:nvPr/>
        </p:nvSpPr>
        <p:spPr>
          <a:xfrm flipH="1">
            <a:off x="5695086" y="2214554"/>
            <a:ext cx="71438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Classical approach</a:t>
            </a:r>
            <a:endParaRPr lang="pt-BR" dirty="0"/>
          </a:p>
        </p:txBody>
      </p:sp>
      <p:sp>
        <p:nvSpPr>
          <p:cNvPr id="3" name="TextBox 2"/>
          <p:cNvSpPr txBox="1"/>
          <p:nvPr/>
        </p:nvSpPr>
        <p:spPr>
          <a:xfrm>
            <a:off x="1214414" y="2857496"/>
            <a:ext cx="7143800" cy="954107"/>
          </a:xfrm>
          <a:prstGeom prst="rect">
            <a:avLst/>
          </a:prstGeom>
          <a:solidFill>
            <a:srgbClr val="FFFF00"/>
          </a:solidFill>
          <a:ln w="444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Build flow graph with special </a:t>
            </a:r>
            <a:r>
              <a:rPr lang="en-US" sz="2800" dirty="0" err="1" smtClean="0"/>
              <a:t>nodes+edges</a:t>
            </a:r>
            <a:r>
              <a:rPr lang="en-US" sz="2800" dirty="0" smtClean="0"/>
              <a:t> to propagate function call data</a:t>
            </a:r>
            <a:endParaRPr lang="pt-B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Syntax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language</a:t>
            </a:r>
            <a:r>
              <a:rPr lang="pt-BR" dirty="0" smtClean="0"/>
              <a:t> </a:t>
            </a:r>
            <a:r>
              <a:rPr lang="pt-BR" dirty="0" err="1" smtClean="0"/>
              <a:t>with</a:t>
            </a:r>
            <a:r>
              <a:rPr lang="pt-BR" dirty="0" smtClean="0"/>
              <a:t> </a:t>
            </a:r>
            <a:r>
              <a:rPr lang="pt-BR" dirty="0" err="1" smtClean="0"/>
              <a:t>procedures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1" y="2324556"/>
            <a:ext cx="8501122" cy="1737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-31" y="621508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*From Principles of Program Analysis, F. Nielson et al., Springer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1713</Words>
  <PresentationFormat>On-screen Show (4:3)</PresentationFormat>
  <Paragraphs>284</Paragraphs>
  <Slides>47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Tema do Office</vt:lpstr>
      <vt:lpstr>Interprocedural analysis</vt:lpstr>
      <vt:lpstr>Intraprocedural analysis</vt:lpstr>
      <vt:lpstr>Slide 3</vt:lpstr>
      <vt:lpstr>Interprocedural analysis</vt:lpstr>
      <vt:lpstr>Interprocedural analysis</vt:lpstr>
      <vt:lpstr>Interprocedural analysis</vt:lpstr>
      <vt:lpstr>Interprocedural analysis</vt:lpstr>
      <vt:lpstr>Classical approach</vt:lpstr>
      <vt:lpstr>Syntax of language with procedures</vt:lpstr>
      <vt:lpstr>Flow graphs for programs  (as opposed to a procedure)</vt:lpstr>
      <vt:lpstr>Exercise</vt:lpstr>
      <vt:lpstr>Program flow graph</vt:lpstr>
      <vt:lpstr>Slide 13</vt:lpstr>
      <vt:lpstr>A problem to overcome…</vt:lpstr>
      <vt:lpstr>A problem to overcome…</vt:lpstr>
      <vt:lpstr>A problem to overcome…</vt:lpstr>
      <vt:lpstr>Quick Question</vt:lpstr>
      <vt:lpstr>Context sensitive analysis</vt:lpstr>
      <vt:lpstr>Context sensitive analysis</vt:lpstr>
      <vt:lpstr>Exercise</vt:lpstr>
      <vt:lpstr>Exercise</vt:lpstr>
      <vt:lpstr>Context information in the lattice</vt:lpstr>
      <vt:lpstr>Transfer functions</vt:lpstr>
      <vt:lpstr>Transfer functions</vt:lpstr>
      <vt:lpstr>Transfer functions</vt:lpstr>
      <vt:lpstr>Transfer functions</vt:lpstr>
      <vt:lpstr>Two standard encodings of context</vt:lpstr>
      <vt:lpstr>Call Strings</vt:lpstr>
      <vt:lpstr>Call Strings</vt:lpstr>
      <vt:lpstr>Assumption Sets</vt:lpstr>
      <vt:lpstr>Flow sensitivity</vt:lpstr>
      <vt:lpstr>Example</vt:lpstr>
      <vt:lpstr>What globals are updated?</vt:lpstr>
      <vt:lpstr>Points-to Analysis</vt:lpstr>
      <vt:lpstr>Question</vt:lpstr>
      <vt:lpstr>Points-to Analysis</vt:lpstr>
      <vt:lpstr>Points-to Analysis</vt:lpstr>
      <vt:lpstr>APPLICATIONs OF STATIC ANALYSIS</vt:lpstr>
      <vt:lpstr>Some applications</vt:lpstr>
      <vt:lpstr>Some applications</vt:lpstr>
      <vt:lpstr>Traditional dataflow</vt:lpstr>
      <vt:lpstr>Question</vt:lpstr>
      <vt:lpstr>Question</vt:lpstr>
      <vt:lpstr>Question</vt:lpstr>
      <vt:lpstr>Data encapsulation</vt:lpstr>
      <vt:lpstr>Contextual def-use associations</vt:lpstr>
      <vt:lpstr>Slide 47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Interprocedural analysis</dc:title>
  <dc:creator>damorim</dc:creator>
  <cp:lastModifiedBy>damorim</cp:lastModifiedBy>
  <cp:revision>243</cp:revision>
  <dcterms:created xsi:type="dcterms:W3CDTF">2009-09-09T21:26:32Z</dcterms:created>
  <dcterms:modified xsi:type="dcterms:W3CDTF">2010-03-30T16:38:32Z</dcterms:modified>
</cp:coreProperties>
</file>