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43"/>
  </p:notesMasterIdLst>
  <p:sldIdLst>
    <p:sldId id="256" r:id="rId2"/>
    <p:sldId id="323" r:id="rId3"/>
    <p:sldId id="325" r:id="rId4"/>
    <p:sldId id="317" r:id="rId5"/>
    <p:sldId id="318" r:id="rId6"/>
    <p:sldId id="326" r:id="rId7"/>
    <p:sldId id="327" r:id="rId8"/>
    <p:sldId id="333" r:id="rId9"/>
    <p:sldId id="329" r:id="rId10"/>
    <p:sldId id="294" r:id="rId11"/>
    <p:sldId id="311" r:id="rId12"/>
    <p:sldId id="295" r:id="rId13"/>
    <p:sldId id="296" r:id="rId14"/>
    <p:sldId id="298" r:id="rId15"/>
    <p:sldId id="331" r:id="rId16"/>
    <p:sldId id="308" r:id="rId17"/>
    <p:sldId id="315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5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7" r:id="rId39"/>
    <p:sldId id="345" r:id="rId40"/>
    <p:sldId id="346" r:id="rId41"/>
    <p:sldId id="332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07" autoAdjust="0"/>
    <p:restoredTop sz="92374" autoAdjust="0"/>
  </p:normalViewPr>
  <p:slideViewPr>
    <p:cSldViewPr>
      <p:cViewPr>
        <p:scale>
          <a:sx n="115" d="100"/>
          <a:sy n="115" d="100"/>
        </p:scale>
        <p:origin x="-1524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ED324E-3F56-456C-9F5A-789CDDFCC9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1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ED324E-3F56-456C-9F5A-789CDDFCC9B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6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 anchor="ctr">
            <a:normAutofit/>
          </a:bodyPr>
          <a:lstStyle>
            <a:lvl1pPr algn="ctr">
              <a:defRPr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8CF1079B-943F-4CC0-AAD8-8727D322967A}" type="datetime1">
              <a:rPr lang="pt-BR" smtClean="0"/>
              <a:t>06/08/2013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C02A05B-96F3-44E4-BB9A-7F732721AB2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FD6C2-AA90-4871-AFEB-0FE776BFD792}" type="datetime1">
              <a:rPr lang="pt-BR" smtClean="0"/>
              <a:t>06/08/2013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3FF03-248A-42D1-AB98-F8762873F14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F089D-0909-422A-900A-990095A439B4}" type="datetime1">
              <a:rPr lang="pt-BR" smtClean="0"/>
              <a:t>06/08/2013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D4751-38FC-429B-85A4-E0938D74428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86091-CADE-4FFD-8FE2-E657E3C285B6}" type="datetime1">
              <a:rPr lang="pt-BR" smtClean="0"/>
              <a:t>06/08/2013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7142C3-E6CA-41F7-926F-7FDF65569360}" type="datetime1">
              <a:rPr lang="pt-BR" smtClean="0"/>
              <a:t>06/08/2013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D4809-16DD-439E-BF75-ACA1501932E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1EE551-CED9-4B67-83FB-F43AA3049379}" type="datetime1">
              <a:rPr lang="pt-BR" smtClean="0"/>
              <a:t>06/08/2013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95795-A0F4-4669-801B-5AA0205544E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1676400"/>
            <a:ext cx="4193400" cy="4572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676400"/>
            <a:ext cx="4194048" cy="4572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99" y="1646237"/>
            <a:ext cx="4193399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799" y="2286000"/>
            <a:ext cx="4193399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199" y="1646238"/>
            <a:ext cx="4191001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86000"/>
            <a:ext cx="4194048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A3F20-5470-4BDB-B86C-00E311F165F6}" type="datetime1">
              <a:rPr lang="pt-BR" smtClean="0"/>
              <a:t>06/08/2013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257BD-C845-4BA4-8537-6AFF650A160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85BD7A-BF38-4F40-B8BD-779271945BEB}" type="datetime1">
              <a:rPr lang="pt-BR" smtClean="0"/>
              <a:t>06/08/2013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6CACC-D138-4465-97E6-F710E67817A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B35314-14A5-4770-AA93-17D7BE269F17}" type="datetime1">
              <a:rPr lang="pt-BR" smtClean="0"/>
              <a:t>06/08/2013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33F02-D427-4632-B40A-262B861E8C2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DC199A-883F-4856-872D-2AB8501414FC}" type="datetime1">
              <a:rPr lang="pt-BR" smtClean="0"/>
              <a:t>06/08/2013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1A939-769D-443E-92A5-B73FA17B3D3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9DFA0-2A9F-4C13-A409-F9341FB0BD1A}" type="datetime1">
              <a:rPr lang="pt-BR" smtClean="0"/>
              <a:t>06/08/2013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1FCAEB-5B3E-43AA-9FAE-244CA475200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151698" y="152400"/>
            <a:ext cx="8840604" cy="661059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28600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28599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6204" y="457200"/>
            <a:ext cx="853299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6204" y="1669884"/>
            <a:ext cx="8532996" cy="45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DA2FB330-B00A-405B-ACDA-C86AE0044173}" type="datetime1">
              <a:rPr lang="pt-BR" smtClean="0"/>
              <a:t>06/08/2013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3248" y="6340475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B9C682C9-D266-4082-B2B1-8AAA387A26E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5" t="19133" r="7894" b="19970"/>
          <a:stretch/>
        </p:blipFill>
        <p:spPr bwMode="auto">
          <a:xfrm>
            <a:off x="241094" y="6144126"/>
            <a:ext cx="1511506" cy="552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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 – Funções, Gráficos e Tabelas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Monitoria de Estatística e Probabilidade para Computação</a:t>
            </a:r>
          </a:p>
          <a:p>
            <a:endParaRPr lang="pt-BR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5" t="19133" r="7894" b="19970"/>
          <a:stretch/>
        </p:blipFill>
        <p:spPr bwMode="auto">
          <a:xfrm>
            <a:off x="5632513" y="5410200"/>
            <a:ext cx="1511506" cy="552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903" y="383177"/>
            <a:ext cx="1704726" cy="1295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 de barras</a:t>
            </a:r>
            <a:endParaRPr lang="en-US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Uma pesquisa pergunta qual a cerveja preferida: 1 – Brahma; 2 – Kaiser; 3 Bohemia; 4 - </a:t>
            </a:r>
            <a:r>
              <a:rPr lang="pt-BR" dirty="0" err="1" smtClean="0"/>
              <a:t>Schin</a:t>
            </a:r>
            <a:endParaRPr lang="pt-BR" dirty="0" smtClean="0"/>
          </a:p>
          <a:p>
            <a:r>
              <a:rPr lang="pt-BR" dirty="0" smtClean="0"/>
              <a:t>As respostas foram: </a:t>
            </a:r>
            <a:r>
              <a:rPr lang="en-US" dirty="0" smtClean="0"/>
              <a:t>3 4 1 1 3 4 3 3 1 3 2 1 2 1 2 3 2 3 1 1 1 1 4 3 1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cerveja = c(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3, 4, 1, 1, 3, 4, 3, 3, 1, 3, 2, 1, 2, 1, 2, 3, 2, 3, 1, 1, 1, 1, 4, 3, 1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(cerveja) # gráfico errado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(cerveja))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(cerveja)/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(cerveja))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893" y="1023937"/>
            <a:ext cx="2975307" cy="301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619125"/>
            <a:ext cx="3600450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72" b="11392"/>
          <a:stretch/>
        </p:blipFill>
        <p:spPr bwMode="auto">
          <a:xfrm>
            <a:off x="2627396" y="3733799"/>
            <a:ext cx="3600450" cy="2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33F02-D427-4632-B40A-262B861E8C2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 de barras</a:t>
            </a:r>
            <a:endParaRPr lang="en-US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6858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table(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cerveja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 marL="6858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col = c("red", "blue", "green", "yellow")</a:t>
            </a:r>
          </a:p>
          <a:p>
            <a:pPr marL="6858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legend(</a:t>
            </a:r>
          </a:p>
          <a:p>
            <a:pPr marL="6858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topright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",</a:t>
            </a:r>
          </a:p>
          <a:p>
            <a:pPr marL="6858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c("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brama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kaiser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", "bohemia",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schin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"),</a:t>
            </a:r>
          </a:p>
          <a:p>
            <a:pPr marL="6858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fill = c("red", "blue", "green", "yellow")</a:t>
            </a:r>
          </a:p>
          <a:p>
            <a:pPr marL="6858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pic>
        <p:nvPicPr>
          <p:cNvPr id="13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5025" y="1924142"/>
            <a:ext cx="4194175" cy="4076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Gráficos de pizza</a:t>
            </a:r>
            <a:endParaRPr lang="en-US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nomes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(cerveja)</a:t>
            </a:r>
          </a:p>
          <a:p>
            <a:pPr marL="6858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names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(nomes) = c("brama", "kaiser", "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bohemia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schin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6858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pie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nomes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pic>
        <p:nvPicPr>
          <p:cNvPr id="14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Histograma</a:t>
            </a:r>
            <a:endParaRPr lang="en-US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valores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scan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68580" indent="0"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29.6 28.2 19.6 13.7 13.0 7.8 3.4 2.0 1.9 1.0 0.7 0.4 0.4 0.3 0.3 0.3 0.3 0.3 0.2 0.2 0.2 0.1 0.1 0.1 0.1 0.1</a:t>
            </a:r>
          </a:p>
          <a:p>
            <a:pPr marL="68580" indent="0"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(valores)</a:t>
            </a:r>
          </a:p>
        </p:txBody>
      </p:sp>
      <p:pic>
        <p:nvPicPr>
          <p:cNvPr id="14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Histograma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F6FC6"/>
                </a:solidFill>
              </a:rPr>
              <a:t>Utilizando o R</a:t>
            </a:r>
            <a:endParaRPr lang="en-US">
              <a:solidFill>
                <a:srgbClr val="0F6FC6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95795-A0F4-4669-801B-5AA0205544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&gt; x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rnorm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(500, 0, 1)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[1] 0.05350359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median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[1] 0.04056359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[1] 0.9759333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&gt; var(x)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[1] 0.9524458</a:t>
            </a:r>
          </a:p>
          <a:p>
            <a:pPr marL="6858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hist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(x)</a:t>
            </a: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31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Polígono de frequência em histogramas</a:t>
            </a:r>
            <a:endParaRPr lang="pt-BR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x = c(.314, .289, .282, .279, .275, .267, .266, .265, .256, .250, .249, .211, .161)</a:t>
            </a:r>
          </a:p>
          <a:p>
            <a:pPr marL="68580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68580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lines(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c(min(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tmp$breaks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tmp$mids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max(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tmp$breaks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)),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c(0,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tmp$counts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0),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type =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l"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pt-BR" dirty="0" smtClean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ADB4-1387-4597-80A1-9764ED350DF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5" name="Retângulo 14"/>
          <p:cNvSpPr/>
          <p:nvPr/>
        </p:nvSpPr>
        <p:spPr>
          <a:xfrm>
            <a:off x="4724400" y="3244334"/>
            <a:ext cx="332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+mn-lt"/>
                <a:cs typeface="Courier New" pitchFamily="49" charset="0"/>
              </a:rPr>
              <a:t>Valores centrais de cada intervalo</a:t>
            </a:r>
            <a:endParaRPr lang="pt-BR" dirty="0">
              <a:latin typeface="+mn-lt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536362" y="5301734"/>
            <a:ext cx="3070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+mn-lt"/>
                <a:cs typeface="Courier New" pitchFamily="49" charset="0"/>
              </a:rPr>
              <a:t>Frequências de cada intervalo</a:t>
            </a:r>
            <a:endParaRPr lang="pt-BR" dirty="0">
              <a:latin typeface="+mn-lt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157886" y="6076121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+mn-lt"/>
                <a:cs typeface="Courier New" pitchFamily="49" charset="0"/>
              </a:rPr>
              <a:t>Tipo da linha</a:t>
            </a:r>
            <a:endParaRPr lang="pt-BR" dirty="0">
              <a:latin typeface="+mn-lt"/>
            </a:endParaRPr>
          </a:p>
        </p:txBody>
      </p:sp>
      <p:cxnSp>
        <p:nvCxnSpPr>
          <p:cNvPr id="17" name="Conector em curva 16"/>
          <p:cNvCxnSpPr>
            <a:endCxn id="15" idx="3"/>
          </p:cNvCxnSpPr>
          <p:nvPr/>
        </p:nvCxnSpPr>
        <p:spPr>
          <a:xfrm rot="5400000" flipH="1" flipV="1">
            <a:off x="7480991" y="4000500"/>
            <a:ext cx="1143000" cy="12700"/>
          </a:xfrm>
          <a:prstGeom prst="curvedConnector4">
            <a:avLst>
              <a:gd name="adj1" fmla="val -977"/>
              <a:gd name="adj2" fmla="val 623044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em curva 27"/>
          <p:cNvCxnSpPr>
            <a:endCxn id="18" idx="1"/>
          </p:cNvCxnSpPr>
          <p:nvPr/>
        </p:nvCxnSpPr>
        <p:spPr>
          <a:xfrm>
            <a:off x="4054507" y="5029200"/>
            <a:ext cx="1481855" cy="4572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em curva 30"/>
          <p:cNvCxnSpPr>
            <a:endCxn id="19" idx="1"/>
          </p:cNvCxnSpPr>
          <p:nvPr/>
        </p:nvCxnSpPr>
        <p:spPr>
          <a:xfrm>
            <a:off x="2590802" y="5486402"/>
            <a:ext cx="1567084" cy="77438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Polígono de frequência em histogramas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33F02-D427-4632-B40A-262B861E8C2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3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3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Gráficos com regiões destacadas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A utilização de regiões destacadas é útil como uma forma de facilitar o entendimento daquilo se quer expressar com o gráfico.</a:t>
            </a:r>
          </a:p>
          <a:p>
            <a:endParaRPr lang="en-US" smtClean="0"/>
          </a:p>
          <a:p>
            <a:r>
              <a:rPr lang="en-US" smtClean="0"/>
              <a:t>No nosso caso essas regiões serão utilizadas para determinar intervalos de confiança.</a:t>
            </a:r>
          </a:p>
          <a:p>
            <a:endParaRPr lang="en-US" smtClean="0"/>
          </a:p>
          <a:p>
            <a:r>
              <a:rPr lang="en-US" smtClean="0"/>
              <a:t>Utilizando a função polygon() é possível obter um efeito semelhante ao exibido no gráfico ao lado.</a:t>
            </a:r>
          </a:p>
          <a:p>
            <a:endParaRPr lang="pt-BR" dirty="0"/>
          </a:p>
        </p:txBody>
      </p:sp>
      <p:pic>
        <p:nvPicPr>
          <p:cNvPr id="9" name="Espaço Reservado para Conteúdo 8" descr="rshaded01.pn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837112" y="2057400"/>
            <a:ext cx="3810000" cy="3810000"/>
          </a:xfrm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71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Gerando o gráfico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Primeiro é necessário criar  o gráfico da função de densidade, para isto utilizaremos a função curve:</a:t>
            </a:r>
          </a:p>
          <a:p>
            <a:endParaRPr lang="pt-BR" dirty="0" smtClean="0"/>
          </a:p>
          <a:p>
            <a:pPr marL="68580" indent="0" algn="ctr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curve(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dnorm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(x, 0, 1))</a:t>
            </a:r>
          </a:p>
          <a:p>
            <a:endParaRPr lang="pt-BR" dirty="0" smtClean="0"/>
          </a:p>
          <a:p>
            <a:r>
              <a:rPr lang="pt-BR" dirty="0" smtClean="0"/>
              <a:t>Essa função no entanto só nos deu um trecho da curva normal. Vamos modificar alguns parâmetros da função para gerar um gráfico com um intervalo definido por nós.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48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Uma função em R é uma sequência de instruções atribuída a uma variável que retorna um valor quando essa variável é chamada</a:t>
            </a:r>
          </a:p>
          <a:p>
            <a:r>
              <a:rPr lang="pt-BR" dirty="0" smtClean="0"/>
              <a:t>Pode receber como entrada um ou mais </a:t>
            </a:r>
            <a:r>
              <a:rPr lang="pt-BR" dirty="0" smtClean="0"/>
              <a:t>parâmetros</a:t>
            </a:r>
          </a:p>
          <a:p>
            <a:r>
              <a:rPr lang="pt-BR" dirty="0" smtClean="0"/>
              <a:t>Exemplo: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(50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10, 2)</a:t>
            </a:r>
          </a:p>
          <a:p>
            <a:pPr marL="365760" lvl="1" indent="0">
              <a:buNone/>
            </a:pPr>
            <a:r>
              <a:rPr lang="pt-BR" dirty="0"/>
              <a:t>Aonde:</a:t>
            </a:r>
          </a:p>
          <a:p>
            <a:pPr lvl="1"/>
            <a:r>
              <a:rPr lang="pt-BR" dirty="0"/>
              <a:t>n = 50 (número de observações)</a:t>
            </a:r>
          </a:p>
          <a:p>
            <a:pPr lvl="1"/>
            <a:r>
              <a:rPr lang="pt-BR" dirty="0" err="1"/>
              <a:t>mean</a:t>
            </a:r>
            <a:r>
              <a:rPr lang="pt-BR" dirty="0"/>
              <a:t> = 10 (média)</a:t>
            </a:r>
          </a:p>
          <a:p>
            <a:pPr lvl="1"/>
            <a:r>
              <a:rPr lang="pt-BR" dirty="0" err="1"/>
              <a:t>sd</a:t>
            </a:r>
            <a:r>
              <a:rPr lang="pt-BR" dirty="0"/>
              <a:t> = 2 (desvio padrão)</a:t>
            </a:r>
          </a:p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6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Gerando o gráfico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mtClean="0"/>
              <a:t>Modificaremos o gráfico através do parâmetro xlim da função curve():</a:t>
            </a:r>
          </a:p>
          <a:p>
            <a:endParaRPr lang="pt-BR" smtClean="0"/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curve(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    dnorm(x,0,1),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    xlim = c(-3,3),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    main = 'Normal padrão'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pt-BR" smtClean="0"/>
          </a:p>
          <a:p>
            <a:r>
              <a:rPr lang="pt-BR" smtClean="0"/>
              <a:t>Agora sim temos uma melhor visão sobre os valores da curva.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Criando regiões destacadas simples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Agora que geramos a curva, podemos trabalhar na elaboração da região destacada, para isso será utilizada a função </a:t>
            </a:r>
            <a:r>
              <a:rPr lang="pt-BR" dirty="0" err="1" smtClean="0"/>
              <a:t>polygon</a:t>
            </a:r>
            <a:r>
              <a:rPr lang="pt-BR" dirty="0" smtClean="0"/>
              <a:t>(x, y) , na qual os parâmetros são vetores que correspondem às coordenadas x, y de cada ponto do polígono.</a:t>
            </a:r>
          </a:p>
          <a:p>
            <a:endParaRPr lang="pt-BR" dirty="0" smtClean="0"/>
          </a:p>
          <a:p>
            <a:r>
              <a:rPr lang="pt-BR" dirty="0" smtClean="0"/>
              <a:t>Representar a região através de um polígono gera uma aproximação superficial, contudo é possível obter o efeito de continuidade criando vários polígonos menores.</a:t>
            </a:r>
          </a:p>
          <a:p>
            <a:endParaRPr lang="pt-BR" dirty="0" smtClean="0"/>
          </a:p>
          <a:p>
            <a:r>
              <a:rPr lang="pt-BR" dirty="0" smtClean="0"/>
              <a:t>Primeiro, vamos delimitar os três pontos que irão compor o polígono. Para isto vamos utilizar como exemplo a região P(-3 &lt; X &lt; -2). 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Regiões destacadas simples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Vamos concatenar os três pontos aos vetores de coordenadas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c(-3) 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c(0)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-3) 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dnorm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(-3))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-2, -2) 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dnorm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(-2), 0)</a:t>
            </a:r>
          </a:p>
          <a:p>
            <a:endParaRPr lang="pt-BR" dirty="0" smtClean="0"/>
          </a:p>
          <a:p>
            <a:r>
              <a:rPr lang="pt-BR" dirty="0" smtClean="0"/>
              <a:t>Agora basta utilizar a função </a:t>
            </a:r>
            <a:r>
              <a:rPr lang="pt-BR" dirty="0" err="1" smtClean="0"/>
              <a:t>polygon</a:t>
            </a:r>
            <a:r>
              <a:rPr lang="pt-BR" dirty="0" smtClean="0"/>
              <a:t>() como descrito abaixo.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polygon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'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skyblue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')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2" name="Espaço Reservado para Conteúdo 11" descr="normal-0-1.PN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645025" y="1906359"/>
            <a:ext cx="4194175" cy="4112082"/>
          </a:xfrm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70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Regiões destacadas mais elaboradas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mtClean="0"/>
              <a:t>Obtivemos uma aproximação razoável na figura exibida anteriormente, mas ainda é possível melhorar  o formato da região em destaque.</a:t>
            </a:r>
          </a:p>
          <a:p>
            <a:r>
              <a:rPr lang="pt-BR" smtClean="0"/>
              <a:t>Para isso basta criar uma sequência de pontos do polígono entre as extremidades, que no nosso caso são os pontos f(-3) e f(-2). Quanto maior a quantidade de vértices, melhor será a aproximação.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7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Regiões destacadas mais elaboradas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Primeiro vamos criar os pontos do polígono, estabelecendo o intervalo entre cada ponto.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intervalo = 0.01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c(-3,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(-3, -2, intervalo), -2) 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c(0,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dnorm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(-3, -2, </a:t>
            </a:r>
            <a:r>
              <a:rPr lang="pt-BR" smtClean="0">
                <a:latin typeface="Courier New" pitchFamily="49" charset="0"/>
                <a:cs typeface="Courier New" pitchFamily="49" charset="0"/>
              </a:rPr>
              <a:t>intervalo)), 0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pt-BR" dirty="0" smtClean="0"/>
              <a:t>Então deve ser criado o gráfico, como foi mostrado anteriormente.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curve(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dnorm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(x, 0, 1),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xlim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c(-3, 3),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'Normal padrão') </a:t>
            </a:r>
            <a:r>
              <a:rPr lang="pt-BR" dirty="0" smtClean="0"/>
              <a:t>	</a:t>
            </a:r>
          </a:p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9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Criando regiões destacadas mais elaboradas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Após isso, basta utilizar a função </a:t>
            </a:r>
            <a:r>
              <a:rPr lang="pt-BR" dirty="0" err="1" smtClean="0"/>
              <a:t>polygon</a:t>
            </a:r>
            <a:r>
              <a:rPr lang="pt-BR" dirty="0" smtClean="0"/>
              <a:t>() para gerar o polígono que delimita a região:</a:t>
            </a:r>
          </a:p>
          <a:p>
            <a:endParaRPr lang="pt-BR" dirty="0" smtClean="0"/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polygon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cord.y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'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skyblue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')</a:t>
            </a:r>
          </a:p>
          <a:p>
            <a:endParaRPr lang="pt-BR" dirty="0" smtClean="0"/>
          </a:p>
          <a:p>
            <a:r>
              <a:rPr lang="pt-BR" dirty="0" smtClean="0"/>
              <a:t>E obtemos o seguinte resultado:</a:t>
            </a:r>
          </a:p>
          <a:p>
            <a:endParaRPr lang="pt-BR" dirty="0" smtClean="0"/>
          </a:p>
          <a:p>
            <a:r>
              <a:rPr lang="pt-BR" dirty="0" smtClean="0"/>
              <a:t>Isto foi para um intervalo de 0.01, mas para outros intervalos, como seria?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25</a:t>
            </a:fld>
            <a:endParaRPr lang="pt-BR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868922"/>
            <a:ext cx="4194175" cy="41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9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Criando regiões destacadas mais elaboradas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1600" dirty="0" smtClean="0"/>
              <a:t>Diminuir muito o valor para obter intervalos mais precisos geralmente não faz muita diferença a partir do valor 0.1, o único efeito obtido é o de linhas mais escurecidas, devido ao aumento da quantidade de vértices. Em geral o valor 0.01 é o suficiente para obter um intervalo preciso.</a:t>
            </a:r>
          </a:p>
          <a:p>
            <a:endParaRPr lang="pt-BR" sz="16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26</a:t>
            </a:fld>
            <a:endParaRPr lang="pt-B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59351"/>
            <a:ext cx="2884965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59351"/>
            <a:ext cx="2884965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959351"/>
            <a:ext cx="2884965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158729" y="5839351"/>
            <a:ext cx="1358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+mn-lt"/>
              </a:rPr>
              <a:t>Intervalo = 1</a:t>
            </a:r>
            <a:endParaRPr lang="pt-B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879677" y="5839351"/>
            <a:ext cx="1533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+mn-lt"/>
              </a:rPr>
              <a:t>Intervalo = 0.1</a:t>
            </a:r>
            <a:endParaRPr lang="pt-B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6453951" y="5839351"/>
            <a:ext cx="2001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+mn-lt"/>
              </a:rPr>
              <a:t>Intervalo = 0.00001</a:t>
            </a:r>
            <a:endParaRPr lang="pt-BR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7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Recomendações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Crie um função para gerar o gráfico do intervalo de confiança, de preferência com parâmetros default.</a:t>
            </a:r>
          </a:p>
          <a:p>
            <a:endParaRPr lang="pt-BR" dirty="0" smtClean="0"/>
          </a:p>
          <a:p>
            <a:r>
              <a:rPr lang="pt-BR" dirty="0" smtClean="0"/>
              <a:t>Procure saber mais sobre a função </a:t>
            </a:r>
            <a:r>
              <a:rPr lang="pt-BR" dirty="0" err="1" smtClean="0"/>
              <a:t>polygon</a:t>
            </a:r>
            <a:r>
              <a:rPr lang="pt-BR" dirty="0" smtClean="0"/>
              <a:t>() (digite ?</a:t>
            </a:r>
            <a:r>
              <a:rPr lang="pt-BR" dirty="0" err="1" smtClean="0"/>
              <a:t>polygon</a:t>
            </a:r>
            <a:r>
              <a:rPr lang="pt-BR" dirty="0" smtClean="0"/>
              <a:t>()  no </a:t>
            </a:r>
            <a:r>
              <a:rPr lang="pt-BR" dirty="0" err="1" smtClean="0"/>
              <a:t>RGui</a:t>
            </a:r>
            <a:r>
              <a:rPr lang="pt-BR" dirty="0" smtClean="0"/>
              <a:t>) e sobre as funções de densidade, pois cada função pode receber diversos parâmetros diferentes, e isto pode afetar o resultado final(lembra do nosso primeiro gráfico?).</a:t>
            </a:r>
          </a:p>
          <a:p>
            <a:endParaRPr lang="pt-BR" dirty="0" smtClean="0"/>
          </a:p>
          <a:p>
            <a:r>
              <a:rPr lang="pt-BR" dirty="0" smtClean="0"/>
              <a:t>Evite utilizar valores muitos pequenos para o intervalo entre os vértices, mas também não deixe o valor muito grande. Vale lembrar que podem ocorrer erros no R com valores muito pequenos, e que valores muito grandes podem gerar aproximações ruins ou até mesmo sem muita elação com o intervalo (teste usar o valor 100 para os intervalos).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1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Construindo tabelas de frequência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07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Tabelas de frequência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Lembrando os passos para a construção de uma tabela de distribuição de frequência:</a:t>
            </a:r>
          </a:p>
          <a:p>
            <a:endParaRPr lang="pt-BR" dirty="0"/>
          </a:p>
          <a:p>
            <a:pPr marL="282575" lvl="1" indent="0">
              <a:buNone/>
            </a:pPr>
            <a:r>
              <a:rPr lang="pt-BR" b="1" dirty="0"/>
              <a:t>1º Passo</a:t>
            </a:r>
            <a:r>
              <a:rPr lang="pt-BR" dirty="0"/>
              <a:t>: determinar a amplitude total;</a:t>
            </a:r>
          </a:p>
          <a:p>
            <a:pPr marL="282575" lvl="1" indent="0">
              <a:buNone/>
            </a:pPr>
            <a:r>
              <a:rPr lang="pt-BR" b="1" dirty="0"/>
              <a:t>2º Passo</a:t>
            </a:r>
            <a:r>
              <a:rPr lang="pt-BR" dirty="0"/>
              <a:t>: estimar o número de intervalos;</a:t>
            </a:r>
          </a:p>
          <a:p>
            <a:pPr marL="282575" lvl="1" indent="0">
              <a:buNone/>
            </a:pPr>
            <a:r>
              <a:rPr lang="pt-BR" b="1" dirty="0"/>
              <a:t>3º Passo</a:t>
            </a:r>
            <a:r>
              <a:rPr lang="pt-BR" dirty="0"/>
              <a:t>: estimar a amplitude dos intervalos;</a:t>
            </a:r>
          </a:p>
          <a:p>
            <a:pPr marL="282575" lvl="1" indent="0">
              <a:buNone/>
            </a:pPr>
            <a:r>
              <a:rPr lang="pt-BR" b="1" dirty="0"/>
              <a:t>4º Passo</a:t>
            </a:r>
            <a:r>
              <a:rPr lang="pt-BR" dirty="0"/>
              <a:t>: esquematizar a tabela de acordo com as informações dos passos anteriores.</a:t>
            </a:r>
          </a:p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29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Chamando uma função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pt-BR" dirty="0" smtClean="0"/>
              <a:t>Outra forma de chamar a função:</a:t>
            </a:r>
          </a:p>
          <a:p>
            <a:pPr marL="6858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10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2, n = 50)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/>
              <a:t>Explicitar o nome dos parâmetros permite que eles sejam chamados em qualquer ordem. Porém, se não for informado os nomes, então eles devem seguir a ordem da função.</a:t>
            </a:r>
          </a:p>
          <a:p>
            <a:pPr marL="68580" indent="0">
              <a:buNone/>
            </a:pPr>
            <a:r>
              <a:rPr lang="pt-BR" b="1" dirty="0" smtClean="0"/>
              <a:t>Obs.: </a:t>
            </a:r>
            <a:r>
              <a:rPr lang="pt-BR" dirty="0" smtClean="0"/>
              <a:t>caso a média e o desvio padrão não fossem informados, ele adotaria 0 e 1 (respectivamente) como padrão.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de Tabelas de Frequência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Exemplo:</a:t>
            </a:r>
          </a:p>
          <a:p>
            <a:pPr marL="297180" lvl="1" indent="0">
              <a:buNone/>
            </a:pPr>
            <a:r>
              <a:rPr lang="pt-BR" dirty="0" smtClean="0"/>
              <a:t>Tempo </a:t>
            </a:r>
            <a:r>
              <a:rPr lang="pt-BR" dirty="0"/>
              <a:t>em segundos para carga de um aplicativo num sistema compartilhado (50 observações</a:t>
            </a:r>
            <a:r>
              <a:rPr lang="pt-BR" dirty="0" smtClean="0"/>
              <a:t>):</a:t>
            </a:r>
            <a:endParaRPr lang="pt-BR" dirty="0"/>
          </a:p>
          <a:p>
            <a:pPr marL="556895" lvl="2" indent="0">
              <a:buNone/>
            </a:pPr>
            <a:r>
              <a:rPr lang="pt-BR" dirty="0" smtClean="0"/>
              <a:t>5.2  6.4  5.7  8.3  7.0  5.4  4.8  9.1  5.5  6.2  4.9  5.7  6.3  5.1  8.4  6.2  8.9  7.3  5.4  4.8  5.6  6.8  5.0  6.7  8.2  7.1  4.9  5.0  8.2  9.9  5.4  5.6  5.7  6.2  4.9  5.1  6.0  4.7  18.1  5.3  4.9 5.0 5.7 6.3  6.0  6.8  7.3  6.9  6.5  5.9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Vamos inserir esses dados como um vetor x em R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04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Construção de Tabelas de Frequência</a:t>
            </a:r>
            <a:endParaRPr lang="pt-BR" dirty="0"/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pt-BR" b="1" dirty="0" smtClean="0"/>
              <a:t>1º Passo: </a:t>
            </a:r>
            <a:r>
              <a:rPr lang="pt-BR" dirty="0" smtClean="0"/>
              <a:t>Determinar a amplitude total (range)</a:t>
            </a:r>
          </a:p>
          <a:p>
            <a:pPr marL="282575" lvl="1" indent="0">
              <a:buNone/>
            </a:pPr>
            <a:r>
              <a:rPr lang="pt-BR" dirty="0"/>
              <a:t>5.2  6.4  5.7  8.3  7.0  5.4  4.8  9.1  5.5  6.2  4.9  5.7  6.3  5.1  8.4  6.2  8.9  7.3  5.4  4.8  5.6  6.8  5.0  6.7  8.2  7.1  4.9  5.0  8.2  9.9  5.4  5.6  5.7  6.2  4.9  5.1  6.0  </a:t>
            </a:r>
            <a:r>
              <a:rPr lang="pt-BR" b="1" dirty="0">
                <a:solidFill>
                  <a:schemeClr val="accent6"/>
                </a:solidFill>
              </a:rPr>
              <a:t>4.7</a:t>
            </a:r>
            <a:r>
              <a:rPr lang="pt-BR" dirty="0"/>
              <a:t>  </a:t>
            </a:r>
            <a:r>
              <a:rPr lang="pt-BR" b="1" dirty="0">
                <a:solidFill>
                  <a:schemeClr val="accent6"/>
                </a:solidFill>
              </a:rPr>
              <a:t>18.1</a:t>
            </a:r>
            <a:r>
              <a:rPr lang="pt-BR" dirty="0"/>
              <a:t>  5.3  4.9 5.0 5.7 6.3  6.0  6.8  7.3  6.9  6.5  5.9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No R, fazemos: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r 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(x) – min(x)</a:t>
            </a:r>
          </a:p>
        </p:txBody>
      </p:sp>
      <p:cxnSp>
        <p:nvCxnSpPr>
          <p:cNvPr id="5" name="Conector de seta reta 4"/>
          <p:cNvCxnSpPr>
            <a:endCxn id="9" idx="0"/>
          </p:cNvCxnSpPr>
          <p:nvPr/>
        </p:nvCxnSpPr>
        <p:spPr>
          <a:xfrm flipH="1">
            <a:off x="1392206" y="3750530"/>
            <a:ext cx="800645" cy="724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>
            <a:endCxn id="8" idx="0"/>
          </p:cNvCxnSpPr>
          <p:nvPr/>
        </p:nvCxnSpPr>
        <p:spPr>
          <a:xfrm>
            <a:off x="2843808" y="3750530"/>
            <a:ext cx="567507" cy="724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2339752" y="4475113"/>
            <a:ext cx="2143125" cy="500062"/>
          </a:xfrm>
          <a:prstGeom prst="rect">
            <a:avLst/>
          </a:prstGeom>
        </p:spPr>
        <p:txBody>
          <a:bodyPr lIns="182880" tIns="0"/>
          <a:lstStyle/>
          <a:p>
            <a:pPr marL="36576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800" b="1" dirty="0">
                <a:solidFill>
                  <a:schemeClr val="accent6"/>
                </a:solidFill>
                <a:latin typeface="+mn-lt"/>
                <a:cs typeface="+mn-cs"/>
              </a:rPr>
              <a:t>Maior tempo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20643" y="4475113"/>
            <a:ext cx="2143125" cy="500062"/>
          </a:xfrm>
          <a:prstGeom prst="rect">
            <a:avLst/>
          </a:prstGeom>
        </p:spPr>
        <p:txBody>
          <a:bodyPr lIns="182880" tIns="0"/>
          <a:lstStyle/>
          <a:p>
            <a:pPr marL="36576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pt-BR" sz="1800" b="1" dirty="0">
                <a:solidFill>
                  <a:schemeClr val="accent6"/>
                </a:solidFill>
                <a:latin typeface="+mn-lt"/>
                <a:cs typeface="+mn-cs"/>
              </a:rPr>
              <a:t>Menor tempo</a:t>
            </a: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2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Construção de Tabelas de Frequência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011" name="Rectangle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68580" indent="0">
                  <a:buNone/>
                </a:pPr>
                <a:r>
                  <a:rPr lang="pt-BR" b="1" dirty="0" smtClean="0"/>
                  <a:t>2º Passo:</a:t>
                </a:r>
                <a:r>
                  <a:rPr lang="pt-BR" dirty="0" smtClean="0"/>
                  <a:t> estimar o nº de intervalos (classes)</a:t>
                </a:r>
              </a:p>
              <a:p>
                <a:r>
                  <a:rPr lang="pt-BR" dirty="0" smtClean="0"/>
                  <a:t>O número de intervalos </a:t>
                </a:r>
                <a14:m>
                  <m:oMath xmlns:m="http://schemas.openxmlformats.org/officeDocument/2006/math">
                    <m:r>
                      <a:rPr lang="pt-BR" dirty="0" smtClean="0">
                        <a:latin typeface="Cambria Math"/>
                      </a:rPr>
                      <m:t>𝐾</m:t>
                    </m:r>
                    <m:r>
                      <a:rPr lang="pt-BR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t-BR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pt-BR" dirty="0" smtClean="0">
                            <a:latin typeface="Cambria Math"/>
                          </a:rPr>
                          <m:t>𝑛</m:t>
                        </m:r>
                      </m:e>
                    </m:rad>
                    <m:r>
                      <a:rPr lang="pt-BR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pt-BR" dirty="0" smtClean="0"/>
                  <a:t>, para </a:t>
                </a:r>
                <a14:m>
                  <m:oMath xmlns:m="http://schemas.openxmlformats.org/officeDocument/2006/math">
                    <m:r>
                      <a:rPr lang="pt-BR" dirty="0" smtClean="0">
                        <a:latin typeface="Cambria Math"/>
                      </a:rPr>
                      <m:t>𝑛</m:t>
                    </m:r>
                    <m:r>
                      <a:rPr lang="pt-BR" dirty="0" smtClean="0">
                        <a:latin typeface="Cambria Math"/>
                      </a:rPr>
                      <m:t>&gt;25</m:t>
                    </m:r>
                  </m:oMath>
                </a14:m>
                <a:r>
                  <a:rPr lang="pt-BR" b="0" i="0" dirty="0" smtClean="0">
                    <a:latin typeface="Cambria Math"/>
                  </a:rPr>
                  <a:t>;</a:t>
                </a:r>
                <a14:m>
                  <m:oMath xmlns:m="http://schemas.openxmlformats.org/officeDocument/2006/math">
                    <m:r>
                      <a:rPr lang="pt-BR" b="0" i="0" dirty="0" smtClean="0">
                        <a:latin typeface="Cambria Math"/>
                      </a:rPr>
                      <m:t> </m:t>
                    </m:r>
                    <m:r>
                      <a:rPr lang="pt-BR" dirty="0" smtClean="0">
                        <a:latin typeface="Cambria Math"/>
                      </a:rPr>
                      <m:t>𝐾</m:t>
                    </m:r>
                    <m:r>
                      <a:rPr lang="pt-BR" dirty="0" smtClean="0">
                        <a:latin typeface="Cambria Math"/>
                      </a:rPr>
                      <m:t>=5</m:t>
                    </m:r>
                  </m:oMath>
                </a14:m>
                <a:r>
                  <a:rPr lang="pt-BR" dirty="0" smtClean="0"/>
                  <a:t> , para </a:t>
                </a:r>
                <a14:m>
                  <m:oMath xmlns:m="http://schemas.openxmlformats.org/officeDocument/2006/math">
                    <m:r>
                      <a:rPr lang="pt-BR" dirty="0" smtClean="0">
                        <a:latin typeface="Cambria Math"/>
                      </a:rPr>
                      <m:t>𝑛</m:t>
                    </m:r>
                    <m:r>
                      <a:rPr lang="pt-BR" dirty="0" smtClean="0">
                        <a:latin typeface="Cambria Math"/>
                      </a:rPr>
                      <m:t>≤25</m:t>
                    </m:r>
                  </m:oMath>
                </a14:m>
                <a:r>
                  <a:rPr lang="pt-BR" dirty="0" smtClean="0"/>
                  <a:t>;</a:t>
                </a:r>
              </a:p>
              <a:p>
                <a:pPr marL="36576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dirty="0" smtClean="0">
                          <a:latin typeface="Cambria Math"/>
                        </a:rPr>
                        <m:t>𝐾</m:t>
                      </m:r>
                      <m:r>
                        <a:rPr lang="pt-BR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pt-BR" dirty="0" smtClean="0">
                              <a:latin typeface="Cambria Math"/>
                            </a:rPr>
                            <m:t>50</m:t>
                          </m:r>
                        </m:e>
                      </m:rad>
                      <m:r>
                        <a:rPr lang="pt-BR" dirty="0" smtClean="0">
                          <a:latin typeface="Cambria Math"/>
                        </a:rPr>
                        <m:t>=7,07</m:t>
                      </m:r>
                    </m:oMath>
                  </m:oMathPara>
                </a14:m>
                <a:endParaRPr lang="pt-BR" dirty="0" smtClean="0"/>
              </a:p>
              <a:p>
                <a:r>
                  <a:rPr lang="pt-BR" dirty="0" smtClean="0"/>
                  <a:t>Em R, podemos fazer:</a:t>
                </a:r>
              </a:p>
              <a:p>
                <a:pPr marL="365760" lvl="1" indent="0">
                  <a:buNone/>
                </a:pPr>
                <a:r>
                  <a:rPr lang="pt-BR" dirty="0" err="1" smtClean="0">
                    <a:latin typeface="Courier New" pitchFamily="49" charset="0"/>
                    <a:cs typeface="Courier New" pitchFamily="49" charset="0"/>
                  </a:rPr>
                  <a:t>if</a:t>
                </a:r>
                <a:r>
                  <a:rPr lang="pt-BR" dirty="0" smtClean="0">
                    <a:latin typeface="Courier New" pitchFamily="49" charset="0"/>
                    <a:cs typeface="Courier New" pitchFamily="49" charset="0"/>
                  </a:rPr>
                  <a:t>(</a:t>
                </a:r>
                <a:r>
                  <a:rPr lang="pt-BR" dirty="0" err="1" smtClean="0">
                    <a:latin typeface="Courier New" pitchFamily="49" charset="0"/>
                    <a:cs typeface="Courier New" pitchFamily="49" charset="0"/>
                  </a:rPr>
                  <a:t>length</a:t>
                </a:r>
                <a:r>
                  <a:rPr lang="pt-BR" dirty="0" smtClean="0">
                    <a:latin typeface="Courier New" pitchFamily="49" charset="0"/>
                    <a:cs typeface="Courier New" pitchFamily="49" charset="0"/>
                  </a:rPr>
                  <a:t>(x) &lt;= 25)</a:t>
                </a:r>
              </a:p>
              <a:p>
                <a:pPr marL="365760" lvl="1" indent="0">
                  <a:buNone/>
                </a:pPr>
                <a:r>
                  <a:rPr lang="pt-BR" dirty="0" smtClean="0">
                    <a:latin typeface="Courier New" pitchFamily="49" charset="0"/>
                    <a:cs typeface="Courier New" pitchFamily="49" charset="0"/>
                  </a:rPr>
                  <a:t>    k = 5</a:t>
                </a:r>
              </a:p>
              <a:p>
                <a:pPr marL="365760" lvl="1" indent="0">
                  <a:buNone/>
                </a:pPr>
                <a:r>
                  <a:rPr lang="pt-BR" dirty="0" err="1">
                    <a:latin typeface="Courier New" pitchFamily="49" charset="0"/>
                    <a:cs typeface="Courier New" pitchFamily="49" charset="0"/>
                  </a:rPr>
                  <a:t>e</a:t>
                </a:r>
                <a:r>
                  <a:rPr lang="pt-BR" dirty="0" err="1" smtClean="0">
                    <a:latin typeface="Courier New" pitchFamily="49" charset="0"/>
                    <a:cs typeface="Courier New" pitchFamily="49" charset="0"/>
                  </a:rPr>
                  <a:t>lse</a:t>
                </a:r>
                <a:endParaRPr lang="pt-BR" dirty="0" smtClean="0">
                  <a:latin typeface="Courier New" pitchFamily="49" charset="0"/>
                  <a:cs typeface="Courier New" pitchFamily="49" charset="0"/>
                </a:endParaRPr>
              </a:p>
              <a:p>
                <a:pPr marL="365760" lvl="1" indent="0">
                  <a:buNone/>
                </a:pPr>
                <a:r>
                  <a:rPr lang="pt-BR" dirty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pt-BR" dirty="0" smtClean="0">
                    <a:latin typeface="Courier New" pitchFamily="49" charset="0"/>
                    <a:cs typeface="Courier New" pitchFamily="49" charset="0"/>
                  </a:rPr>
                  <a:t>   k = round(</a:t>
                </a:r>
                <a:r>
                  <a:rPr lang="pt-BR" dirty="0" err="1" smtClean="0">
                    <a:latin typeface="Courier New" pitchFamily="49" charset="0"/>
                    <a:cs typeface="Courier New" pitchFamily="49" charset="0"/>
                  </a:rPr>
                  <a:t>sqrt</a:t>
                </a:r>
                <a:r>
                  <a:rPr lang="pt-BR" dirty="0" smtClean="0">
                    <a:latin typeface="Courier New" pitchFamily="49" charset="0"/>
                    <a:cs typeface="Courier New" pitchFamily="49" charset="0"/>
                  </a:rPr>
                  <a:t>(</a:t>
                </a:r>
                <a:r>
                  <a:rPr lang="pt-BR" dirty="0" err="1" smtClean="0">
                    <a:latin typeface="Courier New" pitchFamily="49" charset="0"/>
                    <a:cs typeface="Courier New" pitchFamily="49" charset="0"/>
                  </a:rPr>
                  <a:t>length</a:t>
                </a:r>
                <a:r>
                  <a:rPr lang="pt-BR" dirty="0" smtClean="0">
                    <a:latin typeface="Courier New" pitchFamily="49" charset="0"/>
                    <a:cs typeface="Courier New" pitchFamily="49" charset="0"/>
                  </a:rPr>
                  <a:t>(x)))</a:t>
                </a:r>
              </a:p>
              <a:p>
                <a:pPr lvl="1"/>
                <a:r>
                  <a:rPr lang="pt-BR" dirty="0" smtClean="0"/>
                  <a:t>Obs.: Usamos round() para arredondar para o inteiro mais próximo</a:t>
                </a:r>
                <a:endParaRPr lang="pt-BR" dirty="0"/>
              </a:p>
            </p:txBody>
          </p:sp>
        </mc:Choice>
        <mc:Fallback xmlns="">
          <p:sp>
            <p:nvSpPr>
              <p:cNvPr id="430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9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Construção de Tabelas de Frequência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035" name="Rectangle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68580" indent="0">
                  <a:buNone/>
                </a:pPr>
                <a:r>
                  <a:rPr lang="pt-BR" b="1" dirty="0" smtClean="0"/>
                  <a:t>3º Passo: </a:t>
                </a:r>
                <a:r>
                  <a:rPr lang="pt-BR" dirty="0" smtClean="0"/>
                  <a:t>estimar a amplitude dos intervalos</a:t>
                </a:r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mtClean="0">
                          <a:latin typeface="Cambria Math"/>
                        </a:rPr>
                        <m:t>h</m:t>
                      </m:r>
                      <m:r>
                        <a:rPr lang="pt-BR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mtClean="0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pt-BR" smtClean="0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pt-BR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mtClean="0">
                              <a:latin typeface="Cambria Math"/>
                            </a:rPr>
                            <m:t>13,4</m:t>
                          </m:r>
                        </m:num>
                        <m:den>
                          <m:r>
                            <a:rPr lang="pt-BR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pt-BR" smtClean="0">
                          <a:latin typeface="Cambria Math"/>
                        </a:rPr>
                        <m:t>=1,914=1,92</m:t>
                      </m:r>
                    </m:oMath>
                  </m:oMathPara>
                </a14:m>
                <a:endParaRPr lang="pt-BR" dirty="0" smtClean="0"/>
              </a:p>
              <a:p>
                <a:pPr marL="68580" indent="0">
                  <a:buNone/>
                </a:pPr>
                <a:r>
                  <a:rPr lang="pt-BR" dirty="0" smtClean="0"/>
                  <a:t>Em R, fazemos:</a:t>
                </a:r>
              </a:p>
              <a:p>
                <a:pPr marL="68580" indent="0">
                  <a:buNone/>
                </a:pPr>
                <a:r>
                  <a:rPr lang="pt-BR" dirty="0" smtClean="0">
                    <a:latin typeface="Courier New" pitchFamily="49" charset="0"/>
                    <a:cs typeface="Courier New" pitchFamily="49" charset="0"/>
                  </a:rPr>
                  <a:t>&gt; </a:t>
                </a:r>
                <a:r>
                  <a:rPr lang="pt-BR" dirty="0">
                    <a:latin typeface="Courier New" pitchFamily="49" charset="0"/>
                    <a:cs typeface="Courier New" pitchFamily="49" charset="0"/>
                  </a:rPr>
                  <a:t>h = r/k</a:t>
                </a:r>
              </a:p>
              <a:p>
                <a:pPr marL="68580" indent="0">
                  <a:buNone/>
                </a:pPr>
                <a:r>
                  <a:rPr lang="pt-BR" dirty="0">
                    <a:latin typeface="Courier New" pitchFamily="49" charset="0"/>
                    <a:cs typeface="Courier New" pitchFamily="49" charset="0"/>
                  </a:rPr>
                  <a:t>&gt; h</a:t>
                </a:r>
              </a:p>
              <a:p>
                <a:pPr marL="68580" indent="0">
                  <a:buNone/>
                </a:pPr>
                <a:r>
                  <a:rPr lang="pt-BR" dirty="0">
                    <a:latin typeface="Courier New" pitchFamily="49" charset="0"/>
                    <a:cs typeface="Courier New" pitchFamily="49" charset="0"/>
                  </a:rPr>
                  <a:t>[1] 1.914286</a:t>
                </a:r>
                <a:endParaRPr lang="pt-BR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440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8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19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de Tabelas de Frequência</a:t>
            </a:r>
            <a:endParaRPr 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b="1" dirty="0"/>
              <a:t>4º Passo: </a:t>
            </a:r>
            <a:r>
              <a:rPr lang="pt-BR" dirty="0"/>
              <a:t>montar a </a:t>
            </a:r>
            <a:r>
              <a:rPr lang="pt-BR" dirty="0" smtClean="0"/>
              <a:t>tabela</a:t>
            </a:r>
          </a:p>
          <a:p>
            <a:pPr marL="68580" indent="0">
              <a:buNone/>
            </a:pPr>
            <a:r>
              <a:rPr lang="pt-BR" dirty="0" smtClean="0"/>
              <a:t>Criamos os limitantes de cada intervalo através da função </a:t>
            </a:r>
            <a:r>
              <a:rPr lang="pt-BR" dirty="0" err="1" smtClean="0"/>
              <a:t>seq</a:t>
            </a:r>
            <a:r>
              <a:rPr lang="pt-BR" dirty="0" smtClean="0"/>
              <a:t>():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(min(x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max(x), by = 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6858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6858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[1]  4.700000  6.614286  8.528571 10.442857 12.357143 14.271429 16.185714</a:t>
            </a:r>
          </a:p>
          <a:p>
            <a:pPr marL="6858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[8]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18.100000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84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de Tabelas de Frequência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pt-BR" dirty="0" smtClean="0"/>
              <a:t>Depois, definimos em quais intervalos se localiza cada valor de x, através da função </a:t>
            </a:r>
            <a:r>
              <a:rPr lang="pt-BR" dirty="0" err="1" smtClean="0"/>
              <a:t>cut</a:t>
            </a:r>
            <a:r>
              <a:rPr lang="pt-BR" dirty="0" smtClean="0"/>
              <a:t>(), e dos limitantes que obtemos: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cut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(x, breaks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lim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include.lowest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TRUE)</a:t>
            </a:r>
          </a:p>
          <a:p>
            <a:pPr marL="68580" indent="0">
              <a:buNone/>
            </a:pPr>
            <a:endParaRPr lang="pt-BR" dirty="0"/>
          </a:p>
          <a:p>
            <a:r>
              <a:rPr lang="pt-BR" dirty="0" smtClean="0"/>
              <a:t>Obs.: como os intervalos são fechados à esquerda, o parâmetro </a:t>
            </a:r>
            <a:r>
              <a:rPr lang="pt-BR" dirty="0" err="1" smtClean="0"/>
              <a:t>include.lowest</a:t>
            </a:r>
            <a:r>
              <a:rPr lang="pt-BR" dirty="0" smtClean="0"/>
              <a:t> define o primeiro intervalo como aberto à esquerda, para incluir os valores mínimos na contagem.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0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de Tabelas de Frequência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pt-BR" dirty="0" smtClean="0"/>
              <a:t>Por último, usamos as funções </a:t>
            </a:r>
            <a:r>
              <a:rPr lang="pt-BR" dirty="0" err="1" smtClean="0"/>
              <a:t>table</a:t>
            </a:r>
            <a:r>
              <a:rPr lang="pt-BR" dirty="0" smtClean="0"/>
              <a:t>() e </a:t>
            </a:r>
            <a:r>
              <a:rPr lang="pt-BR" dirty="0" err="1" smtClean="0"/>
              <a:t>data.frame</a:t>
            </a:r>
            <a:r>
              <a:rPr lang="pt-BR" dirty="0" smtClean="0"/>
              <a:t>() para formatar como tabela: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data.frame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(table(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Freq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1  [4.7,6.61]   34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2 (6.61,8.53]   12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3 (8.53,10.4]    3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4 (10.4,12.4]    0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5 (12.4,14.3]    0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6 (14.3,16.2]    0</a:t>
            </a:r>
          </a:p>
          <a:p>
            <a:pPr marL="36576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7 (16.2,18.1]    1</a:t>
            </a:r>
          </a:p>
          <a:p>
            <a:pPr marL="68580" indent="0">
              <a:buNone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36</a:t>
            </a:fld>
            <a:endParaRPr lang="pt-BR"/>
          </a:p>
        </p:txBody>
      </p:sp>
      <p:graphicFrame>
        <p:nvGraphicFramePr>
          <p:cNvPr id="8" name="Group 8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836690"/>
              </p:ext>
            </p:extLst>
          </p:nvPr>
        </p:nvGraphicFramePr>
        <p:xfrm>
          <a:off x="5148064" y="2996952"/>
          <a:ext cx="3432498" cy="326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5530"/>
                <a:gridCol w="1716968"/>
              </a:tblGrid>
              <a:tr h="51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Tempo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Frequência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935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4,70 |-- 6,62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92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6,62 |-- 8,54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935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8,54 |-- 10,46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92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10,46 |-- 12,38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935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12,38 |-- 14,30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92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14,30 |-- 16,22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935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16,22 |-- 18,14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9" name="Seta para a direita 8"/>
          <p:cNvSpPr/>
          <p:nvPr/>
        </p:nvSpPr>
        <p:spPr>
          <a:xfrm>
            <a:off x="3635896" y="4293096"/>
            <a:ext cx="115212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75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Tabelas de Frequência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 se usássemos um outro método para dividir os intervalos das frequências?</a:t>
            </a:r>
          </a:p>
          <a:p>
            <a:endParaRPr lang="pt-BR" dirty="0"/>
          </a:p>
          <a:p>
            <a:r>
              <a:rPr lang="pt-BR" dirty="0" smtClean="0"/>
              <a:t>No projeto, é pedido 2 tabelas de frequência utilizando duas maneiras diferentes de dividir as classes de frequências.</a:t>
            </a:r>
          </a:p>
          <a:p>
            <a:endParaRPr lang="pt-BR" dirty="0"/>
          </a:p>
          <a:p>
            <a:r>
              <a:rPr lang="pt-BR" dirty="0" smtClean="0"/>
              <a:t>Dica: construa uma função para criar a tabela de frequência automaticamente.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5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D4809-16DD-439E-BF75-ACA1501932E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881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pt-BR" dirty="0" smtClean="0"/>
              <a:t>Construa uma função que calcule um intervalo de confiança para uma determinada amostra. Devem ser fornecidos como parâmetros a média, o desvio padrão e o tamanho da amostra, além do nível de confiança (1 - alfa). Lembre-se de verificar quando se usa Z e quando se usa t!</a:t>
            </a:r>
          </a:p>
          <a:p>
            <a:pPr lvl="1"/>
            <a:r>
              <a:rPr lang="pt-BR" dirty="0" smtClean="0"/>
              <a:t>Utilize as funções </a:t>
            </a:r>
            <a:r>
              <a:rPr lang="pt-BR" dirty="0" err="1" smtClean="0"/>
              <a:t>qnorm</a:t>
            </a:r>
            <a:r>
              <a:rPr lang="pt-BR" dirty="0" smtClean="0"/>
              <a:t>() e </a:t>
            </a:r>
            <a:r>
              <a:rPr lang="pt-BR" dirty="0" err="1" smtClean="0"/>
              <a:t>qt</a:t>
            </a:r>
            <a:r>
              <a:rPr lang="pt-BR" dirty="0" smtClean="0"/>
              <a:t>() para obter os valores de Z e t correspondentes ao nível de confiança (lembrando do grau de liberdade na t-</a:t>
            </a:r>
            <a:r>
              <a:rPr lang="pt-BR" dirty="0" err="1" smtClean="0"/>
              <a:t>Student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9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Definindo 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É possível construir funções que utilizam os parâmetros que forem passados pelo usuário</a:t>
            </a:r>
          </a:p>
          <a:p>
            <a:r>
              <a:rPr lang="pt-BR" smtClean="0"/>
              <a:t>Exemplos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&gt; quadrado = function(x) x * x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&gt; quadrado (3)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&gt; cubo = function(y) y * y * y</a:t>
            </a:r>
          </a:p>
          <a:p>
            <a:pPr marL="365760" lvl="1" indent="0">
              <a:buNone/>
            </a:pPr>
            <a:r>
              <a:rPr lang="pt-BR" smtClean="0">
                <a:latin typeface="Courier New" pitchFamily="49" charset="0"/>
                <a:cs typeface="Courier New" pitchFamily="49" charset="0"/>
              </a:rPr>
              <a:t>&gt; cubo(5)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8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 startAt="2"/>
            </a:pPr>
            <a:r>
              <a:rPr lang="pt-BR" dirty="0" smtClean="0"/>
              <a:t>Utilizando a função do exercício anterior, escreva outra função que plote o gráfico de uma distribuição Normal/t-</a:t>
            </a:r>
            <a:r>
              <a:rPr lang="pt-BR" dirty="0" err="1" smtClean="0"/>
              <a:t>Student</a:t>
            </a:r>
            <a:r>
              <a:rPr lang="pt-BR" dirty="0" smtClean="0"/>
              <a:t> e mostre a região destacada referente ao Intervalo de Confiança pedido da amostra informada.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12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pt-BR" dirty="0" smtClean="0"/>
              <a:t>Monitoria de Estatística e Probabilidade para Computação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A0FD-3DD7-48C7-A1A1-55C8797AD6C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Definindo 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Por padrão, o retorno de uma função é o último valor calculado. Porém, pode-se usar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 smtClean="0"/>
              <a:t> para definir qual variável retornar.</a:t>
            </a:r>
          </a:p>
          <a:p>
            <a:r>
              <a:rPr lang="pt-BR" dirty="0" smtClean="0"/>
              <a:t>Exemplo: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raiz 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(x){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y 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(y)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65760" lvl="1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5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Caso deseje definir um valor padrão para algum parâmetro quando ele não for informado, basta colocar o valor na função: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raiz 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 = 3){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marL="365760" lvl="1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(y)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pt-BR" dirty="0" smtClean="0"/>
              <a:t>Assim, quando x não for informado, ele vai adotar 3 como padrão</a:t>
            </a:r>
          </a:p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5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 de Fluxo/Repetição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IF-ELSE</a:t>
            </a:r>
          </a:p>
          <a:p>
            <a:pPr marL="365760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(condição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bloco de comandos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bloco de comandos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pt-BR" dirty="0"/>
              <a:t>SWITCH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switch(condição, caso1, caso2, caso3)</a:t>
            </a:r>
          </a:p>
          <a:p>
            <a:r>
              <a:rPr lang="pt-BR" dirty="0"/>
              <a:t>IFELSE</a:t>
            </a:r>
          </a:p>
          <a:p>
            <a:pPr marL="365760" lvl="1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ifelse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(condição,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yes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no)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FOR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for(var in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seq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bloco de comandos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pt-BR" dirty="0"/>
              <a:t>WHILE</a:t>
            </a:r>
          </a:p>
          <a:p>
            <a:pPr marL="365760" lvl="1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(condição) {</a:t>
            </a:r>
          </a:p>
          <a:p>
            <a:pPr marL="365760" lvl="1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bloco de comandos</a:t>
            </a:r>
          </a:p>
          <a:p>
            <a:pPr marL="365760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1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Plotando Gráficos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Gráficos de barra, pizza, histograma, polígonos de frequência e gráficos com regiões destacadas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0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Plotando gráficos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Utilizando o R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3ADB4-1387-4597-80A1-9764ED350D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&gt; x = c(1:9)</a:t>
            </a:r>
          </a:p>
          <a:p>
            <a:pPr marL="6858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&gt; y = c(1:9)</a:t>
            </a:r>
          </a:p>
          <a:p>
            <a:pPr marL="6858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sz="1800" dirty="0" err="1">
                <a:latin typeface="Courier New" pitchFamily="49" charset="0"/>
                <a:cs typeface="Courier New" pitchFamily="49" charset="0"/>
              </a:rPr>
              <a:t>plot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(x, y)</a:t>
            </a:r>
          </a:p>
          <a:p>
            <a:pPr marL="68580" indent="0">
              <a:buNone/>
            </a:pPr>
            <a:r>
              <a:rPr lang="es-E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plot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(x, y,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xlab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= "valores de x",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ylab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= "valores de y")</a:t>
            </a:r>
          </a:p>
          <a:p>
            <a:pPr marL="68580" indent="0">
              <a:buNone/>
            </a:pPr>
            <a:r>
              <a:rPr lang="pt-BR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pt-BR" sz="1800" dirty="0" err="1">
                <a:latin typeface="Courier New" pitchFamily="49" charset="0"/>
                <a:cs typeface="Courier New" pitchFamily="49" charset="0"/>
              </a:rPr>
              <a:t>plot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(x, y, </a:t>
            </a:r>
            <a:r>
              <a:rPr lang="pt-BR" sz="18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pt-BR" sz="1800" dirty="0">
                <a:latin typeface="Courier New" pitchFamily="49" charset="0"/>
                <a:cs typeface="Courier New" pitchFamily="49" charset="0"/>
              </a:rPr>
              <a:t> = "l")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685800"/>
            <a:ext cx="2884966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3565800"/>
            <a:ext cx="2884966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11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</Template>
  <TotalTime>2846</TotalTime>
  <Words>2406</Words>
  <Application>Microsoft Office PowerPoint</Application>
  <PresentationFormat>Apresentação na tela (4:3)</PresentationFormat>
  <Paragraphs>363</Paragraphs>
  <Slides>41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2" baseType="lpstr">
      <vt:lpstr>R</vt:lpstr>
      <vt:lpstr>R – Funções, Gráficos e Tabelas</vt:lpstr>
      <vt:lpstr>Usando funções</vt:lpstr>
      <vt:lpstr>Chamando uma função</vt:lpstr>
      <vt:lpstr>Definindo funções</vt:lpstr>
      <vt:lpstr>Definindo funções</vt:lpstr>
      <vt:lpstr>Definindo funções</vt:lpstr>
      <vt:lpstr>Controle de Fluxo/Repetição</vt:lpstr>
      <vt:lpstr>Plotando Gráficos</vt:lpstr>
      <vt:lpstr>Plotando gráficos</vt:lpstr>
      <vt:lpstr>Gráfico de barras</vt:lpstr>
      <vt:lpstr>Apresentação do PowerPoint</vt:lpstr>
      <vt:lpstr>Gráfico de barras</vt:lpstr>
      <vt:lpstr>Gráficos de pizza</vt:lpstr>
      <vt:lpstr>Histograma</vt:lpstr>
      <vt:lpstr>Histograma</vt:lpstr>
      <vt:lpstr>Polígono de frequência em histogramas</vt:lpstr>
      <vt:lpstr>Polígono de frequência em histogramas</vt:lpstr>
      <vt:lpstr>Gráficos com regiões destacadas</vt:lpstr>
      <vt:lpstr>Gerando o gráfico</vt:lpstr>
      <vt:lpstr>Gerando o gráfico</vt:lpstr>
      <vt:lpstr>Criando regiões destacadas simples</vt:lpstr>
      <vt:lpstr>Regiões destacadas simples</vt:lpstr>
      <vt:lpstr>Regiões destacadas mais elaboradas</vt:lpstr>
      <vt:lpstr>Regiões destacadas mais elaboradas</vt:lpstr>
      <vt:lpstr>Criando regiões destacadas mais elaboradas</vt:lpstr>
      <vt:lpstr>Criando regiões destacadas mais elaboradas</vt:lpstr>
      <vt:lpstr>Recomendações</vt:lpstr>
      <vt:lpstr>Construindo tabelas de frequência</vt:lpstr>
      <vt:lpstr>Tabelas de frequência</vt:lpstr>
      <vt:lpstr>Construção de Tabelas de Frequência</vt:lpstr>
      <vt:lpstr>Construção de Tabelas de Frequência</vt:lpstr>
      <vt:lpstr>Construção de Tabelas de Frequência</vt:lpstr>
      <vt:lpstr>Construção de Tabelas de Frequência</vt:lpstr>
      <vt:lpstr>Construção de Tabelas de Frequência</vt:lpstr>
      <vt:lpstr>Construção de Tabelas de Frequência</vt:lpstr>
      <vt:lpstr>Construção de Tabelas de Frequência</vt:lpstr>
      <vt:lpstr>Tabelas de Frequência</vt:lpstr>
      <vt:lpstr>Exercícios</vt:lpstr>
      <vt:lpstr>Exercícios</vt:lpstr>
      <vt:lpstr>Exercícios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Diogo</dc:creator>
  <cp:lastModifiedBy>Diogo Angelo Vieira da Nobrega</cp:lastModifiedBy>
  <cp:revision>79</cp:revision>
  <cp:lastPrinted>1601-01-01T00:00:00Z</cp:lastPrinted>
  <dcterms:created xsi:type="dcterms:W3CDTF">1601-01-01T00:00:00Z</dcterms:created>
  <dcterms:modified xsi:type="dcterms:W3CDTF">2013-08-06T15:49:30Z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