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38"/>
  </p:notesMasterIdLst>
  <p:sldIdLst>
    <p:sldId id="256" r:id="rId2"/>
    <p:sldId id="257" r:id="rId3"/>
    <p:sldId id="259" r:id="rId4"/>
    <p:sldId id="260" r:id="rId5"/>
    <p:sldId id="298" r:id="rId6"/>
    <p:sldId id="299" r:id="rId7"/>
    <p:sldId id="314" r:id="rId8"/>
    <p:sldId id="261" r:id="rId9"/>
    <p:sldId id="316" r:id="rId10"/>
    <p:sldId id="262" r:id="rId11"/>
    <p:sldId id="315" r:id="rId12"/>
    <p:sldId id="271" r:id="rId13"/>
    <p:sldId id="300" r:id="rId14"/>
    <p:sldId id="274" r:id="rId15"/>
    <p:sldId id="294" r:id="rId16"/>
    <p:sldId id="279" r:id="rId17"/>
    <p:sldId id="281" r:id="rId18"/>
    <p:sldId id="295" r:id="rId19"/>
    <p:sldId id="284" r:id="rId20"/>
    <p:sldId id="286" r:id="rId21"/>
    <p:sldId id="312" r:id="rId22"/>
    <p:sldId id="313" r:id="rId23"/>
    <p:sldId id="263" r:id="rId24"/>
    <p:sldId id="301" r:id="rId25"/>
    <p:sldId id="264" r:id="rId26"/>
    <p:sldId id="266" r:id="rId27"/>
    <p:sldId id="265" r:id="rId28"/>
    <p:sldId id="270" r:id="rId29"/>
    <p:sldId id="289" r:id="rId30"/>
    <p:sldId id="302" r:id="rId31"/>
    <p:sldId id="291" r:id="rId32"/>
    <p:sldId id="292" r:id="rId33"/>
    <p:sldId id="304" r:id="rId34"/>
    <p:sldId id="305" r:id="rId35"/>
    <p:sldId id="308" r:id="rId36"/>
    <p:sldId id="310" r:id="rId3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91" autoAdjust="0"/>
    <p:restoredTop sz="94660"/>
  </p:normalViewPr>
  <p:slideViewPr>
    <p:cSldViewPr>
      <p:cViewPr varScale="1">
        <p:scale>
          <a:sx n="103" d="100"/>
          <a:sy n="103" d="100"/>
        </p:scale>
        <p:origin x="36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8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8B4D281-A738-4778-9610-566445EF699C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499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4D281-A738-4778-9610-566445EF699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987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4D281-A738-4778-9610-566445EF699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928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 anchor="ctr">
            <a:normAutofit/>
          </a:bodyPr>
          <a:lstStyle>
            <a:lvl1pPr algn="ctr">
              <a:defRPr sz="36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27E6DF6-1313-4078-806C-2E04019FA7CD}" type="datetime1">
              <a:rPr lang="pt-BR" smtClean="0"/>
              <a:t>13/01/2014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Utilizando o 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05819EF-163E-403C-A595-E54C058578F5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E702D-4257-41A6-B995-755A6BEFA9DF}" type="datetime1">
              <a:rPr lang="pt-BR" smtClean="0"/>
              <a:t>13/01/2014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Utilizando o 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62689-E6E4-41EA-BFD7-558CD4EA3AC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4793F-146C-4CAD-B9EF-198F9A13FAFC}" type="datetime1">
              <a:rPr lang="pt-BR" smtClean="0"/>
              <a:t>13/01/2014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Utilizando o 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0A190-4641-4187-A27F-C2793D07C61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EC37B-D4FD-4C7B-9BF6-7AE2A7286E60}" type="datetime1">
              <a:rPr lang="pt-BR" smtClean="0"/>
              <a:t>13/01/2014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Utilizando o 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A0FD-3DD7-48C7-A1A1-55C8797AD6C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2F433-058A-423F-AC44-981CFBE1D764}" type="datetime1">
              <a:rPr lang="pt-BR" smtClean="0"/>
              <a:t>13/01/2014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Utilizando o 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9CB45-F764-4BD1-BC12-9533EDFA013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3760-A0EB-4DA6-AE9C-55A05F2A314D}" type="datetime1">
              <a:rPr lang="pt-BR" smtClean="0"/>
              <a:t>13/01/2014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Utilizando o 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38707-1D3F-4AA2-855A-452528F2BED0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1676400"/>
            <a:ext cx="4193400" cy="45720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1676400"/>
            <a:ext cx="4194048" cy="4572000"/>
          </a:xfrm>
        </p:spPr>
        <p:txBody>
          <a:bodyPr/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799" y="1646237"/>
            <a:ext cx="4193399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799" y="2286000"/>
            <a:ext cx="4193399" cy="3962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199" y="1646238"/>
            <a:ext cx="4191001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286000"/>
            <a:ext cx="4194048" cy="3962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DD020-D416-4476-9B2C-091A2032065E}" type="datetime1">
              <a:rPr lang="pt-BR" smtClean="0"/>
              <a:t>13/01/2014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Utilizando o 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90AAD-81AD-4EE3-B97D-E5605F95D32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2A583-6797-4607-9FB1-A3C606DC6E6A}" type="datetime1">
              <a:rPr lang="pt-BR" smtClean="0"/>
              <a:t>13/01/2014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Utilizando o 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C787B-62F9-47AD-968B-C5C1FABD41F2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B706D-DC9A-4F1B-B80C-4337DFF7A694}" type="datetime1">
              <a:rPr lang="pt-BR" smtClean="0"/>
              <a:t>13/01/2014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Utilizando o 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EBE94-F575-477A-BB4B-65083AA7954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98EEA-5767-4220-8D42-36E0B6C1B60E}" type="datetime1">
              <a:rPr lang="pt-BR" smtClean="0"/>
              <a:t>13/01/2014</a:t>
            </a:fld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E619B-FA5E-41DA-9662-E0F6F8C58FCB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n-US" smtClean="0"/>
              <a:t>Utilizando o R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0BE2F-943E-4D5D-9EBC-97E24236C71B}" type="datetime1">
              <a:rPr lang="pt-BR" smtClean="0"/>
              <a:t>13/01/2014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n-US" smtClean="0"/>
              <a:t>Utilizando o 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878FE-02A3-4735-9623-A634DD09470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151698" y="152400"/>
            <a:ext cx="8840604" cy="661059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28600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28599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6204" y="457200"/>
            <a:ext cx="8532996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dirty="0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6204" y="1669884"/>
            <a:ext cx="8532996" cy="4576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1740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  <a:latin typeface="+mn-lt"/>
              </a:defRPr>
            </a:lvl1pPr>
          </a:lstStyle>
          <a:p>
            <a:fld id="{6CFDC76C-632D-4920-A450-E7E60BF75748}" type="datetime1">
              <a:rPr lang="pt-BR" smtClean="0"/>
              <a:t>13/01/2014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13248" y="6340475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Utilizando o 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17402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  <a:latin typeface="+mn-lt"/>
              </a:defRPr>
            </a:lvl1pPr>
          </a:lstStyle>
          <a:p>
            <a:fld id="{AD14C4DD-EC4C-45E1-B6F1-87B0BD60B856}" type="slidenum">
              <a:rPr lang="en-US" smtClean="0"/>
              <a:pPr/>
              <a:t>‹nº›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15" t="19133" r="7894" b="19970"/>
          <a:stretch/>
        </p:blipFill>
        <p:spPr bwMode="auto">
          <a:xfrm>
            <a:off x="241094" y="6144126"/>
            <a:ext cx="1511506" cy="552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50000"/>
        </a:lnSpc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lnSpc>
          <a:spcPct val="150000"/>
        </a:lnSpc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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150000"/>
        </a:lnSpc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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lnSpc>
          <a:spcPct val="150000"/>
        </a:lnSpc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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150000"/>
        </a:lnSpc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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ran.r-projec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r-tutor.com/" TargetMode="External"/><Relationship Id="rId3" Type="http://schemas.openxmlformats.org/officeDocument/2006/relationships/hyperlink" Target="http://cran.r-project.org/" TargetMode="External"/><Relationship Id="rId7" Type="http://schemas.openxmlformats.org/officeDocument/2006/relationships/hyperlink" Target="http://www.cyclismo.org/tutorial/R/index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tatmethods.net/" TargetMode="External"/><Relationship Id="rId5" Type="http://schemas.openxmlformats.org/officeDocument/2006/relationships/hyperlink" Target="http://www.rseek.org/" TargetMode="External"/><Relationship Id="rId4" Type="http://schemas.openxmlformats.org/officeDocument/2006/relationships/hyperlink" Target="http://wiki.r-project.org/" TargetMode="External"/><Relationship Id="rId9" Type="http://schemas.openxmlformats.org/officeDocument/2006/relationships/hyperlink" Target="http://tryr.codeschool.com/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studio.com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n.ufpe.br/~et586cc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cran.r-project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R – Conceitos Básicos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 anchor="t">
            <a:normAutofit/>
          </a:bodyPr>
          <a:lstStyle/>
          <a:p>
            <a:r>
              <a:rPr lang="pt-BR" dirty="0" smtClean="0"/>
              <a:t>Monitoria de Estatística e Probabilidade para Computação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15" t="19133" r="7894" b="19970"/>
          <a:stretch/>
        </p:blipFill>
        <p:spPr bwMode="auto">
          <a:xfrm>
            <a:off x="5632513" y="5410200"/>
            <a:ext cx="1511506" cy="552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 descr="R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5903" y="383177"/>
            <a:ext cx="1704726" cy="12955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Observações importantes</a:t>
            </a:r>
            <a:endParaRPr lang="en-US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Comandos </a:t>
            </a:r>
            <a:r>
              <a:rPr lang="pt-BR" dirty="0"/>
              <a:t>são separados por “;” ou por novas linhas</a:t>
            </a:r>
          </a:p>
          <a:p>
            <a:pPr marL="365760" lvl="1" indent="0">
              <a:buNone/>
            </a:pPr>
            <a:r>
              <a:rPr lang="pt-BR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 = 2 + 2; </a:t>
            </a:r>
            <a:r>
              <a:rPr lang="pt-BR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pt-BR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(b)</a:t>
            </a:r>
          </a:p>
          <a:p>
            <a:pPr marL="365760" lvl="1" indent="0">
              <a:buNone/>
            </a:pPr>
            <a:r>
              <a:rPr lang="pt-BR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[1] </a:t>
            </a: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4</a:t>
            </a:r>
            <a:endParaRPr lang="pt-BR" dirty="0" smtClean="0">
              <a:solidFill>
                <a:schemeClr val="tx1"/>
              </a:solidFill>
            </a:endParaRPr>
          </a:p>
          <a:p>
            <a:r>
              <a:rPr lang="pt-BR" dirty="0" smtClean="0"/>
              <a:t>Para </a:t>
            </a:r>
            <a:r>
              <a:rPr lang="pt-BR" dirty="0" smtClean="0"/>
              <a:t>ajuda</a:t>
            </a:r>
          </a:p>
          <a:p>
            <a:pPr marL="365760" lvl="1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 help(&lt;nome do comando&gt;)</a:t>
            </a:r>
          </a:p>
          <a:p>
            <a:pPr marL="365760" lvl="1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 ?&lt;nome do comando&gt;</a:t>
            </a:r>
          </a:p>
          <a:p>
            <a:r>
              <a:rPr lang="pt-BR" dirty="0" smtClean="0"/>
              <a:t>Se não sabe o nome corretamente</a:t>
            </a:r>
          </a:p>
          <a:p>
            <a:pPr marL="365760" lvl="1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pt-BR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help.search</a:t>
            </a: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"&lt;parte do </a:t>
            </a:r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comando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&gt;"</a:t>
            </a: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365760" lvl="1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pt-BR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apropos</a:t>
            </a: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("</a:t>
            </a: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parte </a:t>
            </a: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do nome do comando")</a:t>
            </a:r>
            <a:endParaRPr lang="en-US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Utilizando o R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87D3-3B76-47B8-A754-74F0A4094A1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Operadores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68580" indent="0">
              <a:buNone/>
            </a:pPr>
            <a:r>
              <a:rPr lang="pt-BR" dirty="0" smtClean="0"/>
              <a:t>R suporta uma série de operadores matemáticos para </a:t>
            </a:r>
            <a:r>
              <a:rPr lang="pt-BR" b="1" dirty="0" smtClean="0"/>
              <a:t>variáveis numéricas</a:t>
            </a:r>
            <a:r>
              <a:rPr lang="pt-BR" dirty="0" smtClean="0"/>
              <a:t>, bem como operadores lógicos para </a:t>
            </a:r>
            <a:r>
              <a:rPr lang="pt-BR" b="1" dirty="0" smtClean="0"/>
              <a:t>variáveis booleanas</a:t>
            </a:r>
            <a:endParaRPr lang="pt-BR" dirty="0" smtClean="0"/>
          </a:p>
          <a:p>
            <a:pPr lvl="1"/>
            <a:r>
              <a:rPr lang="pt-BR" dirty="0" smtClean="0"/>
              <a:t>+, -, *, /, ^, %/% (divisão inteira), %% (</a:t>
            </a:r>
            <a:r>
              <a:rPr lang="pt-BR" dirty="0" err="1" smtClean="0"/>
              <a:t>mod</a:t>
            </a:r>
            <a:r>
              <a:rPr lang="pt-BR" dirty="0" smtClean="0"/>
              <a:t>)</a:t>
            </a:r>
          </a:p>
          <a:p>
            <a:pPr lvl="1"/>
            <a:r>
              <a:rPr lang="pt-BR" dirty="0" smtClean="0"/>
              <a:t>&gt; </a:t>
            </a:r>
            <a:r>
              <a:rPr lang="pt-BR" dirty="0"/>
              <a:t>, </a:t>
            </a:r>
            <a:r>
              <a:rPr lang="pt-BR" dirty="0" smtClean="0"/>
              <a:t>&gt;=, </a:t>
            </a:r>
            <a:r>
              <a:rPr lang="pt-BR" dirty="0"/>
              <a:t>&lt; , </a:t>
            </a:r>
            <a:r>
              <a:rPr lang="pt-BR" dirty="0" smtClean="0"/>
              <a:t>&lt;=, ==, </a:t>
            </a:r>
            <a:r>
              <a:rPr lang="pt-BR" dirty="0"/>
              <a:t>!=</a:t>
            </a:r>
          </a:p>
          <a:p>
            <a:pPr lvl="1"/>
            <a:r>
              <a:rPr lang="pt-BR" dirty="0" smtClean="0"/>
              <a:t>&amp;, |, !</a:t>
            </a:r>
          </a:p>
          <a:p>
            <a:pPr marL="68580" indent="0">
              <a:buNone/>
            </a:pPr>
            <a:r>
              <a:rPr lang="pt-BR" dirty="0" smtClean="0"/>
              <a:t>Os operadores podem ser utilizados tanto em valores únicos quanto em vetores!</a:t>
            </a:r>
          </a:p>
          <a:p>
            <a:r>
              <a:rPr lang="pt-BR" b="1" dirty="0" smtClean="0"/>
              <a:t>Obs.: </a:t>
            </a:r>
            <a:r>
              <a:rPr lang="pt-BR" dirty="0" smtClean="0"/>
              <a:t>para concatenação de </a:t>
            </a:r>
            <a:r>
              <a:rPr lang="pt-BR" dirty="0" err="1" smtClean="0"/>
              <a:t>strings</a:t>
            </a:r>
            <a:r>
              <a:rPr lang="pt-BR" dirty="0" smtClean="0"/>
              <a:t>, utilize a função paste()</a:t>
            </a: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Utilizando o R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A0FD-3DD7-48C7-A1A1-55C8797AD6C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376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Vetores</a:t>
            </a:r>
            <a:endParaRPr lang="en-US" dirty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Entrando com dados com </a:t>
            </a:r>
            <a:r>
              <a:rPr lang="en-US" dirty="0" smtClean="0"/>
              <a:t>"</a:t>
            </a:r>
            <a:r>
              <a:rPr lang="en-US" dirty="0" err="1" smtClean="0"/>
              <a:t>c"oncatenate</a:t>
            </a:r>
            <a:endParaRPr lang="en-US" dirty="0" smtClean="0"/>
          </a:p>
          <a:p>
            <a:pPr marL="365760" lvl="1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valores = c(6, 7, 4, 3, 2, 0, 0, 6)</a:t>
            </a:r>
          </a:p>
          <a:p>
            <a:pPr marL="365760" lvl="1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valores</a:t>
            </a:r>
          </a:p>
          <a:p>
            <a:pPr marL="365760" lvl="1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[1] 6 7 4 3 2 0 0 </a:t>
            </a:r>
            <a:r>
              <a:rPr lang="pt-BR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  <a:p>
            <a:r>
              <a:rPr lang="pt-BR" dirty="0" smtClean="0"/>
              <a:t>Inserindo e editando variáveis</a:t>
            </a:r>
          </a:p>
          <a:p>
            <a:pPr marL="365760" lvl="1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pt-BR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data.entry</a:t>
            </a:r>
            <a:r>
              <a:rPr lang="pt-BR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(x)</a:t>
            </a:r>
          </a:p>
          <a:p>
            <a:pPr marL="365760" lvl="1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pt-BR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de(x)</a:t>
            </a:r>
          </a:p>
          <a:p>
            <a:pPr marL="365760" lvl="1" indent="0">
              <a:buNone/>
            </a:pP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x = edit(x)</a:t>
            </a:r>
          </a:p>
          <a:p>
            <a:pPr marL="365760" lvl="1" indent="0">
              <a:buNone/>
            </a:pPr>
            <a:endParaRPr lang="pt-BR" dirty="0" smtClean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Utilizando o R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A2CDC-2097-4F3D-9889-F6D9806DB3E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Vetores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t-BR" dirty="0" smtClean="0"/>
              <a:t>Selecionando valores de vetores</a:t>
            </a:r>
          </a:p>
          <a:p>
            <a:pPr marL="365760" lvl="1" indent="0">
              <a:buNone/>
            </a:pPr>
            <a:r>
              <a:rPr lang="pt-BR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pt-BR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valores[1] # O </a:t>
            </a:r>
            <a:r>
              <a:rPr lang="pt-BR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índice da primeira posição do vetor é </a:t>
            </a:r>
            <a:r>
              <a:rPr lang="pt-BR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endParaRPr lang="pt-BR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65760" lvl="1" indent="0">
              <a:buNone/>
            </a:pPr>
            <a:r>
              <a:rPr lang="pt-BR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[1] </a:t>
            </a:r>
            <a:r>
              <a:rPr lang="pt-BR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  <a:p>
            <a:pPr marL="365760" lvl="1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valores[4]</a:t>
            </a:r>
            <a:endParaRPr lang="pt-BR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65760" lvl="1" indent="0">
              <a:buNone/>
            </a:pPr>
            <a:r>
              <a:rPr lang="pt-BR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[1] </a:t>
            </a:r>
            <a:r>
              <a:rPr lang="pt-BR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 marL="365760" lvl="1" indent="0">
              <a:buNone/>
            </a:pPr>
            <a:r>
              <a:rPr lang="pt-BR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pt-BR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valores[3:5]</a:t>
            </a:r>
            <a:endParaRPr lang="pt-BR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65760" lvl="1" indent="0">
              <a:buNone/>
            </a:pPr>
            <a:r>
              <a:rPr lang="pt-BR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[1] </a:t>
            </a:r>
            <a:r>
              <a:rPr lang="pt-BR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 </a:t>
            </a:r>
            <a:r>
              <a:rPr lang="pt-BR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</a:t>
            </a:r>
            <a:r>
              <a:rPr lang="pt-BR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endParaRPr lang="pt-BR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65760" lvl="1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valores</a:t>
            </a:r>
            <a:r>
              <a:rPr lang="pt-BR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[-3</a:t>
            </a:r>
            <a:r>
              <a:rPr lang="pt-BR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# Seleciona todos os valores, menos o terceiro</a:t>
            </a:r>
          </a:p>
          <a:p>
            <a:pPr marL="365760" lvl="1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pt-BR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1] 6 7 3 2 0 0 6</a:t>
            </a:r>
            <a:endParaRPr lang="pt-BR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dirty="0" smtClean="0"/>
              <a:t>Todos </a:t>
            </a:r>
            <a:r>
              <a:rPr lang="pt-BR" dirty="0" smtClean="0"/>
              <a:t>os dados </a:t>
            </a:r>
            <a:r>
              <a:rPr lang="pt-BR" dirty="0"/>
              <a:t>são armazenados no </a:t>
            </a:r>
            <a:r>
              <a:rPr lang="pt-BR" dirty="0" smtClean="0"/>
              <a:t>R como vetores</a:t>
            </a:r>
            <a:endParaRPr lang="en-US" dirty="0"/>
          </a:p>
          <a:p>
            <a:pPr marL="365760" lvl="1" indent="0">
              <a:buNone/>
            </a:pPr>
            <a:r>
              <a:rPr lang="pt-BR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a = 4</a:t>
            </a:r>
            <a:endParaRPr lang="pt-BR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65760" lvl="1" indent="0">
              <a:buNone/>
            </a:pPr>
            <a:r>
              <a:rPr lang="pt-BR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a[1]</a:t>
            </a:r>
          </a:p>
          <a:p>
            <a:pPr marL="365760" lvl="1" indent="0">
              <a:buNone/>
            </a:pPr>
            <a:r>
              <a:rPr lang="pt-BR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[1] 4</a:t>
            </a:r>
            <a:endParaRPr lang="pt-BR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Utilizando o R</a:t>
            </a: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A0FD-3DD7-48C7-A1A1-55C8797AD6CD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461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Gerando </a:t>
            </a:r>
            <a:r>
              <a:rPr lang="pt-BR" dirty="0" smtClean="0"/>
              <a:t>valores automaticamente</a:t>
            </a:r>
            <a:r>
              <a:rPr lang="pt-BR" dirty="0" smtClean="0"/>
              <a:t>	</a:t>
            </a:r>
            <a:endParaRPr lang="en-US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vetor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&lt;- c(1:9) </a:t>
            </a:r>
          </a:p>
          <a:p>
            <a:pPr marL="68580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 vetor = (1:9)</a:t>
            </a:r>
          </a:p>
          <a:p>
            <a:pPr marL="68580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 vetor = (9:1)</a:t>
            </a:r>
          </a:p>
          <a:p>
            <a:pPr marL="68580" indent="0">
              <a:buNone/>
            </a:pP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seq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(1, 9, by = 2) </a:t>
            </a:r>
          </a:p>
          <a:p>
            <a:pPr marL="68580" indent="0">
              <a:buNone/>
            </a:pP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seq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(1, 9, by = 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pi)</a:t>
            </a:r>
            <a:endParaRPr lang="en-US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68580" indent="0">
              <a:buNone/>
            </a:pP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seq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(1, 9, by = 0.5) </a:t>
            </a:r>
          </a:p>
          <a:p>
            <a:pPr marL="68580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 rep(1, 10)</a:t>
            </a:r>
          </a:p>
          <a:p>
            <a:pPr marL="68580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 rep(vetor</a:t>
            </a: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5</a:t>
            </a: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68580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 rep(vetor, </a:t>
            </a:r>
            <a:r>
              <a:rPr lang="pt-BR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each</a:t>
            </a: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5</a:t>
            </a:r>
            <a:r>
              <a:rPr lang="pt-BR" dirty="0" smtClean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Utilizando o R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E8ECF-F791-4238-98FD-660C33A1536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Compreensão de listas</a:t>
            </a:r>
            <a:endParaRPr lang="pt-BR" dirty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68580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 peso = c(60, 72, 57, 90, 95, 72)</a:t>
            </a:r>
          </a:p>
          <a:p>
            <a:pPr marL="68580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 altura = c(1.75, 1.80, 1.65, 1.90, 1.74, 1.91)</a:t>
            </a:r>
          </a:p>
          <a:p>
            <a:pPr marL="68580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 nome = c("</a:t>
            </a:r>
            <a:r>
              <a:rPr lang="pt-BR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jó</a:t>
            </a: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", "</a:t>
            </a:r>
            <a:r>
              <a:rPr lang="pt-BR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josé</a:t>
            </a: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", "</a:t>
            </a:r>
            <a:r>
              <a:rPr lang="pt-BR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joão</a:t>
            </a: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", "zé", "</a:t>
            </a:r>
            <a:r>
              <a:rPr lang="pt-BR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noé</a:t>
            </a: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", "mané")</a:t>
            </a:r>
          </a:p>
          <a:p>
            <a:pPr marL="68580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 peso &gt; 70</a:t>
            </a:r>
          </a:p>
          <a:p>
            <a:pPr marL="68580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 peso [peso &gt; 70]</a:t>
            </a:r>
          </a:p>
          <a:p>
            <a:pPr marL="68580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 nome [(peso &gt; 70)]</a:t>
            </a:r>
          </a:p>
          <a:p>
            <a:pPr marL="68580" indent="0">
              <a:buNone/>
            </a:pPr>
            <a:r>
              <a:rPr lang="it-IT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 nome [(peso &gt; 70) &amp; (peso &lt; 80)]</a:t>
            </a:r>
          </a:p>
          <a:p>
            <a:pPr marL="68580" indent="0">
              <a:buNone/>
            </a:pPr>
            <a:r>
              <a:rPr lang="it-IT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 IMC = peso / altura </a:t>
            </a: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^ 2</a:t>
            </a:r>
          </a:p>
          <a:p>
            <a:pPr marL="68580" indent="0">
              <a:buNone/>
            </a:pPr>
            <a:r>
              <a:rPr lang="it-IT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 Nome [IMC &gt; 25]</a:t>
            </a:r>
            <a:endParaRPr lang="it-IT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Utilizando o R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D4B90-F26A-41BA-9E1B-4EE2521FBEA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Operações básicas com vetores</a:t>
            </a:r>
            <a:endParaRPr lang="pt-BR"/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Somatório		</a:t>
            </a:r>
            <a:r>
              <a:rPr lang="pt-BR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sum(&lt;variável&gt;)</a:t>
            </a:r>
            <a:endParaRPr lang="pt-BR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dirty="0" err="1" smtClean="0"/>
              <a:t>Produtório</a:t>
            </a:r>
            <a:r>
              <a:rPr lang="pt-BR" dirty="0" smtClean="0"/>
              <a:t>		</a:t>
            </a:r>
            <a:r>
              <a:rPr lang="pt-BR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prod</a:t>
            </a:r>
            <a:r>
              <a:rPr lang="pt-BR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(&lt;variável&gt;)</a:t>
            </a:r>
            <a:endParaRPr lang="pt-BR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dirty="0" smtClean="0"/>
              <a:t>Tamanho do </a:t>
            </a:r>
            <a:r>
              <a:rPr lang="pt-BR" dirty="0" smtClean="0"/>
              <a:t>vetor	</a:t>
            </a:r>
            <a:r>
              <a:rPr lang="pt-BR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length</a:t>
            </a:r>
            <a:r>
              <a:rPr lang="pt-BR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(&lt;variável&gt;)</a:t>
            </a:r>
            <a:endParaRPr lang="pt-BR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dirty="0" smtClean="0"/>
              <a:t>Ordenação		</a:t>
            </a:r>
            <a:r>
              <a:rPr lang="pt-BR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sort</a:t>
            </a:r>
            <a:r>
              <a:rPr lang="pt-BR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(&lt;variável&gt;)</a:t>
            </a:r>
            <a:endParaRPr lang="pt-BR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dirty="0"/>
              <a:t>Valor </a:t>
            </a:r>
            <a:r>
              <a:rPr lang="pt-BR" dirty="0" smtClean="0"/>
              <a:t>absoluto	</a:t>
            </a:r>
            <a:r>
              <a:rPr lang="pt-BR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abs</a:t>
            </a: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(&lt;variável&gt;)</a:t>
            </a:r>
            <a:endParaRPr lang="pt-BR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dirty="0"/>
              <a:t>Raiz </a:t>
            </a:r>
            <a:r>
              <a:rPr lang="pt-BR" dirty="0" smtClean="0"/>
              <a:t>quadrada	</a:t>
            </a:r>
            <a:r>
              <a:rPr lang="pt-BR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sqrt</a:t>
            </a: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pt-BR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&lt;variável&gt;</a:t>
            </a: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pt-BR" dirty="0" smtClean="0"/>
              <a:t>Valor mínimo</a:t>
            </a:r>
            <a:r>
              <a:rPr lang="pt-BR" dirty="0"/>
              <a:t>	</a:t>
            </a: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min(</a:t>
            </a:r>
            <a:r>
              <a:rPr lang="pt-BR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&lt;variável&gt;</a:t>
            </a: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pt-BR" dirty="0" smtClean="0"/>
              <a:t>Valor máximo	</a:t>
            </a:r>
            <a:r>
              <a:rPr lang="pt-BR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max</a:t>
            </a: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pt-BR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&lt;variável&gt;</a:t>
            </a: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pt-BR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Utilizando o R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1E6FC-1758-4667-922E-B253868A7DF2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Operações estatísticas</a:t>
            </a:r>
            <a:endParaRPr lang="pt-BR"/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Média aritmética</a:t>
            </a:r>
          </a:p>
          <a:p>
            <a:pPr marL="365760" lvl="1" indent="0">
              <a:buNone/>
            </a:pPr>
            <a:r>
              <a:rPr lang="pt-BR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mean</a:t>
            </a: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(&lt;nome do vetor&gt;)</a:t>
            </a:r>
          </a:p>
          <a:p>
            <a:r>
              <a:rPr lang="pt-BR" dirty="0" smtClean="0"/>
              <a:t>Mediana</a:t>
            </a:r>
          </a:p>
          <a:p>
            <a:pPr marL="365760" lvl="1" indent="0">
              <a:buNone/>
            </a:pPr>
            <a:r>
              <a:rPr lang="pt-BR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median</a:t>
            </a: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(&lt;nome do vetor</a:t>
            </a: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&gt;)</a:t>
            </a:r>
          </a:p>
          <a:p>
            <a:r>
              <a:rPr lang="pt-BR" dirty="0"/>
              <a:t>Variância</a:t>
            </a:r>
          </a:p>
          <a:p>
            <a:pPr marL="365760" lvl="1" indent="0">
              <a:buNone/>
            </a:pPr>
            <a:r>
              <a:rPr lang="pt-BR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var(&lt;nome do vetor&gt;, na.rm = FALSE</a:t>
            </a: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pt-BR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dirty="0" smtClean="0"/>
              <a:t>Desvio padrão</a:t>
            </a:r>
          </a:p>
          <a:p>
            <a:pPr marL="365760" lvl="1" indent="0">
              <a:buNone/>
            </a:pPr>
            <a:r>
              <a:rPr lang="pt-BR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sd</a:t>
            </a: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(&lt;nome do vetor&gt;, na.rm = FALSE)</a:t>
            </a:r>
          </a:p>
          <a:p>
            <a:pPr lvl="2"/>
            <a:r>
              <a:rPr lang="pt-BR" dirty="0" smtClean="0"/>
              <a:t>se </a:t>
            </a: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na = TRUE</a:t>
            </a:r>
            <a:r>
              <a:rPr lang="pt-BR" dirty="0" smtClean="0"/>
              <a:t>, os </a:t>
            </a:r>
            <a:r>
              <a:rPr lang="pt-BR" dirty="0" err="1" smtClean="0"/>
              <a:t>missing</a:t>
            </a:r>
            <a:r>
              <a:rPr lang="pt-BR" dirty="0" smtClean="0"/>
              <a:t> </a:t>
            </a:r>
            <a:r>
              <a:rPr lang="pt-BR" dirty="0" err="1" smtClean="0"/>
              <a:t>values</a:t>
            </a:r>
            <a:r>
              <a:rPr lang="pt-BR" dirty="0" smtClean="0"/>
              <a:t> serão removidos</a:t>
            </a: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Utilizando o R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BC0BD-1879-4A05-9A02-AE6A163DBB9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Exemplos</a:t>
            </a:r>
            <a:endParaRPr lang="pt-BR" dirty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Média aritmética</a:t>
            </a:r>
          </a:p>
          <a:p>
            <a:pPr marL="365760" lvl="1" indent="0">
              <a:buNone/>
            </a:pPr>
            <a:r>
              <a:rPr lang="pt-BR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mean</a:t>
            </a: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(peso) </a:t>
            </a:r>
            <a:r>
              <a:rPr lang="pt-BR" dirty="0" smtClean="0">
                <a:solidFill>
                  <a:schemeClr val="tx1"/>
                </a:solidFill>
              </a:rPr>
              <a:t>ou</a:t>
            </a:r>
          </a:p>
          <a:p>
            <a:pPr marL="365760" lvl="1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media = sum(peso) / </a:t>
            </a:r>
            <a:r>
              <a:rPr lang="pt-BR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length</a:t>
            </a: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(peso)</a:t>
            </a:r>
          </a:p>
          <a:p>
            <a:r>
              <a:rPr lang="pt-BR" dirty="0" smtClean="0"/>
              <a:t>Mediana</a:t>
            </a:r>
          </a:p>
          <a:p>
            <a:pPr marL="365760" lvl="1" indent="0">
              <a:buNone/>
            </a:pPr>
            <a:r>
              <a:rPr lang="pt-BR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median</a:t>
            </a: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(&lt;nome do vetor&gt;)</a:t>
            </a:r>
            <a:endParaRPr lang="pt-BR" dirty="0" smtClean="0">
              <a:solidFill>
                <a:schemeClr val="tx1"/>
              </a:solidFill>
            </a:endParaRPr>
          </a:p>
          <a:p>
            <a:r>
              <a:rPr lang="pt-BR" dirty="0" smtClean="0"/>
              <a:t>Desvio padrão e variância</a:t>
            </a:r>
          </a:p>
          <a:p>
            <a:pPr marL="365760" lvl="1" indent="0">
              <a:buNone/>
            </a:pPr>
            <a:r>
              <a:rPr lang="pt-BR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sd</a:t>
            </a: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(peso) </a:t>
            </a:r>
            <a:r>
              <a:rPr lang="pt-BR" dirty="0" smtClean="0">
                <a:solidFill>
                  <a:schemeClr val="tx1"/>
                </a:solidFill>
              </a:rPr>
              <a:t>ou</a:t>
            </a:r>
          </a:p>
          <a:p>
            <a:pPr marL="365760" lvl="1" indent="0">
              <a:buNone/>
            </a:pPr>
            <a:r>
              <a:rPr lang="pt-BR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mediaPeso</a:t>
            </a: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sum(peso) / </a:t>
            </a:r>
            <a:r>
              <a:rPr lang="pt-BR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length</a:t>
            </a: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(peso)</a:t>
            </a:r>
          </a:p>
          <a:p>
            <a:pPr marL="365760" lvl="1" indent="0">
              <a:buNone/>
            </a:pPr>
            <a:r>
              <a:rPr lang="pt-BR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sqrt</a:t>
            </a: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(sum((peso - </a:t>
            </a:r>
            <a:r>
              <a:rPr lang="pt-BR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mediaPeso</a:t>
            </a: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^ 2)/ (</a:t>
            </a:r>
            <a:r>
              <a:rPr lang="pt-BR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length</a:t>
            </a: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(peso) - 1))</a:t>
            </a:r>
          </a:p>
          <a:p>
            <a:pPr lvl="1"/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Utilizando o R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3E43A-9F13-481B-8A1A-26EEE434007D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Missing values</a:t>
            </a:r>
            <a:endParaRPr lang="pt-BR"/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Algumas operações podem retornar resultados "inexistentes", chamados “</a:t>
            </a:r>
            <a:r>
              <a:rPr lang="pt-BR" dirty="0" err="1" smtClean="0"/>
              <a:t>missing</a:t>
            </a:r>
            <a:r>
              <a:rPr lang="pt-BR" dirty="0" smtClean="0"/>
              <a:t> </a:t>
            </a:r>
            <a:r>
              <a:rPr lang="pt-BR" dirty="0" err="1" smtClean="0"/>
              <a:t>values</a:t>
            </a:r>
            <a:r>
              <a:rPr lang="pt-BR" dirty="0" smtClean="0"/>
              <a:t>”</a:t>
            </a:r>
          </a:p>
          <a:p>
            <a:pPr lvl="1"/>
            <a:r>
              <a:rPr lang="pt-BR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Inf</a:t>
            </a:r>
            <a:r>
              <a:rPr lang="pt-BR" dirty="0" smtClean="0">
                <a:solidFill>
                  <a:schemeClr val="tx1"/>
                </a:solidFill>
              </a:rPr>
              <a:t>: </a:t>
            </a:r>
            <a:r>
              <a:rPr lang="pt-BR" dirty="0" smtClean="0"/>
              <a:t>infinito positivo</a:t>
            </a:r>
          </a:p>
          <a:p>
            <a:pPr lvl="1"/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pt-BR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Inf</a:t>
            </a:r>
            <a:r>
              <a:rPr lang="pt-BR" dirty="0" smtClean="0">
                <a:solidFill>
                  <a:schemeClr val="tx1"/>
                </a:solidFill>
              </a:rPr>
              <a:t>: </a:t>
            </a:r>
            <a:r>
              <a:rPr lang="pt-BR" dirty="0" smtClean="0"/>
              <a:t>infinito negativo</a:t>
            </a:r>
          </a:p>
          <a:p>
            <a:pPr lvl="1"/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NA</a:t>
            </a:r>
            <a:r>
              <a:rPr lang="pt-BR" dirty="0" smtClean="0">
                <a:solidFill>
                  <a:schemeClr val="tx1"/>
                </a:solidFill>
              </a:rPr>
              <a:t>: </a:t>
            </a:r>
            <a:r>
              <a:rPr lang="pt-BR" dirty="0" smtClean="0"/>
              <a:t>"</a:t>
            </a:r>
            <a:r>
              <a:rPr lang="pt-BR" dirty="0" err="1" smtClean="0"/>
              <a:t>Not</a:t>
            </a:r>
            <a:r>
              <a:rPr lang="pt-BR" dirty="0" smtClean="0"/>
              <a:t> </a:t>
            </a:r>
            <a:r>
              <a:rPr lang="pt-BR" dirty="0" err="1" smtClean="0"/>
              <a:t>Available</a:t>
            </a:r>
            <a:r>
              <a:rPr lang="pt-BR" dirty="0" smtClean="0"/>
              <a:t>“</a:t>
            </a:r>
          </a:p>
          <a:p>
            <a:r>
              <a:rPr lang="pt-BR" dirty="0"/>
              <a:t>Existem funções para testar se algum desses valores foi retornado, onde x pode ser um vetor:</a:t>
            </a:r>
          </a:p>
          <a:p>
            <a:pPr marL="365760" lvl="1" indent="0">
              <a:buNone/>
            </a:pPr>
            <a:r>
              <a:rPr lang="pt-BR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is.finite</a:t>
            </a:r>
            <a:r>
              <a:rPr lang="pt-BR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(x)</a:t>
            </a:r>
          </a:p>
          <a:p>
            <a:pPr marL="365760" lvl="1" indent="0">
              <a:buNone/>
            </a:pPr>
            <a:r>
              <a:rPr lang="pt-BR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is.infinite</a:t>
            </a:r>
            <a:r>
              <a:rPr lang="pt-BR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(x)</a:t>
            </a:r>
          </a:p>
          <a:p>
            <a:pPr marL="365760" lvl="1" indent="0">
              <a:buNone/>
            </a:pPr>
            <a:r>
              <a:rPr lang="pt-BR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is.na(x)</a:t>
            </a:r>
          </a:p>
          <a:p>
            <a:pPr lvl="1"/>
            <a:r>
              <a:rPr lang="pt-BR" dirty="0"/>
              <a:t>O retorno dessas funções é um Booleano, definido em R como 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TRUE</a:t>
            </a:r>
            <a:r>
              <a:rPr lang="pt-BR" dirty="0"/>
              <a:t> ou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FALSE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Utilizando o R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EA94-1014-4E27-B77F-7630FC67433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 ao R</a:t>
            </a:r>
            <a:endParaRPr lang="en-US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R é um linguagem (ambiente) de programação  para computação estatística e gráfica</a:t>
            </a:r>
          </a:p>
          <a:p>
            <a:pPr lvl="1"/>
            <a:r>
              <a:rPr lang="pt-BR" dirty="0" smtClean="0"/>
              <a:t>Baseada na linguagem S (S-Plus)</a:t>
            </a:r>
          </a:p>
          <a:p>
            <a:r>
              <a:rPr lang="pt-BR" dirty="0" smtClean="0"/>
              <a:t>O ambiente R é flexível </a:t>
            </a:r>
          </a:p>
          <a:p>
            <a:pPr lvl="1"/>
            <a:r>
              <a:rPr lang="pt-BR" dirty="0" smtClean="0"/>
              <a:t>Pode ser estendido através de pacotes</a:t>
            </a:r>
          </a:p>
          <a:p>
            <a:pPr lvl="1"/>
            <a:r>
              <a:rPr lang="pt-BR" dirty="0" smtClean="0"/>
              <a:t>Open </a:t>
            </a:r>
            <a:r>
              <a:rPr lang="pt-BR" dirty="0" err="1" smtClean="0"/>
              <a:t>source</a:t>
            </a:r>
            <a:r>
              <a:rPr lang="pt-BR" dirty="0" smtClean="0"/>
              <a:t> e gratuito</a:t>
            </a:r>
          </a:p>
          <a:p>
            <a:r>
              <a:rPr lang="pt-BR" dirty="0"/>
              <a:t>Homepage do </a:t>
            </a:r>
            <a:r>
              <a:rPr lang="pt-BR" dirty="0" smtClean="0"/>
              <a:t>projeto: </a:t>
            </a:r>
            <a:r>
              <a:rPr lang="pt-BR" dirty="0" smtClean="0">
                <a:hlinkClick r:id="rId3"/>
              </a:rPr>
              <a:t>http</a:t>
            </a:r>
            <a:r>
              <a:rPr lang="pt-BR" dirty="0">
                <a:hlinkClick r:id="rId3"/>
              </a:rPr>
              <a:t>://cran.r-project.org</a:t>
            </a:r>
            <a:r>
              <a:rPr lang="pt-BR" dirty="0" smtClean="0">
                <a:hlinkClick r:id="rId3"/>
              </a:rPr>
              <a:t>/</a:t>
            </a:r>
            <a:endParaRPr lang="pt-BR" dirty="0"/>
          </a:p>
          <a:p>
            <a:pPr lvl="1"/>
            <a:endParaRPr lang="pt-BR" dirty="0" smtClean="0"/>
          </a:p>
          <a:p>
            <a:pPr lvl="1"/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Utilizando o R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DA3A-9054-4053-8C8F-3ACBE55768A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Distribuições de variáveis</a:t>
            </a:r>
            <a:endParaRPr lang="pt-BR" dirty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O R suporta uma variedade de distribuições (Normal, Binomial, Poisson, t-</a:t>
            </a:r>
            <a:r>
              <a:rPr lang="pt-BR" dirty="0" err="1" smtClean="0"/>
              <a:t>Student</a:t>
            </a:r>
            <a:r>
              <a:rPr lang="pt-BR" dirty="0" smtClean="0"/>
              <a:t>, etc.)</a:t>
            </a:r>
          </a:p>
          <a:p>
            <a:pPr lvl="1"/>
            <a:r>
              <a:rPr lang="pt-BR" dirty="0" smtClean="0"/>
              <a:t>Para consultar todas as distribuições disponíveis, digite “</a:t>
            </a: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?</a:t>
            </a:r>
            <a:r>
              <a:rPr lang="pt-BR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distributions</a:t>
            </a:r>
            <a:r>
              <a:rPr lang="pt-BR" dirty="0" smtClean="0"/>
              <a:t>” no console</a:t>
            </a:r>
          </a:p>
          <a:p>
            <a:pPr lvl="1"/>
            <a:r>
              <a:rPr lang="pt-BR" dirty="0" smtClean="0"/>
              <a:t>Verifique os parâmetros de cada distribuição</a:t>
            </a:r>
          </a:p>
          <a:p>
            <a:r>
              <a:rPr lang="pt-BR" dirty="0" smtClean="0"/>
              <a:t>Para cada distribuição, o R possui 4 funções. Por exemplo, para a Normal:</a:t>
            </a:r>
          </a:p>
          <a:p>
            <a:pPr lvl="1"/>
            <a:r>
              <a:rPr lang="pt-BR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dnorm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smtClean="0"/>
              <a:t>– função de densidade</a:t>
            </a:r>
          </a:p>
          <a:p>
            <a:pPr lvl="1"/>
            <a:r>
              <a:rPr lang="pt-BR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pnorm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smtClean="0"/>
              <a:t>– função de probabilidade</a:t>
            </a:r>
          </a:p>
          <a:p>
            <a:pPr lvl="1"/>
            <a:r>
              <a:rPr lang="pt-BR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qnorm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smtClean="0"/>
              <a:t>– função </a:t>
            </a:r>
            <a:r>
              <a:rPr lang="pt-BR" dirty="0" err="1" smtClean="0"/>
              <a:t>quantil</a:t>
            </a:r>
            <a:endParaRPr lang="pt-BR" dirty="0" smtClean="0"/>
          </a:p>
          <a:p>
            <a:pPr lvl="1"/>
            <a:r>
              <a:rPr lang="pt-BR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rnorm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smtClean="0"/>
              <a:t>– geração de um número aleatório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Utilizando o R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E1267-22CC-4F88-A527-8E6254E24C70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Exemplos de uso do R</a:t>
            </a:r>
            <a:endParaRPr lang="en-US" smtClean="0"/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68580" indent="0">
              <a:buNone/>
            </a:pPr>
            <a:r>
              <a:rPr lang="pt-BR" dirty="0" smtClean="0"/>
              <a:t>Problema 1 – suponha que você anota a quilometragem do carro a cada abastecimento de 30 litros. As últimas anotações foram:</a:t>
            </a:r>
          </a:p>
          <a:p>
            <a:pPr marL="68580" indent="0" algn="ctr"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65311 65624 65908 66219 66499 66821 67145 67447</a:t>
            </a:r>
          </a:p>
          <a:p>
            <a:pPr marL="68580" indent="0">
              <a:buNone/>
            </a:pPr>
            <a:r>
              <a:rPr lang="pt-BR" dirty="0" smtClean="0"/>
              <a:t>Qual o consumo médio do seu carro por litro</a:t>
            </a:r>
            <a:r>
              <a:rPr lang="en-US" dirty="0" smtClean="0"/>
              <a:t>?</a:t>
            </a:r>
          </a:p>
          <a:p>
            <a:pPr marL="365760" lvl="1" indent="0">
              <a:buNone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k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 = c(65311, 65624, 65908, 66219, 66499, 66821, 67145, 67447)</a:t>
            </a:r>
          </a:p>
          <a:p>
            <a:pPr marL="365760" lvl="1" indent="0">
              <a:buNone/>
            </a:pP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 = diff(km)</a:t>
            </a:r>
          </a:p>
          <a:p>
            <a:pPr marL="365760" lvl="1" indent="0">
              <a:buNone/>
            </a:pP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mean(x/30)</a:t>
            </a:r>
            <a:endParaRPr lang="pt-BR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endParaRPr lang="pt-BR" dirty="0" smtClean="0"/>
          </a:p>
          <a:p>
            <a:pPr lvl="1"/>
            <a:endParaRPr lang="en-US" dirty="0" smtClean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Utilizando o R</a:t>
            </a:r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43ADB4-1387-4597-80A1-9764ED350DF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79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Exemplos de uso do R</a:t>
            </a:r>
            <a:endParaRPr 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pt-BR" dirty="0" smtClean="0"/>
              <a:t>Problema 2 – Uma </a:t>
            </a:r>
            <a:r>
              <a:rPr lang="pt-BR" dirty="0" smtClean="0"/>
              <a:t>pesquisa pergunta se as pessoas fumam ou não. As respostas foram:</a:t>
            </a:r>
          </a:p>
          <a:p>
            <a:pPr marL="365760" lvl="1" indent="0">
              <a:buNone/>
            </a:pP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 = c("Yes", "No", "No", "Yes", "Yes", "No", "No", "Yes")</a:t>
            </a:r>
          </a:p>
          <a:p>
            <a:pPr marL="68580" indent="0">
              <a:buNone/>
            </a:pPr>
            <a:r>
              <a:rPr lang="pt-BR" dirty="0" smtClean="0"/>
              <a:t>Verificando a frequência</a:t>
            </a:r>
          </a:p>
          <a:p>
            <a:pPr marL="365760" lvl="1" indent="0">
              <a:buNone/>
            </a:pPr>
            <a:r>
              <a:rPr lang="pt-BR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table</a:t>
            </a: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(x)</a:t>
            </a:r>
          </a:p>
          <a:p>
            <a:pPr marL="365760" lvl="1" indent="0">
              <a:buNone/>
            </a:pPr>
            <a:r>
              <a:rPr lang="pt-BR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factor</a:t>
            </a: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(x) # verifica os níveis dos dados</a:t>
            </a:r>
          </a:p>
          <a:p>
            <a:endParaRPr lang="pt-BR" dirty="0" smtClean="0"/>
          </a:p>
          <a:p>
            <a:pPr lvl="1"/>
            <a:endParaRPr lang="en-US" dirty="0" smtClean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Utilizando o R</a:t>
            </a:r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43ADB4-1387-4597-80A1-9764ED350DF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76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Lendo arquivos de dados</a:t>
            </a: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t-BR" dirty="0" smtClean="0"/>
              <a:t>O arquivo datafile.dat é composto pelos seguintes dados:</a:t>
            </a:r>
          </a:p>
          <a:p>
            <a:pPr marL="68580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tamanho lote de terra                                homens/hora </a:t>
            </a:r>
          </a:p>
          <a:p>
            <a:pPr marL="68580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30                                                 73</a:t>
            </a:r>
          </a:p>
          <a:p>
            <a:pPr marL="68580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20                                                 50</a:t>
            </a:r>
          </a:p>
          <a:p>
            <a:pPr marL="68580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60                                                 128</a:t>
            </a:r>
          </a:p>
          <a:p>
            <a:pPr marL="68580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80                                                 170</a:t>
            </a:r>
          </a:p>
          <a:p>
            <a:pPr marL="68580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40                                                 87</a:t>
            </a:r>
          </a:p>
          <a:p>
            <a:pPr marL="68580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50                                                 108</a:t>
            </a:r>
          </a:p>
          <a:p>
            <a:pPr marL="68580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60                                                 135</a:t>
            </a:r>
          </a:p>
          <a:p>
            <a:pPr marL="68580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30                                                 69</a:t>
            </a:r>
          </a:p>
          <a:p>
            <a:pPr marL="68580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70                                                 148</a:t>
            </a:r>
          </a:p>
          <a:p>
            <a:pPr marL="68580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60                                                 132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Utilizando o R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ADAA-81FD-44E2-A4B8-66B8B24D714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Lendo arquivos de dados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Antes de ler arquivos, nós precisamos estabelecer o diretório de trabalho, através do comando </a:t>
            </a:r>
            <a:r>
              <a:rPr lang="pt-BR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setwd</a:t>
            </a: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pt-BR" dirty="0" smtClean="0"/>
              <a:t> (set </a:t>
            </a:r>
            <a:r>
              <a:rPr lang="pt-BR" dirty="0" err="1" smtClean="0"/>
              <a:t>work</a:t>
            </a:r>
            <a:r>
              <a:rPr lang="pt-BR" dirty="0" smtClean="0"/>
              <a:t> </a:t>
            </a:r>
            <a:r>
              <a:rPr lang="pt-BR" dirty="0" err="1" smtClean="0"/>
              <a:t>directory</a:t>
            </a:r>
            <a:r>
              <a:rPr lang="pt-BR" dirty="0" smtClean="0"/>
              <a:t>)</a:t>
            </a:r>
          </a:p>
          <a:p>
            <a:pPr marL="365760" lvl="1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pt-BR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setwd</a:t>
            </a:r>
            <a:r>
              <a:rPr lang="pt-BR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("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c:/temp</a:t>
            </a: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")</a:t>
            </a:r>
            <a:endParaRPr lang="pt-BR" dirty="0" smtClean="0">
              <a:solidFill>
                <a:schemeClr val="tx1"/>
              </a:solidFill>
            </a:endParaRPr>
          </a:p>
          <a:p>
            <a:r>
              <a:rPr lang="pt-BR" dirty="0" smtClean="0"/>
              <a:t>Observação no Windows</a:t>
            </a:r>
            <a:endParaRPr lang="pt-BR" dirty="0"/>
          </a:p>
          <a:p>
            <a:pPr marL="365760" lvl="1" indent="0">
              <a:buNone/>
            </a:pPr>
            <a:r>
              <a:rPr lang="pt-BR" dirty="0"/>
              <a:t>O R se confunde se você usar um caminho </a:t>
            </a:r>
            <a:r>
              <a:rPr lang="pt-BR" dirty="0" smtClean="0"/>
              <a:t>como: “</a:t>
            </a:r>
            <a:r>
              <a:rPr lang="pt-BR" dirty="0"/>
              <a:t>c:\</a:t>
            </a:r>
            <a:r>
              <a:rPr lang="pt-BR" dirty="0" err="1"/>
              <a:t>mydocuments</a:t>
            </a:r>
            <a:r>
              <a:rPr lang="pt-BR" dirty="0"/>
              <a:t>\myfile.txt” Isto se deve ao R enxergar </a:t>
            </a:r>
            <a:r>
              <a:rPr lang="pt-BR" dirty="0" smtClean="0"/>
              <a:t>a "\"</a:t>
            </a:r>
            <a:r>
              <a:rPr lang="pt-BR" dirty="0"/>
              <a:t>com outra funcionalidade. Use</a:t>
            </a:r>
            <a:r>
              <a:rPr lang="pt-BR" dirty="0" smtClean="0"/>
              <a:t>: </a:t>
            </a:r>
            <a:r>
              <a:rPr lang="fr-FR" dirty="0" smtClean="0"/>
              <a:t>“</a:t>
            </a:r>
            <a:r>
              <a:rPr lang="fr-FR" dirty="0"/>
              <a:t>c:\\mydocuments\\myfile.txt” ou “c:/mydocuments/myfile.txt”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Utilizando o R</a:t>
            </a: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A0FD-3DD7-48C7-A1A1-55C8797AD6CD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62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Lendo arquivos de dados</a:t>
            </a:r>
            <a:endParaRPr lang="en-US" dirty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Para ler arquivos com nomes de colunas na primeira linha, use</a:t>
            </a:r>
          </a:p>
          <a:p>
            <a:pPr marL="365760" lvl="1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pt-BR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dataset</a:t>
            </a: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&lt;- </a:t>
            </a:r>
            <a:r>
              <a:rPr lang="pt-BR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read.table</a:t>
            </a: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("datafile.dat", header = TRUE)</a:t>
            </a:r>
          </a:p>
          <a:p>
            <a:r>
              <a:rPr lang="en-US" dirty="0" smtClean="0"/>
              <a:t>Para </a:t>
            </a:r>
            <a:r>
              <a:rPr lang="en-US" dirty="0" err="1" smtClean="0"/>
              <a:t>obter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vetores</a:t>
            </a:r>
            <a:endParaRPr lang="en-US" dirty="0" smtClean="0"/>
          </a:p>
          <a:p>
            <a:pPr marL="365760" lvl="1" indent="0">
              <a:buNone/>
            </a:pP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dataset$tamanho_lote</a:t>
            </a:r>
            <a:endParaRPr lang="en-US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365760" lvl="1" indent="0">
              <a:buNone/>
            </a:pP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dataset$homens_hora</a:t>
            </a:r>
            <a:endParaRPr lang="en-US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Utilizando o R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4A6CE-F9F6-4DF9-8A25-5B73D7FAEBAF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Lendo arquivos – parte II</a:t>
            </a: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Para ler arquivos </a:t>
            </a:r>
            <a:r>
              <a:rPr lang="pt-BR" b="1" dirty="0" smtClean="0"/>
              <a:t>SEM</a:t>
            </a:r>
            <a:r>
              <a:rPr lang="pt-BR" dirty="0" smtClean="0"/>
              <a:t> nomes de colunas na primeira linha, use</a:t>
            </a:r>
          </a:p>
          <a:p>
            <a:pPr marL="365760" lvl="1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pt-BR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dataset</a:t>
            </a: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&lt;- </a:t>
            </a:r>
            <a:r>
              <a:rPr lang="pt-BR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scan</a:t>
            </a: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("datafile2.dat", </a:t>
            </a:r>
            <a:r>
              <a:rPr lang="pt-BR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what</a:t>
            </a: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list</a:t>
            </a: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(x = 0, y = 0))</a:t>
            </a:r>
          </a:p>
          <a:p>
            <a:pPr marL="365760" lvl="1" indent="0">
              <a:buNone/>
            </a:pPr>
            <a:r>
              <a:rPr lang="pt-BR" dirty="0" err="1" smtClean="0"/>
              <a:t>Obs</a:t>
            </a:r>
            <a:r>
              <a:rPr lang="pt-BR" dirty="0" smtClean="0"/>
              <a:t>: a variável ficará no formato de lista, e não de tabela.</a:t>
            </a:r>
            <a:endParaRPr lang="pt-BR" dirty="0"/>
          </a:p>
          <a:p>
            <a:r>
              <a:rPr lang="en-US" dirty="0" smtClean="0"/>
              <a:t>Para </a:t>
            </a:r>
            <a:r>
              <a:rPr lang="en-US" dirty="0" err="1" smtClean="0"/>
              <a:t>obter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vetores</a:t>
            </a:r>
            <a:endParaRPr lang="en-US" dirty="0" smtClean="0"/>
          </a:p>
          <a:p>
            <a:pPr marL="365760" lvl="1" indent="0">
              <a:buNone/>
            </a:pP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dataset$x</a:t>
            </a:r>
            <a:endParaRPr lang="en-US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365760" lvl="1" indent="0">
              <a:buNone/>
            </a:pP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dataset$y</a:t>
            </a:r>
            <a:endParaRPr lang="en-US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Utilizando o R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D1230-3F93-4E5D-B9A4-8457DE254C21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Lendo dados – parte III</a:t>
            </a: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68580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 stack.dat &lt;- </a:t>
            </a:r>
            <a:r>
              <a:rPr lang="pt-BR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scan</a:t>
            </a: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pt-BR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what</a:t>
            </a: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list</a:t>
            </a: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pt-BR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tamanho_lote</a:t>
            </a: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0, </a:t>
            </a:r>
            <a:r>
              <a:rPr lang="pt-BR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homens_hora</a:t>
            </a: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0))</a:t>
            </a:r>
          </a:p>
          <a:p>
            <a:pPr marL="68580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30                                                 73</a:t>
            </a:r>
          </a:p>
          <a:p>
            <a:pPr marL="68580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20                                                 50</a:t>
            </a:r>
          </a:p>
          <a:p>
            <a:pPr marL="68580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60                                                 128</a:t>
            </a:r>
          </a:p>
          <a:p>
            <a:pPr marL="68580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80                                                 170</a:t>
            </a:r>
          </a:p>
          <a:p>
            <a:pPr marL="68580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40                                                 87</a:t>
            </a:r>
          </a:p>
          <a:p>
            <a:pPr marL="68580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50                                                 108</a:t>
            </a:r>
          </a:p>
          <a:p>
            <a:pPr marL="68580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60                                                 135</a:t>
            </a:r>
          </a:p>
          <a:p>
            <a:pPr marL="68580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pt-BR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attach</a:t>
            </a: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(stack.dat)</a:t>
            </a:r>
          </a:p>
          <a:p>
            <a:pPr marL="68580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pt-BR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stack.dat$tamanho_lote</a:t>
            </a:r>
            <a:endParaRPr lang="pt-BR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68580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pt-BR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stack.dat$homens_hora</a:t>
            </a:r>
            <a:endParaRPr lang="pt-BR" dirty="0" smtClean="0">
              <a:solidFill>
                <a:schemeClr val="tx1"/>
              </a:solidFill>
            </a:endParaRPr>
          </a:p>
          <a:p>
            <a:r>
              <a:rPr lang="pt-BR" dirty="0" smtClean="0"/>
              <a:t>Os comandos acima podem ser inseridos em um arquivo ou diretamente a partir da linha de comando do R</a:t>
            </a:r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Utilizando o R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B6565-A6E8-473C-828B-ACB6CF06D2BF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 úteis</a:t>
            </a:r>
            <a:endParaRPr lang="en-US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Manuais </a:t>
            </a:r>
            <a:r>
              <a:rPr lang="pt-BR" dirty="0" smtClean="0"/>
              <a:t>no site do projeto CRAN </a:t>
            </a:r>
            <a:r>
              <a:rPr lang="pt-BR" dirty="0" smtClean="0"/>
              <a:t>(</a:t>
            </a:r>
            <a:r>
              <a:rPr lang="pt-BR" dirty="0">
                <a:hlinkClick r:id="rId3"/>
              </a:rPr>
              <a:t>http://cran.r-project.org</a:t>
            </a:r>
            <a:r>
              <a:rPr lang="pt-BR" dirty="0" smtClean="0">
                <a:hlinkClick r:id="rId3"/>
              </a:rPr>
              <a:t>/</a:t>
            </a:r>
            <a:r>
              <a:rPr lang="pt-BR" dirty="0" smtClean="0"/>
              <a:t>)</a:t>
            </a:r>
            <a:endParaRPr lang="pt-BR" dirty="0" smtClean="0"/>
          </a:p>
          <a:p>
            <a:r>
              <a:rPr lang="pt-BR" dirty="0" smtClean="0"/>
              <a:t>Página </a:t>
            </a:r>
            <a:r>
              <a:rPr lang="pt-BR" dirty="0" err="1" smtClean="0"/>
              <a:t>wiki</a:t>
            </a:r>
            <a:r>
              <a:rPr lang="pt-BR" dirty="0" smtClean="0"/>
              <a:t> do projeto CRAN (</a:t>
            </a:r>
            <a:r>
              <a:rPr lang="en-US" dirty="0" smtClean="0">
                <a:hlinkClick r:id="rId4"/>
              </a:rPr>
              <a:t>http://wiki.r-project.org/</a:t>
            </a:r>
            <a:r>
              <a:rPr lang="en-US" dirty="0"/>
              <a:t>)</a:t>
            </a:r>
            <a:endParaRPr lang="en-US" dirty="0" smtClean="0"/>
          </a:p>
          <a:p>
            <a:r>
              <a:rPr lang="en-US" dirty="0" smtClean="0"/>
              <a:t>Site de </a:t>
            </a:r>
            <a:r>
              <a:rPr lang="en-US" dirty="0" err="1" smtClean="0"/>
              <a:t>busca</a:t>
            </a:r>
            <a:r>
              <a:rPr lang="en-US" dirty="0" smtClean="0"/>
              <a:t> </a:t>
            </a:r>
            <a:r>
              <a:rPr lang="en-US" dirty="0" smtClean="0">
                <a:hlinkClick r:id="rId5"/>
              </a:rPr>
              <a:t>http</a:t>
            </a:r>
            <a:r>
              <a:rPr lang="en-US" dirty="0" smtClean="0">
                <a:hlinkClick r:id="rId5"/>
              </a:rPr>
              <a:t>://www.rseek.org</a:t>
            </a:r>
            <a:r>
              <a:rPr lang="en-US" dirty="0" smtClean="0">
                <a:hlinkClick r:id="rId5"/>
              </a:rPr>
              <a:t>/</a:t>
            </a:r>
            <a:endParaRPr lang="en-US" dirty="0" smtClean="0"/>
          </a:p>
          <a:p>
            <a:r>
              <a:rPr lang="en-US" dirty="0" err="1" smtClean="0"/>
              <a:t>Tutoriais</a:t>
            </a:r>
            <a:r>
              <a:rPr lang="en-US" dirty="0" smtClean="0"/>
              <a:t>:</a:t>
            </a:r>
          </a:p>
          <a:p>
            <a:pPr lvl="1"/>
            <a:r>
              <a:rPr lang="en-US" dirty="0">
                <a:hlinkClick r:id="rId6"/>
              </a:rPr>
              <a:t>http://www.statmethods.net</a:t>
            </a:r>
            <a:r>
              <a:rPr lang="en-US" dirty="0" smtClean="0">
                <a:hlinkClick r:id="rId6"/>
              </a:rPr>
              <a:t>/</a:t>
            </a:r>
            <a:endParaRPr lang="en-US" dirty="0" smtClean="0"/>
          </a:p>
          <a:p>
            <a:pPr lvl="1"/>
            <a:r>
              <a:rPr lang="en-US" dirty="0">
                <a:hlinkClick r:id="rId7"/>
              </a:rPr>
              <a:t>http://</a:t>
            </a:r>
            <a:r>
              <a:rPr lang="en-US" dirty="0" smtClean="0">
                <a:hlinkClick r:id="rId7"/>
              </a:rPr>
              <a:t>www.cyclismo.org/tutorial/R/index.html</a:t>
            </a:r>
            <a:endParaRPr lang="en-US" dirty="0" smtClean="0"/>
          </a:p>
          <a:p>
            <a:pPr lvl="1"/>
            <a:r>
              <a:rPr lang="en-US" dirty="0">
                <a:hlinkClick r:id="rId8"/>
              </a:rPr>
              <a:t>http://www.r-tutor.com</a:t>
            </a:r>
            <a:r>
              <a:rPr lang="en-US" dirty="0" smtClean="0">
                <a:hlinkClick r:id="rId8"/>
              </a:rPr>
              <a:t>/</a:t>
            </a:r>
            <a:endParaRPr lang="en-US" dirty="0" smtClean="0"/>
          </a:p>
          <a:p>
            <a:pPr lvl="1"/>
            <a:r>
              <a:rPr lang="en-US" dirty="0">
                <a:hlinkClick r:id="rId9"/>
              </a:rPr>
              <a:t>http://tryr.codeschool.com</a:t>
            </a:r>
            <a:r>
              <a:rPr lang="en-US" dirty="0" smtClean="0">
                <a:hlinkClick r:id="rId9"/>
              </a:rPr>
              <a:t>/</a:t>
            </a:r>
            <a:r>
              <a:rPr lang="en-US" dirty="0" smtClean="0"/>
              <a:t> </a:t>
            </a:r>
            <a:endParaRPr lang="en-US" dirty="0" smtClean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Utilizando o R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F314B-C3E3-4EB9-996A-34AEBBD847F0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Exercício 1</a:t>
            </a:r>
            <a:endParaRPr lang="en-US"/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Defina um diretório de trabalho que contenha os </a:t>
            </a:r>
            <a:r>
              <a:rPr lang="pt-BR" dirty="0" err="1" smtClean="0"/>
              <a:t>DataFiles</a:t>
            </a:r>
            <a:r>
              <a:rPr lang="pt-BR" dirty="0" smtClean="0"/>
              <a:t> disponibilizados pela monitoria (sugestão: C:\Temp).</a:t>
            </a:r>
          </a:p>
          <a:p>
            <a:r>
              <a:rPr lang="pt-BR" dirty="0" smtClean="0"/>
              <a:t>Leia o arquivo datafile1.dat (ou datafile2.dat)</a:t>
            </a:r>
          </a:p>
          <a:p>
            <a:r>
              <a:rPr lang="pt-BR" dirty="0" smtClean="0"/>
              <a:t>Calcule a média de </a:t>
            </a:r>
            <a:r>
              <a:rPr lang="pt-BR" dirty="0" err="1" smtClean="0"/>
              <a:t>tamanho_lote</a:t>
            </a:r>
            <a:r>
              <a:rPr lang="pt-BR" dirty="0" smtClean="0"/>
              <a:t> e </a:t>
            </a:r>
            <a:r>
              <a:rPr lang="pt-BR" dirty="0" err="1" smtClean="0"/>
              <a:t>homens_hora</a:t>
            </a:r>
            <a:endParaRPr lang="pt-BR" dirty="0" smtClean="0"/>
          </a:p>
          <a:p>
            <a:r>
              <a:rPr lang="pt-BR" dirty="0" smtClean="0"/>
              <a:t>Calcule o desvio padrão de </a:t>
            </a:r>
            <a:r>
              <a:rPr lang="pt-BR" dirty="0" err="1" smtClean="0"/>
              <a:t>tamanho_lote</a:t>
            </a:r>
            <a:r>
              <a:rPr lang="pt-BR" dirty="0" smtClean="0"/>
              <a:t> e </a:t>
            </a:r>
            <a:r>
              <a:rPr lang="pt-BR" dirty="0" err="1" smtClean="0"/>
              <a:t>homens_hora</a:t>
            </a:r>
            <a:endParaRPr lang="pt-BR" dirty="0" smtClean="0"/>
          </a:p>
          <a:p>
            <a:r>
              <a:rPr lang="pt-BR" dirty="0" smtClean="0"/>
              <a:t>Escreva um comando para mostrar o tamanho do lote que tem o maior número de homens/hora</a:t>
            </a:r>
          </a:p>
          <a:p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Utilizando o R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D1052-BBA4-4AD2-97CB-B8D7B07A4C8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Introdução ao R</a:t>
            </a: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No projeto, pode ser usado tanto o R em console ou para Windows, quanto </a:t>
            </a:r>
            <a:r>
              <a:rPr lang="pt-BR" dirty="0" err="1" smtClean="0"/>
              <a:t>IDEs</a:t>
            </a:r>
            <a:endParaRPr lang="pt-BR" dirty="0" smtClean="0"/>
          </a:p>
          <a:p>
            <a:r>
              <a:rPr lang="pt-BR" dirty="0" smtClean="0"/>
              <a:t>IDE recomendada: </a:t>
            </a:r>
            <a:r>
              <a:rPr lang="pt-BR" dirty="0" err="1" smtClean="0"/>
              <a:t>Rstudio</a:t>
            </a:r>
            <a:r>
              <a:rPr lang="pt-BR" dirty="0"/>
              <a:t> (</a:t>
            </a:r>
            <a:r>
              <a:rPr lang="pt-BR" dirty="0">
                <a:hlinkClick r:id="rId2"/>
              </a:rPr>
              <a:t>http://www.rstudio.com</a:t>
            </a:r>
            <a:r>
              <a:rPr lang="pt-BR" dirty="0" smtClean="0">
                <a:hlinkClick r:id="rId2"/>
              </a:rPr>
              <a:t>/</a:t>
            </a:r>
            <a:r>
              <a:rPr lang="pt-BR" dirty="0" smtClean="0"/>
              <a:t>)</a:t>
            </a:r>
          </a:p>
          <a:p>
            <a:pPr lvl="1"/>
            <a:r>
              <a:rPr lang="pt-BR" dirty="0" smtClean="0"/>
              <a:t>Disponível para Windows, Linux e </a:t>
            </a:r>
            <a:r>
              <a:rPr lang="pt-BR" dirty="0" err="1" smtClean="0"/>
              <a:t>Ubuntu</a:t>
            </a:r>
            <a:endParaRPr lang="pt-BR" dirty="0" smtClean="0"/>
          </a:p>
          <a:p>
            <a:pPr lvl="1"/>
            <a:r>
              <a:rPr lang="pt-BR" dirty="0" smtClean="0"/>
              <a:t>Instalado apenas nos PCs </a:t>
            </a:r>
            <a:r>
              <a:rPr lang="pt-BR" dirty="0" smtClean="0"/>
              <a:t>dos </a:t>
            </a:r>
            <a:r>
              <a:rPr lang="pt-BR" smtClean="0"/>
              <a:t>Grads </a:t>
            </a:r>
            <a:r>
              <a:rPr lang="pt-BR" dirty="0" smtClean="0"/>
              <a:t>1 e 5</a:t>
            </a:r>
            <a:endParaRPr lang="pt-BR" dirty="0" smtClean="0"/>
          </a:p>
          <a:p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Utilizando o R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7775B-3083-4529-B5BC-2FEECE23878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 arquivo datafile3.dat é composto por dados que representam o nome do aluno e a natureza do ensino de nível médio</a:t>
            </a:r>
          </a:p>
          <a:p>
            <a:r>
              <a:rPr lang="pt-BR" dirty="0" smtClean="0"/>
              <a:t>Através da compreensão de listas, crie um vetor que contém os alunos que estudam em escola pública e outro que estudam em escola privada</a:t>
            </a:r>
          </a:p>
          <a:p>
            <a:r>
              <a:rPr lang="pt-BR" dirty="0" smtClean="0"/>
              <a:t>Desafio: crie uma tabela que mostre a quantidade de alunos desse arquivo que estuda em escola pública e privada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Utilizando o R</a:t>
            </a: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A0FD-3DD7-48C7-A1A1-55C8797AD6CD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08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3 (</a:t>
            </a:r>
            <a:r>
              <a:rPr lang="pt-BR" dirty="0" err="1" smtClean="0"/>
              <a:t>montgomery</a:t>
            </a:r>
            <a:r>
              <a:rPr lang="pt-BR" dirty="0" smtClean="0"/>
              <a:t>)</a:t>
            </a:r>
            <a:endParaRPr lang="en-US" dirty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Um motor de foguete é fabricado unindo um propelente de ignição a um propelente para manter o foguete em vôo. O poder da força da junção dos propelentes é uma característica de qualidade importante. Suspeita-se que o </a:t>
            </a:r>
            <a:r>
              <a:rPr lang="en-US" smtClean="0"/>
              <a:t>"</a:t>
            </a:r>
            <a:r>
              <a:rPr lang="pt-BR" smtClean="0"/>
              <a:t>poder" dessa força está relacionado com a </a:t>
            </a:r>
            <a:r>
              <a:rPr lang="en-US" smtClean="0"/>
              <a:t>"idade" do recipiente do propelente. O arquivo de dados datafile4.dat cont</a:t>
            </a:r>
            <a:r>
              <a:rPr lang="pt-BR" smtClean="0"/>
              <a:t>ém os dados relativos a 20 observações da força da junção comparados com a idade do recipiente do propelente.</a:t>
            </a:r>
          </a:p>
          <a:p>
            <a:endParaRPr lang="el-G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Utilizando o R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232F7-8559-4A70-A843-CCA9172D7B3E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3 (</a:t>
            </a:r>
            <a:r>
              <a:rPr lang="pt-BR" dirty="0" err="1" smtClean="0"/>
              <a:t>montgomery</a:t>
            </a:r>
            <a:r>
              <a:rPr lang="pt-BR" dirty="0" smtClean="0"/>
              <a:t>)</a:t>
            </a:r>
            <a:endParaRPr lang="en-US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/>
              <a:t>Encontre a média dos dois vetores de </a:t>
            </a:r>
            <a:r>
              <a:rPr lang="pt-BR" dirty="0" smtClean="0"/>
              <a:t>dados</a:t>
            </a:r>
          </a:p>
          <a:p>
            <a:r>
              <a:rPr lang="pt-BR" dirty="0" smtClean="0"/>
              <a:t>Para verificar se o poder do propelente está realmente relacionado com a sua idade, compare a média da força de junção (</a:t>
            </a:r>
            <a:r>
              <a:rPr lang="pt-BR" dirty="0" err="1" smtClean="0"/>
              <a:t>shear</a:t>
            </a:r>
            <a:r>
              <a:rPr lang="pt-BR" dirty="0" smtClean="0"/>
              <a:t> </a:t>
            </a:r>
            <a:r>
              <a:rPr lang="pt-BR" dirty="0" err="1" smtClean="0"/>
              <a:t>strength</a:t>
            </a:r>
            <a:r>
              <a:rPr lang="pt-BR" dirty="0" smtClean="0"/>
              <a:t>) dos propelentes com idades abaixo da média com a média da força de junção dos propelentes com idades acima da média.</a:t>
            </a:r>
          </a:p>
          <a:p>
            <a:pPr lvl="1"/>
            <a:r>
              <a:rPr lang="pt-BR" dirty="0" smtClean="0"/>
              <a:t>Como seria o código escrito em R para esta verificação? Teste se, em vez da média, nós separássemos a idade dos propelentes de acordo com a mediana. O resultado seria o mesmo?</a:t>
            </a: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Utilizando o R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567F8-A2A8-43D7-85FD-92AF6879E90A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Dúvidas?</a:t>
            </a:r>
            <a:endParaRPr lang="pt-BR" dirty="0"/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idx="1"/>
          </p:nvPr>
        </p:nvSpPr>
        <p:spPr/>
        <p:txBody>
          <a:bodyPr anchor="b"/>
          <a:lstStyle/>
          <a:p>
            <a:r>
              <a:rPr lang="pt-BR" dirty="0" smtClean="0"/>
              <a:t>Monitoria de Estatística e Probabilidade para Computação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Utilizando o R</a:t>
            </a: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A0FD-3DD7-48C7-A1A1-55C8797AD6CD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23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Projeto de R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Análise estatística de um conjunto de dados</a:t>
            </a:r>
          </a:p>
          <a:p>
            <a:pPr lvl="1"/>
            <a:r>
              <a:rPr lang="pt-BR" dirty="0" smtClean="0"/>
              <a:t>Escolha de duas variáveis: uma discreta e outra contínua</a:t>
            </a:r>
          </a:p>
          <a:p>
            <a:pPr lvl="1"/>
            <a:r>
              <a:rPr lang="pt-BR" dirty="0" smtClean="0"/>
              <a:t>Medidas estatísticas (média, moda, mediana...)</a:t>
            </a:r>
          </a:p>
          <a:p>
            <a:pPr lvl="1"/>
            <a:r>
              <a:rPr lang="pt-BR" dirty="0" smtClean="0"/>
              <a:t>Histogramas, tabelas de frequência</a:t>
            </a:r>
          </a:p>
          <a:p>
            <a:pPr lvl="1"/>
            <a:r>
              <a:rPr lang="pt-BR" dirty="0" smtClean="0"/>
              <a:t>Intervalos de </a:t>
            </a:r>
            <a:r>
              <a:rPr lang="pt-BR" dirty="0" smtClean="0"/>
              <a:t>confiança</a:t>
            </a:r>
          </a:p>
          <a:p>
            <a:pPr lvl="1"/>
            <a:r>
              <a:rPr lang="pt-BR" dirty="0" smtClean="0"/>
              <a:t>Entre </a:t>
            </a:r>
            <a:r>
              <a:rPr lang="pt-BR" dirty="0" smtClean="0"/>
              <a:t>outros...</a:t>
            </a:r>
          </a:p>
          <a:p>
            <a:r>
              <a:rPr lang="pt-BR" dirty="0" smtClean="0"/>
              <a:t>Especificação </a:t>
            </a:r>
            <a:r>
              <a:rPr lang="pt-BR" dirty="0" smtClean="0"/>
              <a:t>completa do projeto estará disponível em: </a:t>
            </a:r>
            <a:r>
              <a:rPr lang="pt-BR" dirty="0" smtClean="0">
                <a:hlinkClick r:id="rId2"/>
              </a:rPr>
              <a:t>www.cin.ufpe.br/~et586cc</a:t>
            </a:r>
            <a:endParaRPr lang="pt-BR" dirty="0" smtClean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Utilizando o R</a:t>
            </a: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9CB45-F764-4BD1-BC12-9533EDFA0136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16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Projeto de 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Grupos</a:t>
            </a:r>
          </a:p>
          <a:p>
            <a:pPr lvl="1"/>
            <a:r>
              <a:rPr lang="pt-BR" dirty="0" smtClean="0"/>
              <a:t>Cinco (5) </a:t>
            </a:r>
            <a:r>
              <a:rPr lang="pt-BR" dirty="0"/>
              <a:t>pessoas (no máximo!)</a:t>
            </a:r>
          </a:p>
          <a:p>
            <a:pPr lvl="1"/>
            <a:r>
              <a:rPr lang="pt-BR" dirty="0"/>
              <a:t>O grupo poderá ser o mesmo dos miniprojetos</a:t>
            </a:r>
            <a:r>
              <a:rPr lang="pt-BR" dirty="0" smtClean="0"/>
              <a:t>.</a:t>
            </a:r>
          </a:p>
          <a:p>
            <a:pPr lvl="1"/>
            <a:r>
              <a:rPr lang="pt-BR" dirty="0" smtClean="0"/>
              <a:t>Serão disponibilizadas bases de dados para que os grupos possam trabalhar em cima delas (se o grupo tiver alguma sugestão, pode ser enviada)</a:t>
            </a:r>
          </a:p>
          <a:p>
            <a:r>
              <a:rPr lang="pt-BR" dirty="0" smtClean="0"/>
              <a:t>Entrega</a:t>
            </a:r>
            <a:endParaRPr lang="pt-BR" dirty="0"/>
          </a:p>
          <a:p>
            <a:pPr lvl="1"/>
            <a:r>
              <a:rPr lang="pt-BR" dirty="0" smtClean="0"/>
              <a:t>Datas de entrega e apresentação serão definidas na especificação</a:t>
            </a:r>
            <a:endParaRPr lang="pt-BR" dirty="0"/>
          </a:p>
          <a:p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Utilizando o R</a:t>
            </a: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A0FD-3DD7-48C7-A1A1-55C8797AD6CD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02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Mais dúvidas?</a:t>
            </a:r>
            <a:endParaRPr lang="pt-BR" dirty="0"/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idx="1"/>
          </p:nvPr>
        </p:nvSpPr>
        <p:spPr/>
        <p:txBody>
          <a:bodyPr anchor="b">
            <a:normAutofit lnSpcReduction="10000"/>
          </a:bodyPr>
          <a:lstStyle/>
          <a:p>
            <a:r>
              <a:rPr lang="pt-BR" dirty="0" smtClean="0"/>
              <a:t>(agora sim o slide acabou =P)</a:t>
            </a:r>
          </a:p>
          <a:p>
            <a:endParaRPr lang="pt-BR" dirty="0" smtClean="0"/>
          </a:p>
          <a:p>
            <a:r>
              <a:rPr lang="pt-BR" dirty="0" smtClean="0"/>
              <a:t>Monitoria de Estatística e Probabilidade para Computação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Utilizando o R</a:t>
            </a: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A0FD-3DD7-48C7-A1A1-55C8797AD6CD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4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Instalando o R</a:t>
            </a: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pacote R e os principais manuais podem ser obtidos a partir do site </a:t>
            </a:r>
            <a:r>
              <a:rPr lang="pt-BR" dirty="0" smtClean="0">
                <a:hlinkClick r:id="rId2"/>
              </a:rPr>
              <a:t>http://cran.r-project.org/</a:t>
            </a:r>
            <a:r>
              <a:rPr lang="pt-BR" dirty="0" smtClean="0"/>
              <a:t> ou em um </a:t>
            </a:r>
            <a:r>
              <a:rPr lang="pt-BR" dirty="0" err="1" smtClean="0"/>
              <a:t>mirror</a:t>
            </a:r>
            <a:endParaRPr lang="pt-BR" dirty="0" smtClean="0"/>
          </a:p>
          <a:p>
            <a:r>
              <a:rPr lang="pt-BR" dirty="0" smtClean="0"/>
              <a:t>Versões para Windows, Linux e Mac</a:t>
            </a:r>
          </a:p>
          <a:p>
            <a:pPr lvl="1"/>
            <a:r>
              <a:rPr lang="pt-BR" dirty="0" smtClean="0"/>
              <a:t>No </a:t>
            </a:r>
            <a:r>
              <a:rPr lang="pt-BR" dirty="0" err="1" smtClean="0"/>
              <a:t>Ubuntu</a:t>
            </a:r>
            <a:r>
              <a:rPr lang="pt-BR" dirty="0" smtClean="0"/>
              <a:t>, basta instalar a partir da central de aplicativos, ou executar no terminal:</a:t>
            </a:r>
          </a:p>
          <a:p>
            <a:pPr marL="640080" lvl="2" indent="0">
              <a:buNone/>
            </a:pPr>
            <a:r>
              <a:rPr lang="pt-BR" dirty="0" err="1">
                <a:latin typeface="Consolas" pitchFamily="49" charset="0"/>
                <a:cs typeface="Consolas" pitchFamily="49" charset="0"/>
              </a:rPr>
              <a:t>sudo</a:t>
            </a:r>
            <a:r>
              <a:rPr lang="pt-BR" dirty="0">
                <a:latin typeface="Consolas" pitchFamily="49" charset="0"/>
                <a:cs typeface="Consolas" pitchFamily="49" charset="0"/>
              </a:rPr>
              <a:t> </a:t>
            </a:r>
            <a:r>
              <a:rPr lang="pt-BR" dirty="0" err="1">
                <a:latin typeface="Consolas" pitchFamily="49" charset="0"/>
                <a:cs typeface="Consolas" pitchFamily="49" charset="0"/>
              </a:rPr>
              <a:t>apt-get</a:t>
            </a:r>
            <a:r>
              <a:rPr lang="pt-BR" dirty="0">
                <a:latin typeface="Consolas" pitchFamily="49" charset="0"/>
                <a:cs typeface="Consolas" pitchFamily="49" charset="0"/>
              </a:rPr>
              <a:t> </a:t>
            </a:r>
            <a:r>
              <a:rPr lang="pt-BR" dirty="0" err="1">
                <a:latin typeface="Consolas" pitchFamily="49" charset="0"/>
                <a:cs typeface="Consolas" pitchFamily="49" charset="0"/>
              </a:rPr>
              <a:t>install</a:t>
            </a:r>
            <a:r>
              <a:rPr lang="pt-BR" dirty="0">
                <a:latin typeface="Consolas" pitchFamily="49" charset="0"/>
                <a:cs typeface="Consolas" pitchFamily="49" charset="0"/>
              </a:rPr>
              <a:t> r-base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Utilizando o R</a:t>
            </a:r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9EC1B-BAC0-42DE-99EF-176F01E04EC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Utilizando o R pela primeira vez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O R é tanto uma linguagem de linha de comando quanto de execução de scripts</a:t>
            </a:r>
          </a:p>
          <a:p>
            <a:pPr lvl="1"/>
            <a:r>
              <a:rPr lang="pt-BR" dirty="0" smtClean="0"/>
              <a:t>Ou seja, é possível executar comandos como um terminal, e também desenvolver e executar scripts</a:t>
            </a:r>
          </a:p>
          <a:p>
            <a:pPr lvl="1"/>
            <a:r>
              <a:rPr lang="pt-BR" dirty="0" smtClean="0"/>
              <a:t>No Windows, a interface contém um terminal e um editor de scripts</a:t>
            </a:r>
          </a:p>
          <a:p>
            <a:pPr lvl="1"/>
            <a:r>
              <a:rPr lang="pt-BR" dirty="0" smtClean="0"/>
              <a:t>No Linux, o R só é acessível pelo terminal (digite 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R</a:t>
            </a:r>
            <a:r>
              <a:rPr lang="pt-BR" dirty="0" smtClean="0"/>
              <a:t> para abrir)</a:t>
            </a:r>
          </a:p>
          <a:p>
            <a:r>
              <a:rPr lang="pt-BR" dirty="0" smtClean="0"/>
              <a:t>Executando linhas de comando</a:t>
            </a:r>
          </a:p>
          <a:p>
            <a:pPr lvl="1"/>
            <a:r>
              <a:rPr lang="pt-BR" dirty="0" smtClean="0"/>
              <a:t>Atalho: </a:t>
            </a:r>
            <a:r>
              <a:rPr lang="pt-BR" dirty="0" err="1" smtClean="0"/>
              <a:t>Ctrl</a:t>
            </a:r>
            <a:r>
              <a:rPr lang="pt-BR" dirty="0" smtClean="0"/>
              <a:t> + R (Windows)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Utilizando o R</a:t>
            </a: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A0FD-3DD7-48C7-A1A1-55C8797AD6C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43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Utilizando o R</a:t>
            </a: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A0FD-3DD7-48C7-A1A1-55C8797AD6CD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05000"/>
            <a:ext cx="8305799" cy="3636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1752600" y="5561222"/>
            <a:ext cx="931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latin typeface="+mn-lt"/>
              </a:rPr>
              <a:t>Console</a:t>
            </a:r>
            <a:endParaRPr lang="pt-BR" dirty="0">
              <a:latin typeface="+mn-lt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6096000" y="5567973"/>
            <a:ext cx="1712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latin typeface="+mn-lt"/>
              </a:rPr>
              <a:t>Editor de Scripts</a:t>
            </a:r>
            <a:endParaRPr lang="pt-BR" dirty="0">
              <a:latin typeface="+mn-lt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4144266" y="1219200"/>
            <a:ext cx="639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err="1" smtClean="0">
                <a:latin typeface="+mn-lt"/>
              </a:rPr>
              <a:t>RGui</a:t>
            </a:r>
            <a:endParaRPr lang="pt-BR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100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Utilizando o R</a:t>
            </a:r>
            <a:endParaRPr lang="en-US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EBE94-F575-477A-BB4B-65083AA79546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0983" y="1061213"/>
            <a:ext cx="5936226" cy="4600575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609600" y="4267200"/>
            <a:ext cx="931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latin typeface="+mn-lt"/>
              </a:rPr>
              <a:t>Console</a:t>
            </a:r>
            <a:endParaRPr lang="pt-BR" dirty="0">
              <a:latin typeface="+mn-lt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609600" y="1920338"/>
            <a:ext cx="10350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latin typeface="+mn-lt"/>
              </a:rPr>
              <a:t>Editor de</a:t>
            </a:r>
          </a:p>
          <a:p>
            <a:r>
              <a:rPr lang="pt-BR" dirty="0" smtClean="0">
                <a:latin typeface="+mn-lt"/>
              </a:rPr>
              <a:t>scripts</a:t>
            </a:r>
            <a:endParaRPr lang="pt-BR" dirty="0">
              <a:latin typeface="+mn-lt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7653566" y="1781839"/>
            <a:ext cx="13064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latin typeface="+mn-lt"/>
              </a:rPr>
              <a:t>Variáveis/</a:t>
            </a:r>
          </a:p>
          <a:p>
            <a:r>
              <a:rPr lang="pt-BR" dirty="0" smtClean="0">
                <a:latin typeface="+mn-lt"/>
              </a:rPr>
              <a:t>Histórico de</a:t>
            </a:r>
          </a:p>
          <a:p>
            <a:r>
              <a:rPr lang="pt-BR" dirty="0" smtClean="0">
                <a:latin typeface="+mn-lt"/>
              </a:rPr>
              <a:t>comandos</a:t>
            </a:r>
            <a:endParaRPr lang="pt-BR" dirty="0">
              <a:latin typeface="+mn-lt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7653566" y="3851701"/>
            <a:ext cx="109472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latin typeface="+mn-lt"/>
              </a:rPr>
              <a:t>Arquivos/</a:t>
            </a:r>
          </a:p>
          <a:p>
            <a:r>
              <a:rPr lang="pt-BR" dirty="0" err="1" smtClean="0">
                <a:latin typeface="+mn-lt"/>
              </a:rPr>
              <a:t>Plots</a:t>
            </a:r>
            <a:r>
              <a:rPr lang="pt-BR" dirty="0" smtClean="0">
                <a:latin typeface="+mn-lt"/>
              </a:rPr>
              <a:t>/</a:t>
            </a:r>
          </a:p>
          <a:p>
            <a:r>
              <a:rPr lang="pt-BR" dirty="0" smtClean="0">
                <a:latin typeface="+mn-lt"/>
              </a:rPr>
              <a:t>Pacotes/</a:t>
            </a:r>
          </a:p>
          <a:p>
            <a:r>
              <a:rPr lang="pt-BR" dirty="0" smtClean="0">
                <a:latin typeface="+mn-lt"/>
              </a:rPr>
              <a:t>Ajuda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4267200" y="609600"/>
            <a:ext cx="927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err="1" smtClean="0">
                <a:latin typeface="+mn-lt"/>
              </a:rPr>
              <a:t>RStudio</a:t>
            </a:r>
            <a:endParaRPr lang="pt-BR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48597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Primeiros passos</a:t>
            </a:r>
            <a:endParaRPr lang="en-US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 smtClean="0"/>
              <a:t>Atribuições de variáveis</a:t>
            </a:r>
            <a:endParaRPr lang="pt-BR" dirty="0" smtClean="0"/>
          </a:p>
          <a:p>
            <a:pPr marL="365760" lvl="1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a </a:t>
            </a:r>
            <a:r>
              <a:rPr lang="pt-BR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2 + </a:t>
            </a:r>
            <a:r>
              <a:rPr lang="pt-BR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marL="365760" lvl="1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pt-BR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pt-BR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"</a:t>
            </a:r>
            <a:r>
              <a:rPr lang="pt-BR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</a:t>
            </a:r>
            <a:r>
              <a:rPr lang="pt-BR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World"</a:t>
            </a:r>
            <a:endParaRPr lang="pt-BR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65760" lvl="1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a &lt;- 2 + 2</a:t>
            </a:r>
          </a:p>
          <a:p>
            <a:pPr marL="365760" lvl="1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pt-BR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+ 2 -&gt; a</a:t>
            </a:r>
          </a:p>
          <a:p>
            <a:r>
              <a:rPr lang="pt-BR" dirty="0" smtClean="0"/>
              <a:t>Para ver o conteúdo de uma variável</a:t>
            </a:r>
            <a:endParaRPr lang="pt-BR" dirty="0" smtClean="0"/>
          </a:p>
          <a:p>
            <a:pPr marL="365760" lvl="1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a</a:t>
            </a:r>
          </a:p>
          <a:p>
            <a:pPr marL="365760" lvl="1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[1] 4</a:t>
            </a:r>
          </a:p>
          <a:p>
            <a:pPr marL="365760" lvl="1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pt-BR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pt-BR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(a)</a:t>
            </a:r>
          </a:p>
          <a:p>
            <a:pPr marL="365760" lvl="1" indent="0">
              <a:buNone/>
            </a:pPr>
            <a:r>
              <a:rPr lang="pt-BR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[1] </a:t>
            </a:r>
            <a:r>
              <a:rPr lang="pt-BR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pPr marL="365760" lvl="1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pt-BR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endParaRPr lang="pt-BR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65760" lvl="1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</a:t>
            </a:r>
            <a:r>
              <a:rPr lang="pt-BR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"</a:t>
            </a:r>
            <a:r>
              <a:rPr lang="pt-BR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</a:t>
            </a:r>
            <a:r>
              <a:rPr lang="pt-BR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World</a:t>
            </a:r>
            <a:r>
              <a:rPr lang="pt-BR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pt-BR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65760" lvl="1" indent="0">
              <a:buNone/>
            </a:pPr>
            <a:endParaRPr lang="pt-BR" dirty="0" smtClean="0">
              <a:latin typeface="Courier New" pitchFamily="49" charset="0"/>
              <a:cs typeface="Courier New" pitchFamily="49" charset="0"/>
            </a:endParaRPr>
          </a:p>
          <a:p>
            <a:pPr marL="365760" lvl="1" indent="0">
              <a:buNone/>
            </a:pPr>
            <a:endParaRPr lang="pt-BR" dirty="0"/>
          </a:p>
          <a:p>
            <a:pPr marL="365760" lvl="1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Utilizando o R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E63E-31F2-4A24-A5A4-09578B21F81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Tipos básicos de dados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68580" indent="0">
              <a:buNone/>
            </a:pPr>
            <a:r>
              <a:rPr lang="pt-BR" dirty="0"/>
              <a:t>Numérico</a:t>
            </a:r>
          </a:p>
          <a:p>
            <a:pPr marL="342900" lvl="2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pt-BR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2 + 2</a:t>
            </a:r>
          </a:p>
          <a:p>
            <a:pPr marL="342900" lvl="2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pt-BR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7 / </a:t>
            </a:r>
            <a:r>
              <a:rPr lang="pt-BR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 # </a:t>
            </a:r>
            <a:r>
              <a:rPr lang="pt-BR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Infinite</a:t>
            </a:r>
            <a:r>
              <a:rPr lang="pt-BR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endParaRPr lang="pt-BR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lvl="2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pt-BR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0 / </a:t>
            </a:r>
            <a:r>
              <a:rPr lang="pt-BR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 # </a:t>
            </a:r>
            <a:r>
              <a:rPr lang="pt-BR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Not</a:t>
            </a:r>
            <a:r>
              <a:rPr lang="pt-BR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 </a:t>
            </a:r>
            <a:r>
              <a:rPr lang="pt-BR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endParaRPr lang="pt-BR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8580" indent="0">
              <a:buNone/>
            </a:pPr>
            <a:r>
              <a:rPr lang="pt-BR" dirty="0"/>
              <a:t>Caractere</a:t>
            </a:r>
          </a:p>
          <a:p>
            <a:pPr marL="388620" lvl="2" indent="0">
              <a:buNone/>
            </a:pPr>
            <a:r>
              <a:rPr lang="pt-BR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pt-BR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"</a:t>
            </a:r>
            <a:r>
              <a:rPr lang="pt-BR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</a:t>
            </a:r>
            <a:r>
              <a:rPr lang="pt-BR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World"</a:t>
            </a:r>
          </a:p>
          <a:p>
            <a:pPr marL="68580" indent="0">
              <a:buNone/>
            </a:pPr>
            <a:r>
              <a:rPr lang="pt-BR" dirty="0"/>
              <a:t>Lógico</a:t>
            </a:r>
          </a:p>
          <a:p>
            <a:pPr marL="365760" lvl="1" indent="0">
              <a:buNone/>
            </a:pPr>
            <a:r>
              <a:rPr lang="pt-BR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d = (7 &gt; 3)</a:t>
            </a:r>
          </a:p>
          <a:p>
            <a:pPr marL="365760" lvl="1" indent="0">
              <a:buNone/>
            </a:pPr>
            <a:r>
              <a:rPr lang="pt-BR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 </a:t>
            </a:r>
            <a:r>
              <a:rPr lang="pt-BR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pt-BR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Not</a:t>
            </a:r>
            <a:r>
              <a:rPr lang="pt-BR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avaliable</a:t>
            </a:r>
            <a:endParaRPr lang="pt-BR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b="1" dirty="0" smtClean="0">
                <a:cs typeface="Consolas" panose="020B0609020204030204" pitchFamily="49" charset="0"/>
              </a:rPr>
              <a:t>Obs.: </a:t>
            </a:r>
            <a:r>
              <a:rPr lang="pt-BR" dirty="0" smtClean="0">
                <a:cs typeface="Consolas" panose="020B0609020204030204" pitchFamily="49" charset="0"/>
              </a:rPr>
              <a:t>para se determinar o tipo de uma variável, pode-se usar as funções </a:t>
            </a:r>
            <a:r>
              <a:rPr lang="pt-BR" dirty="0" err="1" smtClean="0">
                <a:cs typeface="Consolas" panose="020B0609020204030204" pitchFamily="49" charset="0"/>
              </a:rPr>
              <a:t>mode</a:t>
            </a:r>
            <a:r>
              <a:rPr lang="pt-BR" dirty="0" smtClean="0">
                <a:cs typeface="Consolas" panose="020B0609020204030204" pitchFamily="49" charset="0"/>
              </a:rPr>
              <a:t>(), </a:t>
            </a:r>
            <a:r>
              <a:rPr lang="pt-BR" dirty="0" err="1" smtClean="0">
                <a:cs typeface="Consolas" panose="020B0609020204030204" pitchFamily="49" charset="0"/>
              </a:rPr>
              <a:t>typeof</a:t>
            </a:r>
            <a:r>
              <a:rPr lang="pt-BR" dirty="0" smtClean="0">
                <a:cs typeface="Consolas" panose="020B0609020204030204" pitchFamily="49" charset="0"/>
              </a:rPr>
              <a:t>() ou </a:t>
            </a:r>
            <a:r>
              <a:rPr lang="pt-BR" dirty="0" err="1" smtClean="0">
                <a:cs typeface="Consolas" panose="020B0609020204030204" pitchFamily="49" charset="0"/>
              </a:rPr>
              <a:t>class</a:t>
            </a:r>
            <a:r>
              <a:rPr lang="pt-BR" dirty="0" smtClean="0">
                <a:cs typeface="Consolas" panose="020B0609020204030204" pitchFamily="49" charset="0"/>
              </a:rPr>
              <a:t>()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Utilizando o R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A0FD-3DD7-48C7-A1A1-55C8797AD6C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0354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2523</TotalTime>
  <Words>2095</Words>
  <Application>Microsoft Office PowerPoint</Application>
  <PresentationFormat>Apresentação na tela (4:3)</PresentationFormat>
  <Paragraphs>348</Paragraphs>
  <Slides>36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36</vt:i4>
      </vt:variant>
    </vt:vector>
  </HeadingPairs>
  <TitlesOfParts>
    <vt:vector size="42" baseType="lpstr">
      <vt:lpstr>Arial</vt:lpstr>
      <vt:lpstr>Calibri</vt:lpstr>
      <vt:lpstr>Consolas</vt:lpstr>
      <vt:lpstr>Courier New</vt:lpstr>
      <vt:lpstr>Wingdings 2</vt:lpstr>
      <vt:lpstr>R</vt:lpstr>
      <vt:lpstr>R – Conceitos Básicos</vt:lpstr>
      <vt:lpstr>Introdução ao R</vt:lpstr>
      <vt:lpstr>Introdução ao R</vt:lpstr>
      <vt:lpstr>Instalando o R</vt:lpstr>
      <vt:lpstr>Utilizando o R pela primeira vez</vt:lpstr>
      <vt:lpstr>Apresentação do PowerPoint</vt:lpstr>
      <vt:lpstr>Apresentação do PowerPoint</vt:lpstr>
      <vt:lpstr>Primeiros passos</vt:lpstr>
      <vt:lpstr>Tipos básicos de dados</vt:lpstr>
      <vt:lpstr>Observações importantes</vt:lpstr>
      <vt:lpstr>Operadores</vt:lpstr>
      <vt:lpstr>Vetores</vt:lpstr>
      <vt:lpstr>Vetores</vt:lpstr>
      <vt:lpstr>Gerando valores automaticamente </vt:lpstr>
      <vt:lpstr>Compreensão de listas</vt:lpstr>
      <vt:lpstr>Operações básicas com vetores</vt:lpstr>
      <vt:lpstr>Operações estatísticas</vt:lpstr>
      <vt:lpstr>Exemplos</vt:lpstr>
      <vt:lpstr>Missing values</vt:lpstr>
      <vt:lpstr>Distribuições de variáveis</vt:lpstr>
      <vt:lpstr>Exemplos de uso do R</vt:lpstr>
      <vt:lpstr>Exemplos de uso do R</vt:lpstr>
      <vt:lpstr>Lendo arquivos de dados</vt:lpstr>
      <vt:lpstr>Lendo arquivos de dados</vt:lpstr>
      <vt:lpstr>Lendo arquivos de dados</vt:lpstr>
      <vt:lpstr>Lendo arquivos – parte II</vt:lpstr>
      <vt:lpstr>Lendo dados – parte III</vt:lpstr>
      <vt:lpstr>Referências úteis</vt:lpstr>
      <vt:lpstr>Exercício 1</vt:lpstr>
      <vt:lpstr>Exercício 2</vt:lpstr>
      <vt:lpstr>Exercício 3 (montgomery)</vt:lpstr>
      <vt:lpstr>Exercício 3 (montgomery)</vt:lpstr>
      <vt:lpstr>Dúvidas?</vt:lpstr>
      <vt:lpstr>Projeto de R</vt:lpstr>
      <vt:lpstr>Projeto de R</vt:lpstr>
      <vt:lpstr>Mais dúvidas?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Diogo</dc:creator>
  <cp:lastModifiedBy>Diogo Nóbrega</cp:lastModifiedBy>
  <cp:revision>80</cp:revision>
  <cp:lastPrinted>1601-01-01T00:00:00Z</cp:lastPrinted>
  <dcterms:created xsi:type="dcterms:W3CDTF">1601-01-01T00:00:00Z</dcterms:created>
  <dcterms:modified xsi:type="dcterms:W3CDTF">2014-01-14T03:39:43Z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