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Montserrat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Trata-se de uma técnica para se fazer a inferência estatística sobre uma população a partir de uma amostra</a:t>
            </a:r>
            <a:br>
              <a:rPr lang="pt-BR"/>
            </a:br>
            <a:r>
              <a:rPr lang="pt-BR"/>
              <a:t>Toda hipótese tem como objetivo testar parâmetros populacionais; 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O teste é baseado em uma amostra representativa da população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Teste de hipótese em R</a:t>
            </a: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2279250" y="2114700"/>
            <a:ext cx="45855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Agora vamos para o código</a:t>
            </a:r>
            <a:r>
              <a:rPr lang="pt-BR"/>
              <a:t>...</a:t>
            </a:r>
            <a:r>
              <a:rPr lang="pt-BR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Código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pt-BR" sz="1800"/>
              <a:t>Como saber se a amostra que estou trabalhando é normal?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pt-BR" sz="1800"/>
              <a:t>Como usar t student em R?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Shapiro-wilk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004904"/>
            <a:ext cx="5996926" cy="40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Teste t student - T.test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Dado um vetor de dados x, podemos fazer um teste de hipótese através da função</a:t>
            </a:r>
          </a:p>
          <a:p>
            <a:pPr lvl="0">
              <a:spcBef>
                <a:spcPts val="0"/>
              </a:spcBef>
              <a:buNone/>
            </a:pPr>
            <a:r>
              <a:rPr lang="pt-BR" sz="2000">
                <a:latin typeface="Consolas"/>
                <a:ea typeface="Consolas"/>
                <a:cs typeface="Consolas"/>
                <a:sym typeface="Consolas"/>
              </a:rPr>
              <a:t>t.test(x, alternative, mu, conf.level)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Teste t student - T.test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1246475" y="997950"/>
            <a:ext cx="7038900" cy="367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 algn="just">
              <a:spcBef>
                <a:spcPts val="500"/>
              </a:spcBef>
              <a:spcAft>
                <a:spcPts val="0"/>
              </a:spcAft>
              <a:buSzPct val="100000"/>
              <a:buFont typeface="Arial"/>
            </a:pPr>
            <a:r>
              <a:rPr b="1" lang="pt-BR"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pt-BR" sz="2200">
                <a:latin typeface="Arial"/>
                <a:ea typeface="Arial"/>
                <a:cs typeface="Arial"/>
                <a:sym typeface="Arial"/>
              </a:rPr>
              <a:t> - um vetor (não-vazio) de valores de dados numéricos.</a:t>
            </a:r>
          </a:p>
          <a:p>
            <a:pPr indent="-368300" lvl="0" marL="457200" rtl="0" algn="just">
              <a:spcBef>
                <a:spcPts val="500"/>
              </a:spcBef>
              <a:spcAft>
                <a:spcPts val="0"/>
              </a:spcAft>
              <a:buSzPct val="100000"/>
              <a:buFont typeface="Arial"/>
            </a:pPr>
            <a:r>
              <a:rPr lang="pt-BR"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alternative</a:t>
            </a:r>
            <a:r>
              <a:rPr lang="pt-BR" sz="2200">
                <a:latin typeface="Arial"/>
                <a:ea typeface="Arial"/>
                <a:cs typeface="Arial"/>
                <a:sym typeface="Arial"/>
              </a:rPr>
              <a:t> - uma string que especifica a hipótese alternativa. Pode ser "two.sided" (padrão), "greater" ou "less". Você pode especificar apenas a letra inicial</a:t>
            </a:r>
          </a:p>
          <a:p>
            <a:pPr indent="-368300" lvl="0" marL="457200" rtl="0" algn="just">
              <a:spcBef>
                <a:spcPts val="500"/>
              </a:spcBef>
              <a:spcAft>
                <a:spcPts val="0"/>
              </a:spcAft>
              <a:buSzPct val="100000"/>
              <a:buFont typeface="Arial"/>
            </a:pPr>
            <a:r>
              <a:rPr lang="pt-BR"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mu</a:t>
            </a:r>
            <a:r>
              <a:rPr lang="pt-BR" sz="2200">
                <a:latin typeface="Arial"/>
                <a:ea typeface="Arial"/>
                <a:cs typeface="Arial"/>
                <a:sym typeface="Arial"/>
              </a:rPr>
              <a:t> –  um número que indica o verdadeiro valor da média</a:t>
            </a:r>
          </a:p>
          <a:p>
            <a:pPr indent="-368300" lvl="0" marL="457200" rtl="0" algn="just">
              <a:spcBef>
                <a:spcPts val="500"/>
              </a:spcBef>
              <a:spcAft>
                <a:spcPts val="0"/>
              </a:spcAft>
              <a:buSzPct val="100000"/>
              <a:buFont typeface="Arial"/>
            </a:pPr>
            <a:r>
              <a:rPr lang="pt-BR" sz="2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conf.level </a:t>
            </a:r>
            <a:r>
              <a:rPr lang="pt-BR" sz="2200">
                <a:latin typeface="Arial"/>
                <a:ea typeface="Arial"/>
                <a:cs typeface="Arial"/>
                <a:sym typeface="Arial"/>
              </a:rPr>
              <a:t>- nível de confiança do intervalo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T.test - exemplo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225" y="1018175"/>
            <a:ext cx="6888175" cy="38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2 amostras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Podemos especificar um vetor adicional para fazer um teste com duas amostras: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latin typeface="Consolas"/>
                <a:ea typeface="Consolas"/>
                <a:cs typeface="Consolas"/>
                <a:sym typeface="Consolas"/>
              </a:rPr>
              <a:t>t.test(x, y, alternative, mu, conf.level)</a:t>
            </a:r>
          </a:p>
          <a:p>
            <a:pPr lv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Exemplo: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t-BR" sz="2000">
                <a:latin typeface="Consolas"/>
                <a:ea typeface="Consolas"/>
                <a:cs typeface="Consolas"/>
                <a:sym typeface="Consolas"/>
              </a:rPr>
              <a:t>t.test(x = CO2$conc, y = CO2$uptake, mu = 435, alternative = "greater", conf.level = 0.95)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Relembrando - Teste de hipótese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pt-BR" sz="1800"/>
              <a:t>O que é teste de hipótese?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pt-BR" sz="1800"/>
              <a:t>O que a hipótese costuma testar?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Relembrando - Teste </a:t>
            </a:r>
            <a:r>
              <a:rPr lang="pt-BR"/>
              <a:t>paramétrico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pt-BR" sz="1800"/>
              <a:t>São aplicados em situações em que se conhece a distribuição dos dados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pt-BR" sz="1800"/>
              <a:t>É necessário pressuposto de normalidade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pt-BR" sz="1800"/>
              <a:t>São testes mais robustos do que os testes não- paramétricos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pt-BR" sz="1800"/>
              <a:t>Servem para testar parâmetros populacionais, tais como: média, variância e proporção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Relembrando - Formulação de hipóteses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5791" l="12366" r="8712" t="4554"/>
          <a:stretch/>
        </p:blipFill>
        <p:spPr>
          <a:xfrm>
            <a:off x="1297500" y="1108550"/>
            <a:ext cx="7327274" cy="34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Relembrando - Formulação de hipóteses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10804" r="12999" t="44900"/>
          <a:stretch/>
        </p:blipFill>
        <p:spPr>
          <a:xfrm>
            <a:off x="0" y="2719475"/>
            <a:ext cx="4855274" cy="24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1429975" y="1130675"/>
            <a:ext cx="7560000" cy="1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>
                <a:solidFill>
                  <a:schemeClr val="lt1"/>
                </a:solidFill>
              </a:rPr>
              <a:t>S</a:t>
            </a:r>
            <a:r>
              <a:rPr lang="pt-BR" sz="1800">
                <a:solidFill>
                  <a:schemeClr val="lt1"/>
                </a:solidFill>
              </a:rPr>
              <a:t>e o valor da estatística do teste cair na região crítica, rejeita-se Ho. Caso contrário, dizemos que não houve evidência amostral significativa no sentido de permitir a rejeição de Ho.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Relembrando - tipos de erros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1107" r="0" t="0"/>
          <a:stretch/>
        </p:blipFill>
        <p:spPr>
          <a:xfrm>
            <a:off x="0" y="1699425"/>
            <a:ext cx="9078725" cy="321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Relembrando - Passos sem software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850" y="1307850"/>
            <a:ext cx="6486911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Relembrando - Passos com software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325" y="1061200"/>
            <a:ext cx="6332399" cy="39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Mas o que é o p-value?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2400"/>
              <a:t>Se a hipótese fosse verdadeira a probabilidade do valor de t variar significativamente é de p-value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