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y="5143500" cx="9144000"/>
  <p:notesSz cx="6858000" cy="9144000"/>
  <p:embeddedFontLst>
    <p:embeddedFont>
      <p:font typeface="Roboto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schemas.openxmlformats.org/officeDocument/2006/relationships/font" Target="fonts/Roboto-bold.fntdata"/><Relationship Id="rId10" Type="http://schemas.openxmlformats.org/officeDocument/2006/relationships/slide" Target="slides/slide6.xml"/><Relationship Id="rId21" Type="http://schemas.openxmlformats.org/officeDocument/2006/relationships/font" Target="fonts/Roboto-regular.fntdata"/><Relationship Id="rId13" Type="http://schemas.openxmlformats.org/officeDocument/2006/relationships/slide" Target="slides/slide9.xml"/><Relationship Id="rId24" Type="http://schemas.openxmlformats.org/officeDocument/2006/relationships/font" Target="fonts/Roboto-boldItalic.fntdata"/><Relationship Id="rId12" Type="http://schemas.openxmlformats.org/officeDocument/2006/relationships/slide" Target="slides/slide8.xml"/><Relationship Id="rId23" Type="http://schemas.openxmlformats.org/officeDocument/2006/relationships/font" Target="fonts/Roboto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4200"/>
            </a:lvl1pPr>
            <a:lvl2pPr lvl="1">
              <a:spcBef>
                <a:spcPts val="0"/>
              </a:spcBef>
              <a:buSzPct val="100000"/>
              <a:defRPr sz="4200"/>
            </a:lvl2pPr>
            <a:lvl3pPr lvl="2">
              <a:spcBef>
                <a:spcPts val="0"/>
              </a:spcBef>
              <a:buSzPct val="100000"/>
              <a:defRPr sz="4200"/>
            </a:lvl3pPr>
            <a:lvl4pPr lvl="3">
              <a:spcBef>
                <a:spcPts val="0"/>
              </a:spcBef>
              <a:buSzPct val="100000"/>
              <a:defRPr sz="4200"/>
            </a:lvl4pPr>
            <a:lvl5pPr lvl="4">
              <a:spcBef>
                <a:spcPts val="0"/>
              </a:spcBef>
              <a:buSzPct val="100000"/>
              <a:defRPr sz="4200"/>
            </a:lvl5pPr>
            <a:lvl6pPr lvl="5">
              <a:spcBef>
                <a:spcPts val="0"/>
              </a:spcBef>
              <a:buSzPct val="100000"/>
              <a:defRPr sz="4200"/>
            </a:lvl6pPr>
            <a:lvl7pPr lvl="6">
              <a:spcBef>
                <a:spcPts val="0"/>
              </a:spcBef>
              <a:buSzPct val="100000"/>
              <a:defRPr sz="4200"/>
            </a:lvl7pPr>
            <a:lvl8pPr lvl="7">
              <a:spcBef>
                <a:spcPts val="0"/>
              </a:spcBef>
              <a:buSzPct val="100000"/>
              <a:defRPr sz="4200"/>
            </a:lvl8pPr>
            <a:lvl9pPr lvl="8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" name="Shape 2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9" name="Shape 29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8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buSzPct val="100000"/>
              <a:defRPr sz="1800"/>
            </a:lvl4pPr>
            <a:lvl5pPr lvl="4">
              <a:spcBef>
                <a:spcPts val="0"/>
              </a:spcBef>
              <a:buSzPct val="100000"/>
              <a:defRPr sz="1800"/>
            </a:lvl5pPr>
            <a:lvl6pPr lvl="5">
              <a:spcBef>
                <a:spcPts val="0"/>
              </a:spcBef>
              <a:buSzPct val="100000"/>
              <a:defRPr sz="1800"/>
            </a:lvl6pPr>
            <a:lvl7pPr lvl="6">
              <a:spcBef>
                <a:spcPts val="0"/>
              </a:spcBef>
              <a:buSzPct val="100000"/>
              <a:defRPr sz="1800"/>
            </a:lvl7pPr>
            <a:lvl8pPr lvl="7">
              <a:spcBef>
                <a:spcPts val="0"/>
              </a:spcBef>
              <a:buSzPct val="100000"/>
              <a:defRPr sz="1800"/>
            </a:lvl8pPr>
            <a:lvl9pPr lvl="8">
              <a:spcBef>
                <a:spcPts val="0"/>
              </a:spcBef>
              <a:buSzPct val="100000"/>
              <a:defRPr sz="1800"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" name="Shape 38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" name="Shape 39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6000"/>
            </a:lvl1pPr>
            <a:lvl2pPr lvl="1">
              <a:spcBef>
                <a:spcPts val="0"/>
              </a:spcBef>
              <a:buSzPct val="100000"/>
              <a:defRPr sz="6000"/>
            </a:lvl2pPr>
            <a:lvl3pPr lvl="2">
              <a:spcBef>
                <a:spcPts val="0"/>
              </a:spcBef>
              <a:buSzPct val="100000"/>
              <a:defRPr sz="6000"/>
            </a:lvl3pPr>
            <a:lvl4pPr lvl="3">
              <a:spcBef>
                <a:spcPts val="0"/>
              </a:spcBef>
              <a:buSzPct val="100000"/>
              <a:defRPr sz="6000"/>
            </a:lvl4pPr>
            <a:lvl5pPr lvl="4">
              <a:spcBef>
                <a:spcPts val="0"/>
              </a:spcBef>
              <a:buSzPct val="100000"/>
              <a:defRPr sz="6000"/>
            </a:lvl5pPr>
            <a:lvl6pPr lvl="5">
              <a:spcBef>
                <a:spcPts val="0"/>
              </a:spcBef>
              <a:buSzPct val="100000"/>
              <a:defRPr sz="6000"/>
            </a:lvl6pPr>
            <a:lvl7pPr lvl="6">
              <a:spcBef>
                <a:spcPts val="0"/>
              </a:spcBef>
              <a:buSzPct val="100000"/>
              <a:defRPr sz="6000"/>
            </a:lvl7pPr>
            <a:lvl8pPr lvl="7">
              <a:spcBef>
                <a:spcPts val="0"/>
              </a:spcBef>
              <a:buSzPct val="100000"/>
              <a:defRPr sz="6000"/>
            </a:lvl8pPr>
            <a:lvl9pPr lvl="8">
              <a:spcBef>
                <a:spcPts val="0"/>
              </a:spcBef>
              <a:buSzPct val="100000"/>
              <a:defRPr sz="6000"/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" name="Shape 47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" name="Shape 4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50" name="Shape 5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" name="Shape 54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pt-BR"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Segunda monitoria de R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8" name="Shape 68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Como remover uma coluna?</a:t>
            </a:r>
          </a:p>
        </p:txBody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471900" y="1919075"/>
            <a:ext cx="3960600" cy="271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Removendo elementos de um vetor</a:t>
            </a:r>
            <a:br>
              <a:rPr lang="pt-BR"/>
            </a:br>
            <a:br>
              <a:rPr lang="pt-BR"/>
            </a:br>
            <a:r>
              <a:rPr lang="pt-BR"/>
              <a:t>A&lt;- c(9,8,7,6)</a:t>
            </a:r>
            <a:br>
              <a:rPr lang="pt-BR"/>
            </a:br>
            <a:r>
              <a:rPr lang="pt-BR"/>
              <a:t>A&lt;-A[-2]</a:t>
            </a:r>
            <a:br>
              <a:rPr lang="pt-BR"/>
            </a:br>
            <a:r>
              <a:rPr lang="pt-BR"/>
              <a:t>print(A)</a:t>
            </a:r>
            <a:br>
              <a:rPr lang="pt-BR"/>
            </a:br>
            <a:r>
              <a:rPr lang="pt-BR"/>
              <a:t>#9,7,6</a:t>
            </a:r>
          </a:p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4922425" y="1976650"/>
            <a:ext cx="3960600" cy="271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Removendo colunas de um dataframe</a:t>
            </a:r>
            <a:br>
              <a:rPr lang="pt-BR"/>
            </a:br>
            <a:br>
              <a:rPr lang="pt-BR"/>
            </a:br>
            <a:r>
              <a:rPr lang="pt-BR"/>
              <a:t>A&lt;-mydata[-1]</a:t>
            </a:r>
            <a:br>
              <a:rPr lang="pt-BR"/>
            </a:br>
            <a:r>
              <a:rPr lang="pt-BR"/>
              <a:t>print(A)</a:t>
            </a:r>
            <a:br>
              <a:rPr lang="pt-BR"/>
            </a:b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Como remover mais de uma coluna?</a:t>
            </a:r>
          </a:p>
        </p:txBody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</a:pPr>
            <a:r>
              <a:rPr lang="pt-BR"/>
              <a:t>nomes_nao_quero &lt;- c(1,2)</a:t>
            </a:r>
          </a:p>
          <a:p>
            <a:pPr indent="-342900" lvl="0" marL="457200" rtl="0">
              <a:spcBef>
                <a:spcPts val="0"/>
              </a:spcBef>
            </a:pPr>
            <a:r>
              <a:rPr lang="pt-BR"/>
              <a:t>mydata[-nomes_nao_quero]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32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Como remover mais de uma coluna?</a:t>
            </a:r>
          </a:p>
        </p:txBody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</a:pPr>
            <a:r>
              <a:rPr lang="pt-BR"/>
              <a:t>nomes_quero &lt;- c(“ID”,”Color”)</a:t>
            </a:r>
          </a:p>
          <a:p>
            <a:pPr indent="-342900" lvl="0" marL="457200" rtl="0">
              <a:spcBef>
                <a:spcPts val="0"/>
              </a:spcBef>
            </a:pPr>
            <a:r>
              <a:rPr lang="pt-BR"/>
              <a:t>subset(mydata, select = nomes_quero)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32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Outra forma de eliminar uma coluna</a:t>
            </a:r>
          </a:p>
        </p:txBody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</a:pPr>
            <a:r>
              <a:rPr lang="pt-BR"/>
              <a:t>mydata$Color_Replace &lt;- NULL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32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Histogramas</a:t>
            </a:r>
          </a:p>
        </p:txBody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x="471900" y="1919075"/>
            <a:ext cx="3447000" cy="9489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</a:pPr>
            <a:r>
              <a:rPr lang="pt-BR"/>
              <a:t>hist(AirPassengers)</a:t>
            </a:r>
          </a:p>
        </p:txBody>
      </p:sp>
      <p:pic>
        <p:nvPicPr>
          <p:cNvPr id="151" name="Shape 1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71300" y="1919075"/>
            <a:ext cx="4920300" cy="30228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Histogramas</a:t>
            </a:r>
          </a:p>
        </p:txBody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471900" y="1919075"/>
            <a:ext cx="5343300" cy="2639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40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hist(AirPassengers,  </a:t>
            </a:r>
            <a:r>
              <a:rPr lang="pt-B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#data frame</a:t>
            </a:r>
            <a:br>
              <a:rPr lang="pt-BR" sz="140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pt-BR" sz="140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    main="Histogram for Air Passengers",</a:t>
            </a:r>
            <a:r>
              <a:rPr lang="pt-B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#Nome do gráfico</a:t>
            </a:r>
            <a:br>
              <a:rPr lang="pt-BR" sz="140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pt-BR" sz="140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    xlab="Passengers", </a:t>
            </a:r>
            <a:r>
              <a:rPr lang="pt-B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#Nome do eixo x</a:t>
            </a:r>
            <a:br>
              <a:rPr lang="pt-BR" sz="140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pt-BR" sz="140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    border="blue", </a:t>
            </a:r>
            <a:r>
              <a:rPr lang="pt-B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#Cor da borda</a:t>
            </a:r>
            <a:br>
              <a:rPr lang="pt-BR" sz="140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pt-BR" sz="140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    col="green", </a:t>
            </a:r>
            <a:r>
              <a:rPr lang="pt-B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#Cor da coluna</a:t>
            </a:r>
            <a:br>
              <a:rPr lang="pt-BR" sz="140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pt-BR" sz="140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    xlim=c(100,700), </a:t>
            </a:r>
            <a:r>
              <a:rPr lang="pt-B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#Limites inferior e superior do eixo x</a:t>
            </a:r>
            <a:br>
              <a:rPr lang="pt-BR" sz="140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pt-BR" sz="140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    las=1, </a:t>
            </a:r>
            <a:r>
              <a:rPr lang="pt-B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#Inverte a visualização dos números do eixo y</a:t>
            </a:r>
            <a:br>
              <a:rPr lang="pt-BR" sz="140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pt-BR" sz="140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    breaks=5 </a:t>
            </a:r>
            <a:r>
              <a:rPr lang="pt-B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#Diz a quantidade de colunas*</a:t>
            </a:r>
            <a:br>
              <a:rPr lang="pt-BR" sz="140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pt-BR" sz="140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Gráficos (ggplot2)</a:t>
            </a:r>
          </a:p>
        </p:txBody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61111"/>
              <a:buFont typeface="Arial"/>
              <a:buNone/>
            </a:pPr>
            <a:r>
              <a:rPr lang="pt-BR"/>
              <a:t>para instalar ggplot em seu RStudio (duas linhas)</a:t>
            </a:r>
          </a:p>
          <a:p>
            <a:pPr indent="-342900" lvl="0" marL="457200" rtl="0">
              <a:spcBef>
                <a:spcPts val="0"/>
              </a:spcBef>
            </a:pPr>
            <a:r>
              <a:rPr lang="pt-BR"/>
              <a:t>install.packages(‘ggplot2’) #Instala em seu R (use aspas simples)</a:t>
            </a:r>
          </a:p>
          <a:p>
            <a:pPr indent="-342900" lvl="0" marL="457200" rtl="0">
              <a:spcBef>
                <a:spcPts val="0"/>
              </a:spcBef>
            </a:pPr>
            <a:r>
              <a:rPr lang="pt-BR"/>
              <a:t>library(ggplot2) #Importa para o seu projeto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32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Funções prontas</a:t>
            </a:r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Mean</a:t>
            </a:r>
            <a:br>
              <a:rPr lang="pt-BR"/>
            </a:br>
            <a:r>
              <a:rPr lang="pt-BR"/>
              <a:t>Sum</a:t>
            </a:r>
            <a:br>
              <a:rPr lang="pt-BR"/>
            </a:br>
            <a:r>
              <a:rPr lang="pt-BR"/>
              <a:t>Sd</a:t>
            </a:r>
            <a:br>
              <a:rPr lang="pt-BR"/>
            </a:br>
            <a:r>
              <a:rPr lang="pt-BR"/>
              <a:t>Median</a:t>
            </a:r>
          </a:p>
          <a:p>
            <a:pPr lvl="0">
              <a:spcBef>
                <a:spcPts val="0"/>
              </a:spcBef>
              <a:buNone/>
            </a:pPr>
            <a:r>
              <a:rPr lang="pt-BR"/>
              <a:t>Summary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Funções</a:t>
            </a:r>
          </a:p>
        </p:txBody>
      </p:sp>
      <p:pic>
        <p:nvPicPr>
          <p:cNvPr id="80" name="Shape 80"/>
          <p:cNvPicPr preferRelativeResize="0"/>
          <p:nvPr/>
        </p:nvPicPr>
        <p:blipFill rotWithShape="1">
          <a:blip r:embed="rId3">
            <a:alphaModFix/>
          </a:blip>
          <a:srcRect b="0" l="0" r="8759" t="0"/>
          <a:stretch/>
        </p:blipFill>
        <p:spPr>
          <a:xfrm>
            <a:off x="45250" y="2038075"/>
            <a:ext cx="2806975" cy="168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Shape 81"/>
          <p:cNvPicPr preferRelativeResize="0"/>
          <p:nvPr/>
        </p:nvPicPr>
        <p:blipFill rotWithShape="1">
          <a:blip r:embed="rId4">
            <a:alphaModFix/>
          </a:blip>
          <a:srcRect b="0" l="0" r="4342" t="0"/>
          <a:stretch/>
        </p:blipFill>
        <p:spPr>
          <a:xfrm>
            <a:off x="2955900" y="2028550"/>
            <a:ext cx="2906575" cy="1704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Shape 82"/>
          <p:cNvPicPr preferRelativeResize="0"/>
          <p:nvPr/>
        </p:nvPicPr>
        <p:blipFill rotWithShape="1">
          <a:blip r:embed="rId5">
            <a:alphaModFix/>
          </a:blip>
          <a:srcRect b="0" l="0" r="17423" t="2978"/>
          <a:stretch/>
        </p:blipFill>
        <p:spPr>
          <a:xfrm>
            <a:off x="6012475" y="2028550"/>
            <a:ext cx="2973225" cy="1811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Leitura de Dados</a:t>
            </a:r>
          </a:p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</a:pPr>
            <a:r>
              <a:rPr lang="pt-BR"/>
              <a:t>Extensão padrão de arquivo = “.csv”</a:t>
            </a:r>
          </a:p>
          <a:p>
            <a:pPr indent="-342900" lvl="0" marL="457200" rtl="0">
              <a:spcBef>
                <a:spcPts val="0"/>
              </a:spcBef>
            </a:pPr>
            <a:r>
              <a:rPr lang="pt-BR"/>
              <a:t>csv = Comma separated values (mas nem sempre)</a:t>
            </a:r>
          </a:p>
          <a:p>
            <a:pPr indent="-342900" lvl="0" marL="457200" rtl="0">
              <a:spcBef>
                <a:spcPts val="0"/>
              </a:spcBef>
            </a:pPr>
            <a:r>
              <a:rPr lang="pt-BR"/>
              <a:t>Eles são guardados em Data Frames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Exemplo de data.frame</a:t>
            </a:r>
          </a:p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</a:pPr>
            <a:r>
              <a:rPr lang="pt-BR"/>
              <a:t>d &lt;- c(1,2,3,4)</a:t>
            </a:r>
          </a:p>
          <a:p>
            <a:pPr indent="-342900" lvl="0" marL="457200" rtl="0">
              <a:spcBef>
                <a:spcPts val="0"/>
              </a:spcBef>
            </a:pPr>
            <a:r>
              <a:rPr lang="pt-BR"/>
              <a:t>e &lt;- c("red", "white", "red", NA)</a:t>
            </a:r>
          </a:p>
          <a:p>
            <a:pPr indent="-342900" lvl="0" marL="457200" rtl="0">
              <a:spcBef>
                <a:spcPts val="0"/>
              </a:spcBef>
            </a:pPr>
            <a:r>
              <a:rPr lang="pt-BR"/>
              <a:t>f &lt;- c(TRUE,TRUE,TRUE,FALSE)</a:t>
            </a:r>
          </a:p>
          <a:p>
            <a:pPr indent="-342900" lvl="0" marL="457200" rtl="0">
              <a:spcBef>
                <a:spcPts val="0"/>
              </a:spcBef>
            </a:pPr>
            <a:r>
              <a:rPr lang="pt-BR"/>
              <a:t> mydata &lt;- data.frame(d,e,f)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/>
              <a:t>Como fica o nome das colunas?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Nomeando colunas</a:t>
            </a:r>
          </a:p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</a:pPr>
            <a:r>
              <a:rPr lang="pt-BR"/>
              <a:t>names(mydata) &lt;- c("ID","Color","Passed") # variable names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Missing Values</a:t>
            </a:r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São valores que não foram corretamente preenchidos:</a:t>
            </a:r>
          </a:p>
          <a:p>
            <a:pPr lvl="0">
              <a:spcBef>
                <a:spcPts val="0"/>
              </a:spcBef>
              <a:buNone/>
            </a:pPr>
            <a:r>
              <a:rPr lang="pt-BR"/>
              <a:t>ex: “Renda”, “Idade”,”CEP”:</a:t>
            </a:r>
          </a:p>
          <a:p>
            <a:pPr lvl="0">
              <a:spcBef>
                <a:spcPts val="0"/>
              </a:spcBef>
              <a:buNone/>
            </a:pPr>
            <a:r>
              <a:rPr lang="pt-BR"/>
              <a:t>-20,0,”9999999”</a:t>
            </a:r>
          </a:p>
          <a:p>
            <a:pPr lvl="0">
              <a:spcBef>
                <a:spcPts val="0"/>
              </a:spcBef>
              <a:buNone/>
            </a:pPr>
            <a:r>
              <a:rPr lang="pt-BR"/>
              <a:t>função: is.na()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C</a:t>
            </a:r>
            <a:r>
              <a:rPr lang="pt-BR"/>
              <a:t>omo tratar missing?</a:t>
            </a:r>
          </a:p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Valores numéricos :  substituir os nas pelas médias, moda...etc.</a:t>
            </a:r>
          </a:p>
          <a:p>
            <a:pPr lvl="0">
              <a:spcBef>
                <a:spcPts val="0"/>
              </a:spcBef>
              <a:buNone/>
            </a:pPr>
            <a:r>
              <a:rPr lang="pt-BR"/>
              <a:t>valores categóricos : moda, excluir 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Como adicionar uma coluna?</a:t>
            </a:r>
          </a:p>
        </p:txBody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471900" y="2567800"/>
            <a:ext cx="8222100" cy="2061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Nova forma:</a:t>
            </a:r>
          </a:p>
          <a:p>
            <a:pPr lvl="0">
              <a:spcBef>
                <a:spcPts val="0"/>
              </a:spcBef>
              <a:buNone/>
            </a:pPr>
            <a:r>
              <a:rPr lang="pt-BR"/>
              <a:t>nome_do_dataframe$nome_da_coluna_nova &lt;- lista/função</a:t>
            </a:r>
            <a:br>
              <a:rPr lang="pt-BR"/>
            </a:br>
            <a:br>
              <a:rPr lang="pt-BR"/>
            </a:br>
            <a:r>
              <a:rPr lang="pt-BR"/>
              <a:t>Ex:</a:t>
            </a:r>
          </a:p>
          <a:p>
            <a:pPr lvl="0">
              <a:spcBef>
                <a:spcPts val="0"/>
              </a:spcBef>
              <a:buNone/>
            </a:pPr>
            <a:r>
              <a:rPr lang="pt-BR"/>
              <a:t>mydata$Color_Replace &lt;- is.na(mydata$Color)</a:t>
            </a:r>
          </a:p>
        </p:txBody>
      </p:sp>
      <p:sp>
        <p:nvSpPr>
          <p:cNvPr id="119" name="Shape 119"/>
          <p:cNvSpPr txBox="1"/>
          <p:nvPr/>
        </p:nvSpPr>
        <p:spPr>
          <a:xfrm>
            <a:off x="426650" y="1833025"/>
            <a:ext cx="4906500" cy="6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rbind? cbind?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