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y="5143500" cx="9144000"/>
  <p:notesSz cx="6858000" cy="9144000"/>
  <p:embeddedFontLst>
    <p:embeddedFont>
      <p:font typeface="Roboto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Roboto-regular.fntdata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font" Target="fonts/Roboto-italic.fntdata"/><Relationship Id="rId10" Type="http://schemas.openxmlformats.org/officeDocument/2006/relationships/slide" Target="slides/slide6.xml"/><Relationship Id="rId32" Type="http://schemas.openxmlformats.org/officeDocument/2006/relationships/font" Target="fonts/Roboto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34" Type="http://schemas.openxmlformats.org/officeDocument/2006/relationships/font" Target="fonts/Roboto-boldItalic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bioconductor.org/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cran.r-project.org/mirrors.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cran.r-project.org/doc/manuals/R-intro.html" TargetMode="External"/><Relationship Id="rId4" Type="http://schemas.openxmlformats.org/officeDocument/2006/relationships/hyperlink" Target="http://www.cyclismo.org/tutorial/R/" TargetMode="External"/><Relationship Id="rId5" Type="http://schemas.openxmlformats.org/officeDocument/2006/relationships/hyperlink" Target="http://cran.r-project.org/doc/contrib/Short-refcard.pdf" TargetMode="External"/><Relationship Id="rId6" Type="http://schemas.openxmlformats.org/officeDocument/2006/relationships/hyperlink" Target="https://campus.datacamp.com/courses/free-introduction-to-r" TargetMode="External"/><Relationship Id="rId7" Type="http://schemas.openxmlformats.org/officeDocument/2006/relationships/hyperlink" Target="https://campus.datacamp.com/courses/free-introduction-to-r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Aula de R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Introdutória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Linguagem R - Valores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Basicamente: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Ao digitar 2+2 o R sequer compila tal expressao para linguagem de maquina 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R nao possui tipos primitivos explicitamente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Mas possui outros tipos como: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b="1" lang="pt-BR"/>
              <a:t>Vetores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b="1" lang="pt-BR"/>
              <a:t>Matrizes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b="1" lang="pt-BR"/>
              <a:t>Data Frames 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b="1" lang="pt-BR"/>
              <a:t>Listas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Assuntos básicos para a Atividade de R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471900" y="1919075"/>
            <a:ext cx="8222100" cy="3224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#Declarando variaveis</a:t>
            </a:r>
            <a:br>
              <a:rPr lang="pt-BR"/>
            </a:br>
            <a:r>
              <a:rPr lang="pt-BR"/>
              <a:t>x = 4</a:t>
            </a:r>
            <a:br>
              <a:rPr lang="pt-BR"/>
            </a:br>
            <a:r>
              <a:rPr lang="pt-BR"/>
              <a:t>y = 2</a:t>
            </a:r>
            <a:br>
              <a:rPr lang="pt-BR"/>
            </a:br>
            <a:r>
              <a:rPr lang="pt-BR"/>
              <a:t>booleano = TRUE</a:t>
            </a:r>
            <a:br>
              <a:rPr lang="pt-BR"/>
            </a:br>
            <a:r>
              <a:rPr lang="pt-BR"/>
              <a:t>z = x+y</a:t>
            </a:r>
            <a:br>
              <a:rPr lang="pt-BR"/>
            </a:b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Linguage R - Loops (FOR)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471900" y="1919075"/>
            <a:ext cx="45330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For (expressao) {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	#Codigo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ex:</a:t>
            </a:r>
            <a:br>
              <a:rPr lang="pt-BR"/>
            </a:br>
            <a:r>
              <a:rPr lang="pt-BR"/>
              <a:t>for (x in k){</a:t>
            </a:r>
            <a:br>
              <a:rPr lang="pt-BR"/>
            </a:br>
            <a:r>
              <a:rPr lang="pt-BR"/>
              <a:t>	print(paste(“teste ”, x))</a:t>
            </a:r>
            <a:br>
              <a:rPr lang="pt-BR"/>
            </a:br>
            <a:r>
              <a:rPr lang="pt-BR"/>
              <a:t>	print(paste(“teste “, as.character(x)))</a:t>
            </a:r>
            <a:br>
              <a:rPr lang="pt-BR"/>
            </a:br>
            <a:r>
              <a:rPr lang="pt-BR"/>
              <a:t>}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5089375" y="2090650"/>
            <a:ext cx="3695700" cy="28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2400"/>
              <a:t>while( expressão ){</a:t>
            </a:r>
          </a:p>
          <a:p>
            <a:pPr lvl="0">
              <a:spcBef>
                <a:spcPts val="0"/>
              </a:spcBef>
              <a:buNone/>
            </a:pPr>
            <a:r>
              <a:rPr lang="pt-BR" sz="2400"/>
              <a:t>	</a:t>
            </a:r>
          </a:p>
          <a:p>
            <a:pPr lvl="0">
              <a:spcBef>
                <a:spcPts val="0"/>
              </a:spcBef>
              <a:buNone/>
            </a:pPr>
            <a:r>
              <a:rPr lang="pt-BR" sz="2400"/>
              <a:t>	#codigo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>
              <a:spcBef>
                <a:spcPts val="0"/>
              </a:spcBef>
              <a:buNone/>
            </a:pPr>
            <a:r>
              <a:rPr lang="pt-BR" sz="2400"/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Linguagem R: Vetores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O “mais importante” dos tipos.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Até mesmo um escalar é considerado um vetor de tamanho 1.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Para inicializar um vetor: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Vetor &lt;- c() #Criei um vetor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Assuntos básicos para a Atividade de R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471900" y="1919075"/>
            <a:ext cx="8222100" cy="3224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#Ordenando um vetor</a:t>
            </a:r>
            <a:br>
              <a:rPr lang="pt-BR"/>
            </a:br>
            <a:r>
              <a:rPr lang="pt-BR"/>
              <a:t>W&lt;-sort(W)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/>
              <a:t># Criando vetores a partir de vetores</a:t>
            </a:r>
            <a:br>
              <a:rPr lang="pt-BR"/>
            </a:br>
            <a:r>
              <a:rPr lang="pt-BR"/>
              <a:t>A&lt;-c(Z,W,4)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# Acessando elementos do vetor</a:t>
            </a:r>
            <a:br>
              <a:rPr lang="pt-BR"/>
            </a:br>
            <a:r>
              <a:rPr lang="pt-BR"/>
              <a:t>A[2] : Acessa o elemento na posição 2 do vetor(Começando do 1)</a:t>
            </a:r>
            <a:br>
              <a:rPr lang="pt-BR"/>
            </a:br>
            <a:r>
              <a:rPr lang="pt-BR"/>
              <a:t>A[-4] : Caso A possua o elemento 4 A[-4] é o vetor sem esse elemento</a:t>
            </a:r>
            <a:br>
              <a:rPr lang="pt-BR"/>
            </a:br>
            <a:r>
              <a:rPr lang="pt-BR"/>
              <a:t>A[2:4]: Elementos de A da posição 2 a 4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Linguagem R: Vetores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Vetores funcionam como escalares…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a &lt;- c(2,4,5)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b &lt;- c(25,40,60)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a + b 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Linguagem R: Vetores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Operacoes sao simplesmente aplicaveis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Ex: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x &lt;- c(2,3,4,5)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xaoquadrado &lt;- x^2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xaoquadrado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4,9,16,25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Assuntos básicos para a Atividade de R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# Modificando elementos do vetor</a:t>
            </a:r>
            <a:br>
              <a:rPr lang="pt-BR"/>
            </a:br>
            <a:r>
              <a:rPr lang="pt-BR"/>
              <a:t>A[2] &lt;- 5 ou A[2]=5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# Criando matrizes a partir de vetores...</a:t>
            </a:r>
            <a:br>
              <a:rPr lang="pt-BR"/>
            </a:br>
            <a:r>
              <a:rPr lang="pt-BR"/>
              <a:t># ...Combinando linhas ('rows')</a:t>
            </a:r>
            <a:br>
              <a:rPr lang="pt-BR"/>
            </a:br>
            <a:r>
              <a:rPr lang="pt-BR"/>
              <a:t>M &lt;- rbind(A, W)</a:t>
            </a:r>
            <a:br>
              <a:rPr lang="pt-BR"/>
            </a:br>
            <a:r>
              <a:rPr lang="pt-BR"/>
              <a:t># ...Combinando colunas ('columns')</a:t>
            </a:r>
            <a:br>
              <a:rPr lang="pt-BR"/>
            </a:br>
            <a:r>
              <a:rPr lang="pt-BR"/>
              <a:t>N &lt;- cbind(A, W)</a:t>
            </a:r>
          </a:p>
          <a:p>
            <a:pPr lvl="0">
              <a:lnSpc>
                <a:spcPct val="1386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000">
                <a:solidFill>
                  <a:srgbClr val="14131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14131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Linguagem R: Atividade 1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Criem um vetor que contenha o número repetidos pelo seu valor, ex: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(1,2,2,3,3,3), até o valor 10.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Calcule</a:t>
            </a:r>
            <a:r>
              <a:rPr lang="pt-BR"/>
              <a:t> a média e retire todos os valores do vetor criado que estão acima dela.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Assuntos básicos para a Atividade de 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#Data.frame</a:t>
            </a:r>
            <a:br>
              <a:rPr lang="pt-BR"/>
            </a:br>
            <a:r>
              <a:rPr lang="pt-BR"/>
              <a:t>d &lt;- data.frame(Coluna1 = 1, Coluna2 = 1:10, Coluna3 = A)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Acessamos dataframe assim como uma matriz: d[4,2] ou d[1,3];</a:t>
            </a:r>
            <a:br>
              <a:rPr lang="pt-BR"/>
            </a:br>
            <a:r>
              <a:rPr lang="pt-BR"/>
              <a:t>Podemos também acessar uma linha ou coluna inteira como um vetor</a:t>
            </a:r>
            <a:br>
              <a:rPr lang="pt-BR"/>
            </a:br>
            <a:r>
              <a:rPr lang="pt-BR"/>
              <a:t>vetor&lt;-d[,3] (coluna)</a:t>
            </a:r>
            <a:br>
              <a:rPr lang="pt-BR"/>
            </a:br>
            <a:r>
              <a:rPr lang="pt-BR"/>
              <a:t>vetor2&lt;-d[5,] (linha)</a:t>
            </a:r>
          </a:p>
          <a:p>
            <a:pPr lvl="0" rtl="0">
              <a:lnSpc>
                <a:spcPct val="1386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000">
                <a:solidFill>
                  <a:srgbClr val="14131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14131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O que é?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>
                <a:solidFill>
                  <a:srgbClr val="000000"/>
                </a:solidFill>
              </a:rPr>
              <a:t>O R é uma linguagem de programação relativamente nova, mas já bastante utilizada.</a:t>
            </a:r>
          </a:p>
          <a:p>
            <a:pPr lvl="0">
              <a:spcBef>
                <a:spcPts val="0"/>
              </a:spcBef>
              <a:buNone/>
            </a:pPr>
            <a:r>
              <a:rPr lang="pt-BR">
                <a:solidFill>
                  <a:srgbClr val="000000"/>
                </a:solidFill>
              </a:rPr>
              <a:t>Na verdade, o R é uma implementação livre da linguagem S, da qual existe uma versão comercial, chamada S-PLUS. Como o R tem muitas funções/bibliotecas/pacotes para análise de dados, é bastante difundida na comunidade científica (por exemplo </a:t>
            </a:r>
            <a:r>
              <a:rPr b="1" lang="pt-BR">
                <a:solidFill>
                  <a:srgbClr val="000000"/>
                </a:solidFill>
              </a:rPr>
              <a:t>estatística </a:t>
            </a:r>
            <a:r>
              <a:rPr lang="pt-BR">
                <a:solidFill>
                  <a:srgbClr val="000000"/>
                </a:solidFill>
              </a:rPr>
              <a:t>e </a:t>
            </a:r>
            <a:r>
              <a:rPr lang="pt-BR">
                <a:solidFill>
                  <a:srgbClr val="000000"/>
                </a:solidFill>
                <a:hlinkClick r:id="rId3"/>
              </a:rPr>
              <a:t>bioinformática</a:t>
            </a:r>
            <a:r>
              <a:rPr lang="pt-BR">
                <a:solidFill>
                  <a:srgbClr val="000000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389927" y="785256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Exercicio 02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Usando o comando data.frame(), entre com a matriz de dados peso=(60,70,80) e altura=(160,150,170). 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Agora crie uma nova matriz igual a inicial, com uma nova coluna com o Imc dessas pessoas.</a:t>
            </a:r>
            <a:br>
              <a:rPr lang="pt-BR"/>
            </a:br>
            <a:r>
              <a:rPr lang="pt-BR"/>
              <a:t>(</a:t>
            </a:r>
            <a:r>
              <a:rPr b="1" lang="pt-BR" sz="12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IMC</a:t>
            </a:r>
            <a:r>
              <a:rPr lang="pt-BR" sz="12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= peso / (altura x altura).</a:t>
            </a:r>
            <a:r>
              <a:rPr lang="pt-BR"/>
              <a:t>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Funções </a:t>
            </a:r>
            <a:r>
              <a:rPr lang="pt-BR"/>
              <a:t>estatísticas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471900" y="1919075"/>
            <a:ext cx="8222100" cy="3224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# Somatório</a:t>
            </a:r>
            <a:br>
              <a:rPr lang="pt-BR"/>
            </a:br>
            <a:r>
              <a:rPr lang="pt-BR"/>
              <a:t>Soma_A = sum(A)</a:t>
            </a:r>
            <a:br>
              <a:rPr lang="pt-BR"/>
            </a:br>
            <a:r>
              <a:rPr lang="pt-BR"/>
              <a:t># Média</a:t>
            </a:r>
            <a:br>
              <a:rPr lang="pt-BR"/>
            </a:br>
            <a:r>
              <a:rPr lang="pt-BR"/>
              <a:t>Media_A = mean(A)</a:t>
            </a:r>
            <a:br>
              <a:rPr lang="pt-BR"/>
            </a:br>
            <a:r>
              <a:rPr lang="pt-BR"/>
              <a:t># Mediana</a:t>
            </a:r>
            <a:br>
              <a:rPr lang="pt-BR"/>
            </a:br>
            <a:r>
              <a:rPr lang="pt-BR"/>
              <a:t>Mediana_A = median(A)</a:t>
            </a:r>
            <a:br>
              <a:rPr lang="pt-BR"/>
            </a:br>
            <a:r>
              <a:rPr lang="pt-BR"/>
              <a:t># Desvio padrão</a:t>
            </a:r>
            <a:br>
              <a:rPr lang="pt-BR"/>
            </a:br>
            <a:r>
              <a:rPr lang="pt-BR"/>
              <a:t>DP_A = sd(A)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Exercicio 03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Dada uma lista com a nota de cinco alunos, por exemplo, {3,7,9,6,7} encontre a média, o desvio padrão e ordene as notas. Sugestão: usar as funções mean, sd, sort no vetor definido.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Estamos quase no final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02" name="Shape 2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5"/>
            <a:ext cx="9144001" cy="5140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09" name="Shape 2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5"/>
            <a:ext cx="9144001" cy="5140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6" name="Shape 2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50" y="1255"/>
            <a:ext cx="9144001" cy="5140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23" name="Shape 2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5"/>
            <a:ext cx="9144001" cy="5140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Qual a diferença?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R é uma linguagem </a:t>
            </a:r>
            <a:r>
              <a:rPr b="1" lang="pt-BR"/>
              <a:t>Interpretada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R trabalha com </a:t>
            </a:r>
            <a:r>
              <a:rPr b="1" lang="pt-BR"/>
              <a:t>lazy evaluation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R permite “linkar” códigos em C, C++ em tempo de execução, para cálculos mais custosos.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Exemplificando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# Atribuição a variáveis (não é necessário declará-las)</a:t>
            </a:r>
            <a:br>
              <a:rPr lang="pt-BR"/>
            </a:br>
            <a:r>
              <a:rPr lang="pt-BR"/>
              <a:t>x &lt;- 5</a:t>
            </a:r>
            <a:br>
              <a:rPr lang="pt-BR"/>
            </a:br>
            <a:r>
              <a:rPr lang="pt-BR"/>
              <a:t>y = 7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Pra que serve?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Análise financeira,  análise de redes sociais, avaliação da acurácia de diagnósticos, epidemiologia, análise de microarray, ferramentas para Bioinformática em geral, entre outras.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Quero baixar no meu pc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Aqui você encontra mais informações sobre a instalação do R, que é bem fácil:</a:t>
            </a:r>
          </a:p>
          <a:p>
            <a:pPr lvl="0">
              <a:spcBef>
                <a:spcPts val="0"/>
              </a:spcBef>
              <a:buNone/>
            </a:pPr>
            <a:r>
              <a:rPr lang="pt-BR" u="sng">
                <a:solidFill>
                  <a:schemeClr val="hlink"/>
                </a:solidFill>
                <a:hlinkClick r:id="rId3"/>
              </a:rPr>
              <a:t>http://cran.r-project.org/mirrors.html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Quero estudar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69275" y="1778000"/>
            <a:ext cx="8222100" cy="3224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Tutoriais Básicos: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An Introduction to R (em inglês): </a:t>
            </a:r>
            <a:r>
              <a:rPr lang="pt-BR" u="sng">
                <a:solidFill>
                  <a:schemeClr val="hlink"/>
                </a:solidFill>
                <a:hlinkClick r:id="rId3"/>
              </a:rPr>
              <a:t>http://cran.r-project.org/doc/manuals/R-intro.html</a:t>
            </a:r>
            <a:br>
              <a:rPr lang="pt-BR"/>
            </a:br>
            <a:r>
              <a:rPr lang="pt-BR"/>
              <a:t>Tutorial de R com conceitos básicos de estatística: </a:t>
            </a:r>
            <a:r>
              <a:rPr lang="pt-BR" u="sng">
                <a:solidFill>
                  <a:schemeClr val="hlink"/>
                </a:solidFill>
                <a:hlinkClick r:id="rId4"/>
              </a:rPr>
              <a:t>http://www.cyclismo.org/tutorial/R/</a:t>
            </a:r>
            <a:br>
              <a:rPr lang="pt-BR"/>
            </a:br>
            <a:r>
              <a:rPr lang="pt-BR"/>
              <a:t>Guia de referência básico, com principais comandos: </a:t>
            </a:r>
            <a:r>
              <a:rPr lang="pt-BR" u="sng">
                <a:solidFill>
                  <a:schemeClr val="hlink"/>
                </a:solidFill>
                <a:hlinkClick r:id="rId5"/>
              </a:rPr>
              <a:t>http://cran.r-project.org/doc/contrib/Short-refcard.pdf</a:t>
            </a:r>
            <a:br>
              <a:rPr lang="pt-BR"/>
            </a:br>
            <a:r>
              <a:rPr lang="pt-BR"/>
              <a:t>Curso de 4h para desesperados (XD)</a:t>
            </a:r>
            <a:br>
              <a:rPr lang="pt-BR"/>
            </a:br>
            <a:r>
              <a:rPr lang="pt-BR" u="sng">
                <a:solidFill>
                  <a:schemeClr val="hlink"/>
                </a:solidFill>
                <a:hlinkClick r:id="rId6"/>
              </a:rPr>
              <a:t>https://campus.datacamp.com/courses/free-introduction-to-r</a:t>
            </a:r>
            <a:r>
              <a:rPr lang="pt-BR" sz="1000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7"/>
              </a:rPr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Observações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help(comando) -&gt; Ensina a usar o comando</a:t>
            </a:r>
            <a:br>
              <a:rPr lang="pt-BR"/>
            </a:br>
            <a:r>
              <a:rPr lang="pt-BR"/>
              <a:t>R é Case sensitive (Cuidado!)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Linguagem R - Types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Numeric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Integer (as.integer)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Complex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Logical</a:t>
            </a:r>
          </a:p>
          <a:p>
            <a:pPr indent="-342900" lvl="0" marL="457200" rtl="0">
              <a:spcBef>
                <a:spcPts val="0"/>
              </a:spcBef>
              <a:buChar char="-"/>
            </a:pPr>
            <a:r>
              <a:rPr lang="pt-BR"/>
              <a:t>Character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