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9977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456">
          <p15:clr>
            <a:srgbClr val="000000"/>
          </p15:clr>
        </p15:guide>
        <p15:guide id="2" pos="50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473D95B-3D60-4172-BBFF-938DBA0B1E79}">
  <a:tblStyle styleId="{B473D95B-3D60-4172-BBFF-938DBA0B1E79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EF2"/>
          </a:solidFill>
        </a:fill>
      </a:tcStyle>
    </a:wholeTbl>
    <a:band1H>
      <a:tcTxStyle/>
      <a:tcStyle>
        <a:tcBdr/>
        <a:fill>
          <a:solidFill>
            <a:srgbClr val="D1DBE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1DBE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2344" y="-96"/>
      </p:cViewPr>
      <p:guideLst>
        <p:guide orient="horz" pos="3456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65070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4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5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6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8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9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 txBox="1">
            <a:spLocks noGrp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595959"/>
                </a:solidFill>
              </a:defRPr>
            </a:lvl1pPr>
            <a:lvl2pPr lvl="1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7" name="Google Shape;27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3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texto e conteúdo" type="txAndObj">
  <p:cSld name="TEXT_AND_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4014787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2"/>
          </p:nvPr>
        </p:nvSpPr>
        <p:spPr>
          <a:xfrm>
            <a:off x="4667250" y="1285875"/>
            <a:ext cx="4016375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gráfico" type="chart">
  <p:cSld name="CHAR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>
            <a:spLocks noGrp="1"/>
          </p:cNvSpPr>
          <p:nvPr>
            <p:ph type="chart" idx="2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abela" type="tbl">
  <p:cSld name="TABLE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/>
            </a:lvl1pPr>
            <a:lvl2pPr marL="914400" lvl="1" indent="-3810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  <a:defRPr/>
            </a:lvl2pPr>
            <a:lvl3pPr marL="1371600" lvl="2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●"/>
              <a:defRPr/>
            </a:lvl3pPr>
            <a:lvl4pPr marL="1828800" lvl="3" indent="-363728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128"/>
              <a:buChar char="◦"/>
              <a:defRPr/>
            </a:lvl4pPr>
            <a:lvl5pPr marL="2286000" lvl="4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Quattrocento Sans"/>
              <a:buNone/>
              <a:defRPr sz="3600" b="0" cap="none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2A495D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2" name="Google Shape;42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1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2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2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3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4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69" name="Google Shape;69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Quattrocento Sans"/>
              <a:buNone/>
              <a:defRPr sz="2200" b="1">
                <a:solidFill>
                  <a:srgbClr val="2A495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marR="18288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2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marL="914400" lvl="1" indent="-3937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marL="1371600" lvl="2" indent="-3810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marL="1828800" lvl="3" indent="-370839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marL="2286000" lvl="4" indent="-3556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marL="2743200" lvl="5" indent="-2286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D4D4D"/>
          </a:solid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86" name="Google Shape;86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683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63728" algn="l" rtl="0">
              <a:lnSpc>
                <a:spcPct val="150000"/>
              </a:lnSpc>
              <a:spcBef>
                <a:spcPts val="225"/>
              </a:spcBef>
              <a:spcAft>
                <a:spcPts val="0"/>
              </a:spcAft>
              <a:buClr>
                <a:srgbClr val="2A495D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5560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rgbClr val="2A495D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" name="Google Shape;17;p1" descr="E:\cin.gif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6286500"/>
            <a:ext cx="1724025" cy="5715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3.png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1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Estatística</a:t>
            </a:r>
            <a:endParaRPr/>
          </a:p>
        </p:txBody>
      </p:sp>
      <p:sp>
        <p:nvSpPr>
          <p:cNvPr id="132" name="Google Shape;132;p17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 b="1"/>
              <a:t>Teste de hipóteses para uma média populacional: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Teste unilateral à direita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Teste unilateral à esquerda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Teste bilateral</a:t>
            </a:r>
            <a:endParaRPr/>
          </a:p>
        </p:txBody>
      </p:sp>
      <p:sp>
        <p:nvSpPr>
          <p:cNvPr id="133" name="Google Shape;133;p17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Como realizar Testes de Hipótese</a:t>
            </a:r>
            <a:endParaRPr/>
          </a:p>
        </p:txBody>
      </p:sp>
      <p:sp>
        <p:nvSpPr>
          <p:cNvPr id="214" name="Google Shape;214;p2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 i="1"/>
              <a:t>Passo 6</a:t>
            </a:r>
            <a:endParaRPr/>
          </a:p>
          <a:p>
            <a:pPr marL="282575" lvl="1" indent="0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</a:pPr>
            <a:r>
              <a:rPr lang="pt-BR" sz="2000"/>
              <a:t>Interprete a estatística de teste para verificar se a hipótese nula será ou não rejeitada. Se z ou t corresponder a valores da região crítica, rejeite H</a:t>
            </a:r>
            <a:r>
              <a:rPr lang="pt-BR" sz="2000" baseline="-25000"/>
              <a:t>0</a:t>
            </a:r>
            <a:r>
              <a:rPr lang="pt-BR" sz="2000"/>
              <a:t>, caso contrário, não rejeite H</a:t>
            </a:r>
            <a:r>
              <a:rPr lang="pt-BR" sz="2000" baseline="-25000"/>
              <a:t>0</a:t>
            </a:r>
            <a:r>
              <a:rPr lang="pt-BR" sz="2000"/>
              <a:t>.</a:t>
            </a:r>
            <a:endParaRPr/>
          </a:p>
        </p:txBody>
      </p:sp>
      <p:pic>
        <p:nvPicPr>
          <p:cNvPr id="215" name="Google Shape;21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8888" y="3500438"/>
            <a:ext cx="5041900" cy="16271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Google Shape;216;p26"/>
          <p:cNvCxnSpPr/>
          <p:nvPr/>
        </p:nvCxnSpPr>
        <p:spPr>
          <a:xfrm rot="10800000" flipH="1">
            <a:off x="5076825" y="3860800"/>
            <a:ext cx="142875" cy="11525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7" name="Google Shape;217;p26"/>
          <p:cNvCxnSpPr/>
          <p:nvPr/>
        </p:nvCxnSpPr>
        <p:spPr>
          <a:xfrm rot="10800000" flipH="1">
            <a:off x="2339975" y="3789363"/>
            <a:ext cx="2519363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8" name="Google Shape;218;p26"/>
          <p:cNvSpPr txBox="1"/>
          <p:nvPr/>
        </p:nvSpPr>
        <p:spPr>
          <a:xfrm>
            <a:off x="4865858" y="3385645"/>
            <a:ext cx="25923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0" u="none" strike="noStrike" cap="none">
                <a:solidFill>
                  <a:srgbClr val="FF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Região crítica</a:t>
            </a:r>
            <a:endParaRPr/>
          </a:p>
        </p:txBody>
      </p:sp>
      <p:pic>
        <p:nvPicPr>
          <p:cNvPr id="219" name="Google Shape;219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79613" y="5157788"/>
            <a:ext cx="720725" cy="30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3438" y="5157788"/>
            <a:ext cx="720725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6"/>
          <p:cNvSpPr txBox="1"/>
          <p:nvPr/>
        </p:nvSpPr>
        <p:spPr>
          <a:xfrm>
            <a:off x="468313" y="5535613"/>
            <a:ext cx="82804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Diferentes níveis de significância podem gerar diferentes conclusões. Com um nível de 5%, H</a:t>
            </a:r>
            <a:r>
              <a:rPr lang="pt-BR" sz="1800" b="0" i="0" u="none" strike="noStrike" cap="none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r>
              <a:rPr lang="pt-BR"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poderá ser rejeitado, mas com 1% poderá ser aceito. 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Como realizar Testes de Hipótese</a:t>
            </a:r>
            <a:endParaRPr/>
          </a:p>
        </p:txBody>
      </p:sp>
      <p:sp>
        <p:nvSpPr>
          <p:cNvPr id="227" name="Google Shape;227;p2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072"/>
              <a:buChar char="⚫"/>
            </a:pPr>
            <a:r>
              <a:rPr lang="pt-BR" sz="2590" dirty="0" smtClean="0"/>
              <a:t> Para amostras em que </a:t>
            </a:r>
            <a:r>
              <a:rPr lang="pt-BR" sz="2590" dirty="0" err="1" smtClean="0"/>
              <a:t>σ</a:t>
            </a:r>
            <a:r>
              <a:rPr lang="pt-BR" sz="2590" dirty="0" smtClean="0"/>
              <a:t> </a:t>
            </a:r>
            <a:r>
              <a:rPr lang="pt-BR" sz="2590" dirty="0"/>
              <a:t>for desconhecido, usamos </a:t>
            </a:r>
            <a:r>
              <a:rPr lang="pt-BR" sz="2590" i="1" dirty="0" err="1"/>
              <a:t>s</a:t>
            </a:r>
            <a:r>
              <a:rPr lang="pt-BR" sz="2590" dirty="0"/>
              <a:t> ao invés de </a:t>
            </a:r>
            <a:r>
              <a:rPr lang="pt-BR" sz="2590" i="1" dirty="0" err="1"/>
              <a:t>σ</a:t>
            </a:r>
            <a:r>
              <a:rPr lang="pt-BR" sz="2590" dirty="0"/>
              <a:t> e consideramos o grau de liberdade como n-1;</a:t>
            </a:r>
            <a:endParaRPr dirty="0"/>
          </a:p>
          <a:p>
            <a:pPr marL="265113" lvl="0" indent="-133541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endParaRPr sz="2590" dirty="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72"/>
              <a:buChar char="⚫"/>
            </a:pPr>
            <a:r>
              <a:rPr lang="pt-BR" sz="2590" dirty="0" smtClean="0"/>
              <a:t> Para </a:t>
            </a:r>
            <a:r>
              <a:rPr lang="pt-BR" sz="2590" i="1" dirty="0" err="1"/>
              <a:t>σ</a:t>
            </a:r>
            <a:r>
              <a:rPr lang="pt-BR" sz="2590" dirty="0"/>
              <a:t> desconhecido, a distribuição é uma </a:t>
            </a:r>
            <a:r>
              <a:rPr lang="pt-BR" sz="2590" i="1" dirty="0" err="1" smtClean="0"/>
              <a:t>t</a:t>
            </a:r>
            <a:r>
              <a:rPr lang="pt-BR" sz="2590" i="1" dirty="0" err="1" smtClean="0"/>
              <a:t>_</a:t>
            </a:r>
            <a:r>
              <a:rPr lang="pt-BR" sz="2590" i="1" dirty="0" err="1" smtClean="0"/>
              <a:t>Student</a:t>
            </a:r>
            <a:r>
              <a:rPr lang="pt-BR" sz="2590" i="1" dirty="0" smtClean="0"/>
              <a:t>. </a:t>
            </a:r>
            <a:r>
              <a:rPr lang="pt-BR" sz="2590" dirty="0" smtClean="0"/>
              <a:t> </a:t>
            </a:r>
            <a:r>
              <a:rPr lang="pt-BR" sz="2590" dirty="0"/>
              <a:t>P</a:t>
            </a:r>
            <a:r>
              <a:rPr lang="pt-BR" sz="2590" dirty="0" smtClean="0"/>
              <a:t>ara </a:t>
            </a:r>
            <a:r>
              <a:rPr lang="pt-BR" sz="2590" dirty="0"/>
              <a:t>amostras de tamanho </a:t>
            </a:r>
            <a:r>
              <a:rPr lang="pt-BR" sz="2590" dirty="0" smtClean="0"/>
              <a:t>maiores que 30, a distribuição normal </a:t>
            </a:r>
            <a:r>
              <a:rPr lang="pt-BR" sz="2590" dirty="0" smtClean="0"/>
              <a:t>é uma boa aproximação para a distribuição</a:t>
            </a:r>
            <a:r>
              <a:rPr lang="pt-BR" sz="2590" dirty="0" smtClean="0"/>
              <a:t> </a:t>
            </a:r>
            <a:r>
              <a:rPr lang="pt-BR" sz="2590" i="1" dirty="0" smtClean="0"/>
              <a:t>t. </a:t>
            </a:r>
            <a:endParaRPr sz="259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1. Testes de Hipótese Bilateral</a:t>
            </a:r>
            <a:endParaRPr/>
          </a:p>
        </p:txBody>
      </p:sp>
      <p:sp>
        <p:nvSpPr>
          <p:cNvPr id="233" name="Google Shape;233;p28"/>
          <p:cNvSpPr txBox="1">
            <a:spLocks noGrp="1"/>
          </p:cNvSpPr>
          <p:nvPr>
            <p:ph type="body" idx="1"/>
          </p:nvPr>
        </p:nvSpPr>
        <p:spPr>
          <a:xfrm>
            <a:off x="459065" y="1475059"/>
            <a:ext cx="8183880" cy="482979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endParaRPr dirty="0"/>
          </a:p>
        </p:txBody>
      </p:sp>
      <p:pic>
        <p:nvPicPr>
          <p:cNvPr id="234" name="Google Shape;234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6013" y="2735263"/>
            <a:ext cx="7056437" cy="22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8"/>
          <p:cNvSpPr txBox="1"/>
          <p:nvPr/>
        </p:nvSpPr>
        <p:spPr>
          <a:xfrm>
            <a:off x="1835150" y="3716338"/>
            <a:ext cx="66075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α/2</a:t>
            </a: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36" name="Google Shape;236;p28"/>
          <p:cNvSpPr txBox="1"/>
          <p:nvPr/>
        </p:nvSpPr>
        <p:spPr>
          <a:xfrm>
            <a:off x="6588125" y="3716338"/>
            <a:ext cx="66075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α/2</a:t>
            </a: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237" name="Google Shape;237;p28"/>
          <p:cNvCxnSpPr/>
          <p:nvPr/>
        </p:nvCxnSpPr>
        <p:spPr>
          <a:xfrm rot="10800000">
            <a:off x="2195513" y="4149725"/>
            <a:ext cx="287337" cy="7191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8" name="Google Shape;238;p28"/>
          <p:cNvCxnSpPr/>
          <p:nvPr/>
        </p:nvCxnSpPr>
        <p:spPr>
          <a:xfrm rot="10800000" flipH="1">
            <a:off x="6516688" y="4149725"/>
            <a:ext cx="288925" cy="7191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9" name="Google Shape;239;p28"/>
          <p:cNvSpPr/>
          <p:nvPr/>
        </p:nvSpPr>
        <p:spPr>
          <a:xfrm rot="10800000">
            <a:off x="1262063" y="5445125"/>
            <a:ext cx="1435100" cy="285750"/>
          </a:xfrm>
          <a:prstGeom prst="rightArrow">
            <a:avLst>
              <a:gd name="adj1" fmla="val 50000"/>
              <a:gd name="adj2" fmla="val 125556"/>
            </a:avLst>
          </a:prstGeom>
          <a:gradFill>
            <a:gsLst>
              <a:gs pos="0">
                <a:srgbClr val="A43E02"/>
              </a:gs>
              <a:gs pos="60000">
                <a:srgbClr val="E45805"/>
              </a:gs>
              <a:gs pos="100000">
                <a:srgbClr val="FF6521"/>
              </a:gs>
            </a:gsLst>
            <a:lin ang="16200000" scaled="0"/>
          </a:gradFill>
          <a:ln w="9525" cap="flat" cmpd="sng">
            <a:solidFill>
              <a:srgbClr val="E95B0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28"/>
          <p:cNvSpPr/>
          <p:nvPr/>
        </p:nvSpPr>
        <p:spPr>
          <a:xfrm>
            <a:off x="6372225" y="5445125"/>
            <a:ext cx="1435100" cy="285750"/>
          </a:xfrm>
          <a:prstGeom prst="rightArrow">
            <a:avLst>
              <a:gd name="adj1" fmla="val 50000"/>
              <a:gd name="adj2" fmla="val 125556"/>
            </a:avLst>
          </a:prstGeom>
          <a:gradFill>
            <a:gsLst>
              <a:gs pos="0">
                <a:srgbClr val="A43E02"/>
              </a:gs>
              <a:gs pos="60000">
                <a:srgbClr val="E45805"/>
              </a:gs>
              <a:gs pos="100000">
                <a:srgbClr val="FF6521"/>
              </a:gs>
            </a:gsLst>
            <a:lin ang="16200000" scaled="0"/>
          </a:gradFill>
          <a:ln w="9525" cap="flat" cmpd="sng">
            <a:solidFill>
              <a:srgbClr val="E95B0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28"/>
          <p:cNvSpPr/>
          <p:nvPr/>
        </p:nvSpPr>
        <p:spPr>
          <a:xfrm>
            <a:off x="2700338" y="5516563"/>
            <a:ext cx="3671887" cy="144462"/>
          </a:xfrm>
          <a:prstGeom prst="rect">
            <a:avLst/>
          </a:prstGeom>
          <a:gradFill>
            <a:gsLst>
              <a:gs pos="0">
                <a:srgbClr val="216369"/>
              </a:gs>
              <a:gs pos="60000">
                <a:srgbClr val="308A92"/>
              </a:gs>
              <a:gs pos="100000">
                <a:srgbClr val="55B0BA"/>
              </a:gs>
            </a:gsLst>
            <a:lin ang="16200000" scaled="0"/>
          </a:gradFill>
          <a:ln w="9525" cap="flat" cmpd="sng">
            <a:solidFill>
              <a:srgbClr val="328D96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28"/>
          <p:cNvSpPr txBox="1"/>
          <p:nvPr/>
        </p:nvSpPr>
        <p:spPr>
          <a:xfrm>
            <a:off x="900113" y="5769769"/>
            <a:ext cx="19446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  <p:sp>
        <p:nvSpPr>
          <p:cNvPr id="243" name="Google Shape;243;p28"/>
          <p:cNvSpPr txBox="1"/>
          <p:nvPr/>
        </p:nvSpPr>
        <p:spPr>
          <a:xfrm>
            <a:off x="6516688" y="5769769"/>
            <a:ext cx="19446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  <p:sp>
        <p:nvSpPr>
          <p:cNvPr id="244" name="Google Shape;244;p28"/>
          <p:cNvSpPr txBox="1"/>
          <p:nvPr/>
        </p:nvSpPr>
        <p:spPr>
          <a:xfrm>
            <a:off x="3490913" y="5769769"/>
            <a:ext cx="26654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Não 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1. Testes de Hipótese Bilateral</a:t>
            </a:r>
            <a:endParaRPr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r="-594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 </a:t>
            </a:r>
            <a:endParaRPr/>
          </a:p>
        </p:txBody>
      </p:sp>
      <p:pic>
        <p:nvPicPr>
          <p:cNvPr id="251" name="Google Shape;251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1500" y="3573463"/>
            <a:ext cx="3168650" cy="1000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2" name="Google Shape;252;p29"/>
          <p:cNvCxnSpPr/>
          <p:nvPr/>
        </p:nvCxnSpPr>
        <p:spPr>
          <a:xfrm rot="10800000" flipH="1">
            <a:off x="6300788" y="4581525"/>
            <a:ext cx="71437" cy="2873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3" name="Google Shape;253;p29"/>
          <p:cNvCxnSpPr/>
          <p:nvPr/>
        </p:nvCxnSpPr>
        <p:spPr>
          <a:xfrm rot="10800000" flipH="1">
            <a:off x="7812088" y="4581525"/>
            <a:ext cx="215900" cy="2873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4" name="Google Shape;254;p29"/>
          <p:cNvSpPr txBox="1"/>
          <p:nvPr/>
        </p:nvSpPr>
        <p:spPr>
          <a:xfrm>
            <a:off x="5364163" y="5373688"/>
            <a:ext cx="345598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Conclusão</a:t>
            </a:r>
            <a:r>
              <a:rPr lang="pt-BR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rejeitamos H</a:t>
            </a:r>
            <a:r>
              <a:rPr lang="pt-BR" sz="16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r>
              <a:rPr lang="pt-BR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, isto é, a resistência não é mais de 400 libras.</a:t>
            </a:r>
            <a:endParaRPr sz="1600" baseline="-25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5" name="Google Shape;255;p29"/>
          <p:cNvSpPr txBox="1"/>
          <p:nvPr/>
        </p:nvSpPr>
        <p:spPr>
          <a:xfrm>
            <a:off x="5940425" y="4797425"/>
            <a:ext cx="8354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z</a:t>
            </a:r>
            <a:r>
              <a:rPr lang="pt-BR" sz="12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</a:t>
            </a: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-1,96</a:t>
            </a:r>
            <a:endParaRPr/>
          </a:p>
        </p:txBody>
      </p:sp>
      <p:sp>
        <p:nvSpPr>
          <p:cNvPr id="256" name="Google Shape;256;p29"/>
          <p:cNvSpPr txBox="1"/>
          <p:nvPr/>
        </p:nvSpPr>
        <p:spPr>
          <a:xfrm>
            <a:off x="7451725" y="4797425"/>
            <a:ext cx="77457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z</a:t>
            </a:r>
            <a:r>
              <a:rPr lang="pt-BR" sz="12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</a:t>
            </a: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1,96</a:t>
            </a:r>
            <a:endParaRPr/>
          </a:p>
        </p:txBody>
      </p:sp>
      <p:cxnSp>
        <p:nvCxnSpPr>
          <p:cNvPr id="257" name="Google Shape;257;p29"/>
          <p:cNvCxnSpPr/>
          <p:nvPr/>
        </p:nvCxnSpPr>
        <p:spPr>
          <a:xfrm rot="10800000" flipH="1">
            <a:off x="3851920" y="4573664"/>
            <a:ext cx="1944300" cy="295200"/>
          </a:xfrm>
          <a:prstGeom prst="curvedConnector3">
            <a:avLst>
              <a:gd name="adj1" fmla="val 99768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2.1 Testes de Hipótese Unilateral a direita</a:t>
            </a:r>
            <a:endParaRPr/>
          </a:p>
        </p:txBody>
      </p:sp>
      <p:sp>
        <p:nvSpPr>
          <p:cNvPr id="263" name="Google Shape;263;p3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 </a:t>
            </a:r>
            <a:endParaRPr/>
          </a:p>
        </p:txBody>
      </p:sp>
      <p:pic>
        <p:nvPicPr>
          <p:cNvPr id="264" name="Google Shape;264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68425" y="2759075"/>
            <a:ext cx="6372225" cy="2182813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30"/>
          <p:cNvSpPr/>
          <p:nvPr/>
        </p:nvSpPr>
        <p:spPr>
          <a:xfrm>
            <a:off x="6156325" y="5159375"/>
            <a:ext cx="1435100" cy="285750"/>
          </a:xfrm>
          <a:prstGeom prst="rightArrow">
            <a:avLst>
              <a:gd name="adj1" fmla="val 50000"/>
              <a:gd name="adj2" fmla="val 125556"/>
            </a:avLst>
          </a:prstGeom>
          <a:gradFill>
            <a:gsLst>
              <a:gs pos="0">
                <a:srgbClr val="A43E02"/>
              </a:gs>
              <a:gs pos="60000">
                <a:srgbClr val="E45805"/>
              </a:gs>
              <a:gs pos="100000">
                <a:srgbClr val="FF6521"/>
              </a:gs>
            </a:gsLst>
            <a:lin ang="16200000" scaled="0"/>
          </a:gradFill>
          <a:ln w="9525" cap="flat" cmpd="sng">
            <a:solidFill>
              <a:srgbClr val="E95B0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1907704" y="5564188"/>
            <a:ext cx="266541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Não 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  <p:sp>
        <p:nvSpPr>
          <p:cNvPr id="267" name="Google Shape;267;p30"/>
          <p:cNvSpPr/>
          <p:nvPr/>
        </p:nvSpPr>
        <p:spPr>
          <a:xfrm rot="10800000">
            <a:off x="1619250" y="5156200"/>
            <a:ext cx="4537075" cy="288925"/>
          </a:xfrm>
          <a:prstGeom prst="rightArrow">
            <a:avLst>
              <a:gd name="adj1" fmla="val 50000"/>
              <a:gd name="adj2" fmla="val 392582"/>
            </a:avLst>
          </a:prstGeom>
          <a:gradFill>
            <a:gsLst>
              <a:gs pos="0">
                <a:srgbClr val="216369"/>
              </a:gs>
              <a:gs pos="60000">
                <a:srgbClr val="308A92"/>
              </a:gs>
              <a:gs pos="100000">
                <a:srgbClr val="55B0BA"/>
              </a:gs>
            </a:gsLst>
            <a:lin ang="16200000" scaled="0"/>
          </a:gradFill>
          <a:ln w="9525" cap="flat" cmpd="sng">
            <a:solidFill>
              <a:srgbClr val="328D96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30"/>
          <p:cNvSpPr txBox="1"/>
          <p:nvPr/>
        </p:nvSpPr>
        <p:spPr>
          <a:xfrm>
            <a:off x="6084417" y="5564188"/>
            <a:ext cx="194468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2.1 Testes de Hipótese Unilateral a direita</a:t>
            </a:r>
            <a:endParaRPr/>
          </a:p>
        </p:txBody>
      </p:sp>
      <p:sp>
        <p:nvSpPr>
          <p:cNvPr id="274" name="Google Shape;274;p31"/>
          <p:cNvSpPr txBox="1">
            <a:spLocks noGrp="1"/>
          </p:cNvSpPr>
          <p:nvPr>
            <p:ph type="body" idx="1"/>
          </p:nvPr>
        </p:nvSpPr>
        <p:spPr>
          <a:xfrm>
            <a:off x="295184" y="1449756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r="-221" b="-10915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 dirty="0"/>
              <a:t> </a:t>
            </a:r>
            <a:endParaRPr dirty="0"/>
          </a:p>
        </p:txBody>
      </p:sp>
      <p:pic>
        <p:nvPicPr>
          <p:cNvPr id="275" name="Google Shape;275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15063" y="3571875"/>
            <a:ext cx="2295525" cy="785813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31"/>
          <p:cNvSpPr txBox="1"/>
          <p:nvPr/>
        </p:nvSpPr>
        <p:spPr>
          <a:xfrm>
            <a:off x="5643563" y="4643438"/>
            <a:ext cx="3000375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pt-BR" sz="14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 = 1,5        t</a:t>
            </a:r>
            <a:r>
              <a:rPr lang="pt-BR" sz="1400" b="1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</a:t>
            </a:r>
            <a:r>
              <a:rPr lang="pt-BR" sz="14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1,83 </a:t>
            </a:r>
            <a:endParaRPr/>
          </a:p>
        </p:txBody>
      </p:sp>
      <p:cxnSp>
        <p:nvCxnSpPr>
          <p:cNvPr id="277" name="Google Shape;277;p31"/>
          <p:cNvCxnSpPr/>
          <p:nvPr/>
        </p:nvCxnSpPr>
        <p:spPr>
          <a:xfrm rot="-5400000">
            <a:off x="7787482" y="4571206"/>
            <a:ext cx="285750" cy="1587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78" name="Google Shape;278;p31"/>
          <p:cNvSpPr txBox="1"/>
          <p:nvPr/>
        </p:nvSpPr>
        <p:spPr>
          <a:xfrm>
            <a:off x="5436096" y="5525219"/>
            <a:ext cx="3429000" cy="100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</a:pPr>
            <a:r>
              <a:rPr lang="pt-BR" sz="14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Conclusão</a:t>
            </a:r>
            <a:r>
              <a:rPr lang="pt-BR"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Não rejeitamos H0, o que implica que o número de infrações não teve um aumento significativo. </a:t>
            </a:r>
            <a:endParaRPr/>
          </a:p>
        </p:txBody>
      </p:sp>
      <p:cxnSp>
        <p:nvCxnSpPr>
          <p:cNvPr id="279" name="Google Shape;279;p31"/>
          <p:cNvCxnSpPr/>
          <p:nvPr/>
        </p:nvCxnSpPr>
        <p:spPr>
          <a:xfrm rot="10800000" flipH="1">
            <a:off x="7143750" y="4357688"/>
            <a:ext cx="500063" cy="357187"/>
          </a:xfrm>
          <a:prstGeom prst="straightConnector1">
            <a:avLst/>
          </a:prstGeom>
          <a:noFill/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/>
              <a:t>2.2 Testes de Hipótese Unilateral a esquerda</a:t>
            </a:r>
            <a:endParaRPr/>
          </a:p>
        </p:txBody>
      </p:sp>
      <p:sp>
        <p:nvSpPr>
          <p:cNvPr id="285" name="Google Shape;285;p3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 </a:t>
            </a:r>
            <a:endParaRPr/>
          </a:p>
        </p:txBody>
      </p:sp>
      <p:pic>
        <p:nvPicPr>
          <p:cNvPr id="286" name="Google Shape;286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71625" y="2714625"/>
            <a:ext cx="6408738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32"/>
          <p:cNvSpPr/>
          <p:nvPr/>
        </p:nvSpPr>
        <p:spPr>
          <a:xfrm rot="10800000">
            <a:off x="1643063" y="5041900"/>
            <a:ext cx="1435100" cy="285750"/>
          </a:xfrm>
          <a:prstGeom prst="rightArrow">
            <a:avLst>
              <a:gd name="adj1" fmla="val 50000"/>
              <a:gd name="adj2" fmla="val 125556"/>
            </a:avLst>
          </a:prstGeom>
          <a:gradFill>
            <a:gsLst>
              <a:gs pos="0">
                <a:srgbClr val="A43E02"/>
              </a:gs>
              <a:gs pos="60000">
                <a:srgbClr val="E45805"/>
              </a:gs>
              <a:gs pos="100000">
                <a:srgbClr val="FF6521"/>
              </a:gs>
            </a:gsLst>
            <a:lin ang="16200000" scaled="0"/>
          </a:gradFill>
          <a:ln w="9525" cap="flat" cmpd="sng">
            <a:solidFill>
              <a:srgbClr val="E95B0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32"/>
          <p:cNvSpPr txBox="1"/>
          <p:nvPr/>
        </p:nvSpPr>
        <p:spPr>
          <a:xfrm>
            <a:off x="1412875" y="5375275"/>
            <a:ext cx="1944688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  <p:sp>
        <p:nvSpPr>
          <p:cNvPr id="289" name="Google Shape;289;p32"/>
          <p:cNvSpPr/>
          <p:nvPr/>
        </p:nvSpPr>
        <p:spPr>
          <a:xfrm>
            <a:off x="3082925" y="5038725"/>
            <a:ext cx="4537075" cy="288925"/>
          </a:xfrm>
          <a:prstGeom prst="rightArrow">
            <a:avLst>
              <a:gd name="adj1" fmla="val 50000"/>
              <a:gd name="adj2" fmla="val 392582"/>
            </a:avLst>
          </a:prstGeom>
          <a:gradFill>
            <a:gsLst>
              <a:gs pos="0">
                <a:srgbClr val="216369"/>
              </a:gs>
              <a:gs pos="60000">
                <a:srgbClr val="308A92"/>
              </a:gs>
              <a:gs pos="100000">
                <a:srgbClr val="55B0BA"/>
              </a:gs>
            </a:gsLst>
            <a:lin ang="16200000" scaled="0"/>
          </a:gradFill>
          <a:ln w="9525" cap="flat" cmpd="sng">
            <a:solidFill>
              <a:srgbClr val="328D96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32"/>
          <p:cNvSpPr txBox="1"/>
          <p:nvPr/>
        </p:nvSpPr>
        <p:spPr>
          <a:xfrm>
            <a:off x="3946525" y="5375275"/>
            <a:ext cx="266541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Não rejeitar H</a:t>
            </a:r>
            <a:r>
              <a:rPr lang="pt-BR" sz="24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/>
              <a:t>2.2 Testes de Hipótese Unilateral a esquerda</a:t>
            </a:r>
            <a:endParaRPr dirty="0"/>
          </a:p>
        </p:txBody>
      </p:sp>
      <p:sp>
        <p:nvSpPr>
          <p:cNvPr id="297" name="Google Shape;297;p33"/>
          <p:cNvSpPr txBox="1"/>
          <p:nvPr/>
        </p:nvSpPr>
        <p:spPr>
          <a:xfrm>
            <a:off x="5688013" y="4849951"/>
            <a:ext cx="3455987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Conclusão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ejeitamos 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600" baseline="-25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0.  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 salário 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é menor que </a:t>
            </a:r>
            <a:r>
              <a:rPr lang="pt-BR" sz="1600" dirty="0" err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$ 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48.0000 </a:t>
            </a:r>
            <a:r>
              <a:rPr lang="pt-BR" sz="16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considerando o nível de significância de 5%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. O professor est</a:t>
            </a:r>
            <a:r>
              <a:rPr lang="pt-BR" sz="1600" dirty="0" smtClean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á correto. </a:t>
            </a:r>
            <a:endParaRPr sz="1600" baseline="-25000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8" name="Google Shape;298;p33"/>
          <p:cNvSpPr txBox="1"/>
          <p:nvPr/>
        </p:nvSpPr>
        <p:spPr>
          <a:xfrm>
            <a:off x="5508104" y="3284984"/>
            <a:ext cx="8771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z</a:t>
            </a:r>
            <a:r>
              <a:rPr lang="pt-BR" sz="1200" baseline="-25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</a:t>
            </a:r>
            <a:r>
              <a:rPr lang="pt-BR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1,65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99" name="Google Shape;299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28184" y="3263794"/>
            <a:ext cx="2247900" cy="7635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0" name="Google Shape;300;p33"/>
          <p:cNvCxnSpPr/>
          <p:nvPr/>
        </p:nvCxnSpPr>
        <p:spPr>
          <a:xfrm>
            <a:off x="6228184" y="3496129"/>
            <a:ext cx="504056" cy="36491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6360" indent="0">
              <a:buNone/>
            </a:pPr>
            <a:r>
              <a:rPr lang="en-US" sz="1800" dirty="0" smtClean="0"/>
              <a:t>Uma </a:t>
            </a:r>
            <a:r>
              <a:rPr lang="en-US" sz="1800" dirty="0" err="1" smtClean="0"/>
              <a:t>pesquisa</a:t>
            </a:r>
            <a:r>
              <a:rPr lang="en-US" sz="1800" dirty="0" smtClean="0"/>
              <a:t> </a:t>
            </a:r>
            <a:r>
              <a:rPr lang="en-US" sz="1800" dirty="0" err="1" smtClean="0"/>
              <a:t>feita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universidades</a:t>
            </a:r>
            <a:r>
              <a:rPr lang="en-US" sz="1800" dirty="0" smtClean="0"/>
              <a:t> </a:t>
            </a:r>
            <a:r>
              <a:rPr lang="en-US" sz="1800" dirty="0" err="1" smtClean="0"/>
              <a:t>mostrou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professores</a:t>
            </a:r>
            <a:r>
              <a:rPr lang="en-US" sz="1800" dirty="0" smtClean="0"/>
              <a:t> de </a:t>
            </a:r>
            <a:r>
              <a:rPr lang="en-US" sz="1800" dirty="0" err="1" smtClean="0"/>
              <a:t>Estat</a:t>
            </a:r>
            <a:r>
              <a:rPr lang="en-US" sz="1800" dirty="0" err="1" smtClean="0"/>
              <a:t>ística</a:t>
            </a:r>
            <a:r>
              <a:rPr lang="en-US" sz="1800" dirty="0" smtClean="0"/>
              <a:t> </a:t>
            </a:r>
            <a:r>
              <a:rPr lang="en-US" sz="1800" dirty="0" err="1" smtClean="0"/>
              <a:t>ganham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m</a:t>
            </a:r>
            <a:r>
              <a:rPr lang="en-US" sz="1800" dirty="0" err="1" smtClean="0"/>
              <a:t>édia</a:t>
            </a:r>
            <a:r>
              <a:rPr lang="en-US" sz="1800" dirty="0" smtClean="0"/>
              <a:t> R$ 48. 000,00 com </a:t>
            </a:r>
            <a:r>
              <a:rPr lang="en-US" sz="1800" dirty="0" err="1" smtClean="0"/>
              <a:t>descvio</a:t>
            </a:r>
            <a:r>
              <a:rPr lang="en-US" sz="1800" dirty="0" smtClean="0"/>
              <a:t> </a:t>
            </a:r>
            <a:r>
              <a:rPr lang="en-US" sz="1800" dirty="0" err="1" smtClean="0"/>
              <a:t>padrão</a:t>
            </a:r>
            <a:r>
              <a:rPr lang="en-US" sz="1800" dirty="0" smtClean="0"/>
              <a:t> de R$ 7000,00. Um deles </a:t>
            </a:r>
            <a:r>
              <a:rPr lang="en-US" sz="1800" dirty="0" err="1" smtClean="0"/>
              <a:t>constestou</a:t>
            </a:r>
            <a:r>
              <a:rPr lang="en-US" sz="1800" dirty="0" smtClean="0"/>
              <a:t> a </a:t>
            </a:r>
            <a:r>
              <a:rPr lang="en-US" sz="1800" dirty="0" err="1" smtClean="0"/>
              <a:t>pesquisa</a:t>
            </a:r>
            <a:r>
              <a:rPr lang="en-US" sz="1800" dirty="0" smtClean="0"/>
              <a:t> e </a:t>
            </a:r>
            <a:r>
              <a:rPr lang="en-US" sz="1800" dirty="0" err="1" smtClean="0"/>
              <a:t>disse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a real </a:t>
            </a:r>
            <a:r>
              <a:rPr lang="en-US" sz="1800" dirty="0" err="1" smtClean="0"/>
              <a:t>média</a:t>
            </a:r>
            <a:r>
              <a:rPr lang="en-US" sz="1800" dirty="0" smtClean="0"/>
              <a:t>  </a:t>
            </a:r>
            <a:r>
              <a:rPr lang="en-US" sz="1800" dirty="0" err="1" smtClean="0"/>
              <a:t>seria</a:t>
            </a:r>
            <a:r>
              <a:rPr lang="en-US" sz="1800" dirty="0" smtClean="0"/>
              <a:t> R$ 45678,00 com base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amostra</a:t>
            </a:r>
            <a:r>
              <a:rPr lang="en-US" sz="1800" dirty="0" smtClean="0"/>
              <a:t> de 81 </a:t>
            </a:r>
            <a:r>
              <a:rPr lang="en-US" sz="1800" dirty="0" err="1" smtClean="0"/>
              <a:t>professores</a:t>
            </a:r>
            <a:r>
              <a:rPr lang="en-US" sz="1800" dirty="0" smtClean="0"/>
              <a:t>.  O </a:t>
            </a:r>
            <a:r>
              <a:rPr lang="en-US" sz="1800" dirty="0" err="1" smtClean="0"/>
              <a:t>que</a:t>
            </a:r>
            <a:r>
              <a:rPr lang="en-US" sz="1800" dirty="0" smtClean="0"/>
              <a:t> o professor </a:t>
            </a:r>
            <a:r>
              <a:rPr lang="en-US" sz="1800" dirty="0" err="1" smtClean="0"/>
              <a:t>disse</a:t>
            </a:r>
            <a:r>
              <a:rPr lang="en-US" sz="1800" dirty="0" smtClean="0"/>
              <a:t> </a:t>
            </a:r>
            <a:r>
              <a:rPr lang="en-US" sz="1800" dirty="0" err="1" smtClean="0"/>
              <a:t>é</a:t>
            </a:r>
            <a:r>
              <a:rPr lang="en-US" sz="1800" dirty="0" smtClean="0"/>
              <a:t> </a:t>
            </a:r>
            <a:r>
              <a:rPr lang="en-US" sz="1800" dirty="0" err="1" smtClean="0"/>
              <a:t>válido</a:t>
            </a:r>
            <a:r>
              <a:rPr lang="en-US" sz="1800" dirty="0" smtClean="0"/>
              <a:t> (</a:t>
            </a:r>
            <a:r>
              <a:rPr lang="en-US" sz="1800" dirty="0" err="1" smtClean="0"/>
              <a:t>nível</a:t>
            </a:r>
            <a:r>
              <a:rPr lang="en-US" sz="1800" dirty="0" smtClean="0"/>
              <a:t> de </a:t>
            </a:r>
            <a:r>
              <a:rPr lang="en-US" sz="1800" dirty="0" err="1" smtClean="0"/>
              <a:t>significância</a:t>
            </a:r>
            <a:r>
              <a:rPr lang="en-US" sz="1800" dirty="0" smtClean="0"/>
              <a:t> de 5%)?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506139"/>
              </p:ext>
            </p:extLst>
          </p:nvPr>
        </p:nvGraphicFramePr>
        <p:xfrm>
          <a:off x="495144" y="3443794"/>
          <a:ext cx="4623251" cy="221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2679700" imgH="1308100" progId="Equation.3">
                  <p:embed/>
                </p:oleObj>
              </mc:Choice>
              <mc:Fallback>
                <p:oleObj name="Equation" r:id="rId5" imgW="2679700" imgH="1308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144" y="3443794"/>
                        <a:ext cx="4623251" cy="2216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307" name="Google Shape;307;p3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72"/>
              <a:buFont typeface="Quattrocento Sans"/>
              <a:buAutoNum type="arabicParenR"/>
            </a:pPr>
            <a:r>
              <a:rPr lang="pt-BR" sz="2590"/>
              <a:t>A vida média de uma amostra de 100 lâmpadas fluorescentes produzidas por uma companhia foi calculada em 1570 horas, com desvio padrão de 120 horas. Se µ é a vida média de todas as lâmpadas produzidas pela companhia, teste a hipótese µ = 1600 horas, em face da hipótese alternativa µ ≠ 1600 horas, adotando o nível de significância 0,05 e 0,01 . </a:t>
            </a:r>
            <a:endParaRPr sz="259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313" name="Google Shape;313;p3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04"/>
              <a:buFont typeface="Quattrocento Sans"/>
              <a:buAutoNum type="arabicParenR" startAt="2"/>
            </a:pPr>
            <a:r>
              <a:rPr lang="pt-BR" sz="2380"/>
              <a:t>Em um estudo para avaliar um novo motor instalado em automóveis, um grupo de pesquisa está buscando evidências para concluir que o novo motor aumenta a média de quilômetros por litro. Numa amostra de 25 carros com o motor novo, a média de km/l foi de 12  e desvio padrão de 0,5. O que se pode concluir a respeito desse novo motor, sabendo que o fabricante garante uma média de 13km/l e nível de significância de 5%?</a:t>
            </a:r>
            <a:endParaRPr/>
          </a:p>
          <a:p>
            <a:pPr marL="265113" lvl="0" indent="-144209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endParaRPr sz="238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Teste de Hipótese</a:t>
            </a:r>
            <a:endParaRPr/>
          </a:p>
        </p:txBody>
      </p:sp>
      <p:sp>
        <p:nvSpPr>
          <p:cNvPr id="139" name="Google Shape;139;p18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750" i="1"/>
              <a:t>Definição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r>
              <a:rPr lang="pt-BR" sz="1500"/>
              <a:t>Uma hipótese estatística é uma afirmação acerca dos parâmetros de uma ou mais populações (testes paramétricos) ou acerca da distribuição da população. É uma afirmação sobre uma população, e não sobre amostra.</a:t>
            </a:r>
            <a:endParaRPr/>
          </a:p>
          <a:p>
            <a:pPr marL="265113" lvl="0" indent="-1762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endParaRPr sz="175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rPr lang="pt-BR" sz="1750"/>
              <a:t>Normalmente são formuladas duas hipóteses: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r>
              <a:rPr lang="pt-BR" sz="1500"/>
              <a:t>H</a:t>
            </a:r>
            <a:r>
              <a:rPr lang="pt-BR" sz="1500" baseline="-25000"/>
              <a:t>0</a:t>
            </a:r>
            <a:r>
              <a:rPr lang="pt-BR" sz="1500"/>
              <a:t>: (hipótese nula) que é a hipótese que não se quer testar;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r>
              <a:rPr lang="pt-BR" sz="1500"/>
              <a:t>H</a:t>
            </a:r>
            <a:r>
              <a:rPr lang="pt-BR" sz="1500" baseline="-25000"/>
              <a:t>a</a:t>
            </a:r>
            <a:r>
              <a:rPr lang="pt-BR" sz="1500"/>
              <a:t>: (hipótese alternativa) que será aceita se não for possível provar que H</a:t>
            </a:r>
            <a:r>
              <a:rPr lang="pt-BR" sz="1500" baseline="-25000"/>
              <a:t>0</a:t>
            </a:r>
            <a:r>
              <a:rPr lang="pt-BR" sz="1500"/>
              <a:t> é verdadeira.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endParaRPr sz="175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rPr lang="pt-BR" sz="1750" i="1"/>
              <a:t>Exemplo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r>
              <a:rPr lang="pt-BR" sz="1500"/>
              <a:t>H</a:t>
            </a:r>
            <a:r>
              <a:rPr lang="pt-BR" sz="1500" baseline="-25000"/>
              <a:t>0</a:t>
            </a:r>
            <a:r>
              <a:rPr lang="pt-BR" sz="1500"/>
              <a:t>: mulheres vivem o mesmo ou mais que os homens;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r>
              <a:rPr lang="pt-BR" sz="1500"/>
              <a:t>H</a:t>
            </a:r>
            <a:r>
              <a:rPr lang="pt-BR" sz="1500" baseline="-25000"/>
              <a:t>a</a:t>
            </a:r>
            <a:r>
              <a:rPr lang="pt-BR" sz="1500"/>
              <a:t>: mulheres vivem menos que os homens.</a:t>
            </a:r>
            <a:endParaRPr/>
          </a:p>
          <a:p>
            <a:pPr marL="547688" lvl="1" indent="-104775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</a:pPr>
            <a:endParaRPr sz="15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Teste de Hipótese</a:t>
            </a:r>
            <a:endParaRPr/>
          </a:p>
        </p:txBody>
      </p:sp>
      <p:sp>
        <p:nvSpPr>
          <p:cNvPr id="145" name="Google Shape;145;p1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904"/>
              <a:buFont typeface="Noto Sans Symbols"/>
              <a:buNone/>
            </a:pPr>
            <a:r>
              <a:rPr lang="pt-BR" sz="2380" i="1"/>
              <a:t>Exemplo</a:t>
            </a:r>
            <a:endParaRPr/>
          </a:p>
          <a:p>
            <a:pPr marL="282575" lvl="1" indent="0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700"/>
              <a:buNone/>
            </a:pPr>
            <a:r>
              <a:rPr lang="pt-BR" sz="1700"/>
              <a:t>Em um estudo para avaliar um novo motor instalado em automóveis, um grupo de pesquisa está buscando evidências para concluir que o novo motor aumenta a média de quilômetros por litro. </a:t>
            </a:r>
            <a:endParaRPr/>
          </a:p>
          <a:p>
            <a:pPr marL="265113" lvl="0" indent="-161481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632"/>
              <a:buNone/>
            </a:pPr>
            <a:endParaRPr sz="2040"/>
          </a:p>
          <a:p>
            <a:pPr marL="547688" lvl="1" indent="-200024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2040"/>
              <a:buFont typeface="Noto Sans Symbols"/>
              <a:buNone/>
            </a:pPr>
            <a:r>
              <a:rPr lang="pt-BR" sz="2040"/>
              <a:t>H</a:t>
            </a:r>
            <a:r>
              <a:rPr lang="pt-BR" sz="850" baseline="-25000"/>
              <a:t>0</a:t>
            </a:r>
            <a:r>
              <a:rPr lang="pt-BR" sz="2040"/>
              <a:t>: µ ≤ 15 (hipótese nula)</a:t>
            </a:r>
            <a:endParaRPr/>
          </a:p>
          <a:p>
            <a:pPr marL="547688" lvl="1" indent="-200024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2040"/>
              <a:buFont typeface="Noto Sans Symbols"/>
              <a:buNone/>
            </a:pPr>
            <a:r>
              <a:rPr lang="pt-BR" sz="2040"/>
              <a:t>H</a:t>
            </a:r>
            <a:r>
              <a:rPr lang="pt-BR" sz="1020" baseline="-25000"/>
              <a:t>a</a:t>
            </a:r>
            <a:r>
              <a:rPr lang="pt-BR" sz="2040"/>
              <a:t>: µ &gt; 15 (hipótese alternativa)</a:t>
            </a:r>
            <a:endParaRPr/>
          </a:p>
          <a:p>
            <a:pPr marL="265113" lvl="0" indent="-265113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632"/>
              <a:buFont typeface="Noto Sans Symbols"/>
              <a:buNone/>
            </a:pPr>
            <a:endParaRPr sz="2040"/>
          </a:p>
          <a:p>
            <a:pPr marL="0" lvl="0" indent="0" algn="l" rtl="0">
              <a:lnSpc>
                <a:spcPct val="140000"/>
              </a:lnSpc>
              <a:spcBef>
                <a:spcPts val="250"/>
              </a:spcBef>
              <a:spcAft>
                <a:spcPts val="0"/>
              </a:spcAft>
              <a:buSzPts val="1360"/>
              <a:buNone/>
            </a:pPr>
            <a:r>
              <a:rPr lang="pt-BR" sz="1700"/>
              <a:t>Neste exemplo a hipótese alternativa é a hipótese de pesquisa. Em tal caso as hipóteses nula e alternativa devem ser formuladas de modo que a rejeição de H</a:t>
            </a:r>
            <a:r>
              <a:rPr lang="pt-BR" sz="1190" baseline="-25000"/>
              <a:t>0</a:t>
            </a:r>
            <a:r>
              <a:rPr lang="pt-BR" sz="1700"/>
              <a:t> suporte a conclusão e ação que estão sendo procuradas.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Teste de Hipótese</a:t>
            </a:r>
            <a:endParaRPr/>
          </a:p>
        </p:txBody>
      </p:sp>
      <p:sp>
        <p:nvSpPr>
          <p:cNvPr id="151" name="Google Shape;151;p2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36"/>
              <a:buNone/>
            </a:pPr>
            <a:r>
              <a:rPr lang="pt-BR" sz="2170"/>
              <a:t>As hipóteses podem ter várias formas:</a:t>
            </a:r>
            <a:endParaRPr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Font typeface="Noto Sans Symbols"/>
              <a:buNone/>
            </a:pPr>
            <a:endParaRPr sz="217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Font typeface="Noto Sans Symbols"/>
              <a:buNone/>
            </a:pPr>
            <a:endParaRPr sz="217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Font typeface="Noto Sans Symbols"/>
              <a:buNone/>
            </a:pPr>
            <a:endParaRPr sz="217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Font typeface="Noto Sans Symbols"/>
              <a:buNone/>
            </a:pPr>
            <a:endParaRPr sz="217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240"/>
              <a:buFont typeface="Noto Sans Symbols"/>
              <a:buNone/>
            </a:pPr>
            <a:endParaRPr sz="155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240"/>
              <a:buFont typeface="Noto Sans Symbols"/>
              <a:buNone/>
            </a:pPr>
            <a:endParaRPr sz="155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240"/>
              <a:buFont typeface="Noto Sans Symbols"/>
              <a:buNone/>
            </a:pPr>
            <a:endParaRPr sz="1550"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240"/>
              <a:buFont typeface="Noto Sans Symbols"/>
              <a:buNone/>
            </a:pPr>
            <a:r>
              <a:rPr lang="pt-BR" sz="1550"/>
              <a:t>Onde µ</a:t>
            </a:r>
            <a:r>
              <a:rPr lang="pt-BR" sz="930" baseline="-25000"/>
              <a:t>0</a:t>
            </a:r>
            <a:r>
              <a:rPr lang="pt-BR" sz="1550"/>
              <a:t> é o valor numérico específico que está sendo considerado</a:t>
            </a:r>
            <a:endParaRPr/>
          </a:p>
          <a:p>
            <a:pPr marL="265113" lvl="0" indent="-265113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240"/>
              <a:buFont typeface="Noto Sans Symbols"/>
              <a:buNone/>
            </a:pPr>
            <a:r>
              <a:rPr lang="pt-BR" sz="1550"/>
              <a:t>nas hipóteses nula e alternativa.</a:t>
            </a:r>
            <a:endParaRPr/>
          </a:p>
        </p:txBody>
      </p:sp>
      <p:sp>
        <p:nvSpPr>
          <p:cNvPr id="152" name="Google Shape;152;p20"/>
          <p:cNvSpPr txBox="1"/>
          <p:nvPr/>
        </p:nvSpPr>
        <p:spPr>
          <a:xfrm>
            <a:off x="2500313" y="25717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1" i="0" u="none" strike="noStrike" cap="none">
              <a:solidFill>
                <a:srgbClr val="76767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3" name="Google Shape;153;p20"/>
          <p:cNvSpPr txBox="1"/>
          <p:nvPr/>
        </p:nvSpPr>
        <p:spPr>
          <a:xfrm>
            <a:off x="5223651" y="3143806"/>
            <a:ext cx="1285875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≤ µ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&gt; µ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16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</p:txBody>
      </p:sp>
      <p:sp>
        <p:nvSpPr>
          <p:cNvPr id="154" name="Google Shape;154;p20"/>
          <p:cNvSpPr txBox="1"/>
          <p:nvPr/>
        </p:nvSpPr>
        <p:spPr>
          <a:xfrm>
            <a:off x="5214938" y="4514850"/>
            <a:ext cx="1285875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≥ µ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&lt; µ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16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</p:txBody>
      </p:sp>
      <p:sp>
        <p:nvSpPr>
          <p:cNvPr id="155" name="Google Shape;155;p20"/>
          <p:cNvSpPr txBox="1"/>
          <p:nvPr/>
        </p:nvSpPr>
        <p:spPr>
          <a:xfrm>
            <a:off x="4006204" y="1989138"/>
            <a:ext cx="1285875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= µ</a:t>
            </a:r>
            <a:r>
              <a:rPr lang="pt-BR" sz="16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H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: µ ≠ µ</a:t>
            </a:r>
            <a:r>
              <a:rPr lang="pt-BR" sz="11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pt-BR" sz="1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16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</p:txBody>
      </p:sp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4977" y="2060848"/>
            <a:ext cx="2247900" cy="766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72250" y="4429125"/>
            <a:ext cx="2247900" cy="763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00813" y="3143250"/>
            <a:ext cx="2295525" cy="78581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9" name="Google Shape;159;p20"/>
          <p:cNvGrpSpPr/>
          <p:nvPr/>
        </p:nvGrpSpPr>
        <p:grpSpPr>
          <a:xfrm>
            <a:off x="469138" y="2108364"/>
            <a:ext cx="4887385" cy="3000523"/>
            <a:chOff x="1594" y="197807"/>
            <a:chExt cx="4887385" cy="3000523"/>
          </a:xfrm>
        </p:grpSpPr>
        <p:sp>
          <p:nvSpPr>
            <p:cNvPr id="160" name="Google Shape;160;p20"/>
            <p:cNvSpPr/>
            <p:nvPr/>
          </p:nvSpPr>
          <p:spPr>
            <a:xfrm>
              <a:off x="1594" y="1230414"/>
              <a:ext cx="1039174" cy="3960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2D688E"/>
                </a:gs>
                <a:gs pos="60000">
                  <a:srgbClr val="4293C5"/>
                </a:gs>
                <a:gs pos="100000">
                  <a:srgbClr val="4FABF1"/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0"/>
            <p:cNvSpPr txBox="1"/>
            <p:nvPr/>
          </p:nvSpPr>
          <p:spPr>
            <a:xfrm>
              <a:off x="13192" y="1242012"/>
              <a:ext cx="1015978" cy="372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10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Teste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2" name="Google Shape;162;p20"/>
            <p:cNvSpPr/>
            <p:nvPr/>
          </p:nvSpPr>
          <p:spPr>
            <a:xfrm rot="-3888136">
              <a:off x="713098" y="888908"/>
              <a:ext cx="1141198" cy="464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42500" cap="flat" cmpd="sng">
              <a:solidFill>
                <a:srgbClr val="47738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0"/>
            <p:cNvSpPr txBox="1"/>
            <p:nvPr/>
          </p:nvSpPr>
          <p:spPr>
            <a:xfrm rot="-3888136">
              <a:off x="1255168" y="883581"/>
              <a:ext cx="57059" cy="570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" name="Google Shape;164;p20"/>
            <p:cNvSpPr/>
            <p:nvPr/>
          </p:nvSpPr>
          <p:spPr>
            <a:xfrm>
              <a:off x="1526627" y="197807"/>
              <a:ext cx="1442733" cy="3960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2D688E"/>
                </a:gs>
                <a:gs pos="60000">
                  <a:srgbClr val="4293C5"/>
                </a:gs>
                <a:gs pos="100000">
                  <a:srgbClr val="4FABF1"/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0"/>
            <p:cNvSpPr txBox="1"/>
            <p:nvPr/>
          </p:nvSpPr>
          <p:spPr>
            <a:xfrm>
              <a:off x="1538225" y="209405"/>
              <a:ext cx="1419537" cy="372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10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1. Bilateral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6" name="Google Shape;166;p20"/>
            <p:cNvSpPr/>
            <p:nvPr/>
          </p:nvSpPr>
          <p:spPr>
            <a:xfrm rot="4017456">
              <a:off x="719678" y="1890716"/>
              <a:ext cx="1055197" cy="464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42500" cap="flat" cmpd="sng">
              <a:solidFill>
                <a:srgbClr val="47738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0"/>
            <p:cNvSpPr txBox="1"/>
            <p:nvPr/>
          </p:nvSpPr>
          <p:spPr>
            <a:xfrm rot="4017456">
              <a:off x="1220897" y="1887539"/>
              <a:ext cx="52759" cy="527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8" name="Google Shape;168;p20"/>
            <p:cNvSpPr/>
            <p:nvPr/>
          </p:nvSpPr>
          <p:spPr>
            <a:xfrm>
              <a:off x="1453786" y="2201423"/>
              <a:ext cx="1442733" cy="3960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2D688E"/>
                </a:gs>
                <a:gs pos="60000">
                  <a:srgbClr val="4293C5"/>
                </a:gs>
                <a:gs pos="100000">
                  <a:srgbClr val="4FABF1"/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0"/>
            <p:cNvSpPr txBox="1"/>
            <p:nvPr/>
          </p:nvSpPr>
          <p:spPr>
            <a:xfrm>
              <a:off x="1465384" y="2213021"/>
              <a:ext cx="1419537" cy="372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10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 Unilateral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0" name="Google Shape;170;p20"/>
            <p:cNvSpPr/>
            <p:nvPr/>
          </p:nvSpPr>
          <p:spPr>
            <a:xfrm rot="-3447115">
              <a:off x="2690233" y="1999836"/>
              <a:ext cx="893028" cy="464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42500" cap="flat" cmpd="sng">
              <a:solidFill>
                <a:srgbClr val="5383A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0"/>
            <p:cNvSpPr txBox="1"/>
            <p:nvPr/>
          </p:nvSpPr>
          <p:spPr>
            <a:xfrm rot="-3447115">
              <a:off x="3114421" y="2000713"/>
              <a:ext cx="44651" cy="446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2" name="Google Shape;172;p20"/>
            <p:cNvSpPr/>
            <p:nvPr/>
          </p:nvSpPr>
          <p:spPr>
            <a:xfrm>
              <a:off x="3376975" y="1448653"/>
              <a:ext cx="1512004" cy="3960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2D688E"/>
                </a:gs>
                <a:gs pos="60000">
                  <a:srgbClr val="4293C5"/>
                </a:gs>
                <a:gs pos="100000">
                  <a:srgbClr val="4FABF1"/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0"/>
            <p:cNvSpPr txBox="1"/>
            <p:nvPr/>
          </p:nvSpPr>
          <p:spPr>
            <a:xfrm>
              <a:off x="3388573" y="1460251"/>
              <a:ext cx="1488808" cy="372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10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2.1. À direita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4" name="Google Shape;174;p20"/>
            <p:cNvSpPr/>
            <p:nvPr/>
          </p:nvSpPr>
          <p:spPr>
            <a:xfrm rot="3206172">
              <a:off x="2745288" y="2676674"/>
              <a:ext cx="748145" cy="464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42500" cap="flat" cmpd="sng">
              <a:solidFill>
                <a:srgbClr val="5383A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0"/>
            <p:cNvSpPr txBox="1"/>
            <p:nvPr/>
          </p:nvSpPr>
          <p:spPr>
            <a:xfrm rot="3206172">
              <a:off x="3100657" y="2681173"/>
              <a:ext cx="37407" cy="374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3342203" y="2802329"/>
              <a:ext cx="1514871" cy="3960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2D688E"/>
                </a:gs>
                <a:gs pos="60000">
                  <a:srgbClr val="4293C5"/>
                </a:gs>
                <a:gs pos="100000">
                  <a:srgbClr val="4FABF1"/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 txBox="1"/>
            <p:nvPr/>
          </p:nvSpPr>
          <p:spPr>
            <a:xfrm>
              <a:off x="3353801" y="2813927"/>
              <a:ext cx="1491675" cy="3728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10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2.2. À esquerda</a:t>
              </a:r>
              <a:endPara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Erros de decisão</a:t>
            </a:r>
            <a:endParaRPr/>
          </a:p>
        </p:txBody>
      </p:sp>
      <p:sp>
        <p:nvSpPr>
          <p:cNvPr id="183" name="Google Shape;183;p2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36"/>
              <a:buNone/>
            </a:pPr>
            <a:r>
              <a:rPr lang="pt-BR" sz="2170" dirty="0"/>
              <a:t>Erro tipo </a:t>
            </a:r>
            <a:r>
              <a:rPr lang="pt-BR" sz="2170" dirty="0" err="1"/>
              <a:t>I</a:t>
            </a:r>
            <a:r>
              <a:rPr lang="pt-BR" sz="2170" dirty="0"/>
              <a:t>: rejeitar H</a:t>
            </a:r>
            <a:r>
              <a:rPr lang="pt-BR" sz="2170" baseline="-25000" dirty="0"/>
              <a:t>0</a:t>
            </a:r>
            <a:r>
              <a:rPr lang="pt-BR" sz="2170" dirty="0"/>
              <a:t> quando está verdadeira;</a:t>
            </a:r>
            <a:endParaRPr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dirty="0"/>
              <a:t>Erro tipo II: não rejeitar H</a:t>
            </a:r>
            <a:r>
              <a:rPr lang="pt-BR" sz="2170" baseline="-25000" dirty="0"/>
              <a:t>0</a:t>
            </a:r>
            <a:r>
              <a:rPr lang="pt-BR" sz="2170" dirty="0"/>
              <a:t> quando está falsa;</a:t>
            </a:r>
            <a:endParaRPr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265113" lvl="0" indent="-154877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endParaRPr sz="2170"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dirty="0"/>
              <a:t>A probabilidade de cometer erro tipo </a:t>
            </a:r>
            <a:r>
              <a:rPr lang="pt-BR" sz="2170" dirty="0" err="1"/>
              <a:t>I</a:t>
            </a:r>
            <a:r>
              <a:rPr lang="pt-BR" sz="2170" dirty="0"/>
              <a:t> é denominada “nível de significância” e é denotada por α.</a:t>
            </a:r>
            <a:endParaRPr dirty="0"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736"/>
              <a:buNone/>
            </a:pPr>
            <a:r>
              <a:rPr lang="pt-BR" sz="2170" dirty="0"/>
              <a:t>A probabilidade de cometer erro tipo II é denotada por β.</a:t>
            </a:r>
            <a:endParaRPr sz="2170" dirty="0"/>
          </a:p>
        </p:txBody>
      </p:sp>
      <p:graphicFrame>
        <p:nvGraphicFramePr>
          <p:cNvPr id="184" name="Google Shape;184;p21"/>
          <p:cNvGraphicFramePr/>
          <p:nvPr/>
        </p:nvGraphicFramePr>
        <p:xfrm>
          <a:off x="1547664" y="2676520"/>
          <a:ext cx="6096000" cy="1112550"/>
        </p:xfrm>
        <a:graphic>
          <a:graphicData uri="http://schemas.openxmlformats.org/drawingml/2006/table">
            <a:tbl>
              <a:tblPr firstRow="1" bandRow="1">
                <a:noFill/>
                <a:tableStyleId>{B473D95B-3D60-4172-BBFF-938DBA0B1E79}</a:tableStyleId>
              </a:tblPr>
              <a:tblGrid>
                <a:gridCol w="2032000"/>
                <a:gridCol w="2032000"/>
                <a:gridCol w="203200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Decisão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H</a:t>
                      </a:r>
                      <a:r>
                        <a:rPr lang="pt-BR" sz="1800" u="none" strike="noStrike" cap="none" baseline="-25000"/>
                        <a:t>0</a:t>
                      </a:r>
                      <a:r>
                        <a:rPr lang="pt-BR" sz="1800" u="none" strike="noStrike" cap="none"/>
                        <a:t> é verdadeira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H</a:t>
                      </a:r>
                      <a:r>
                        <a:rPr lang="pt-BR" sz="1800" u="none" strike="noStrike" cap="none" baseline="-25000"/>
                        <a:t>0</a:t>
                      </a:r>
                      <a:r>
                        <a:rPr lang="pt-BR" sz="1800" u="none" strike="noStrike" cap="none"/>
                        <a:t> é falsa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Não rejeitar H</a:t>
                      </a:r>
                      <a:r>
                        <a:rPr lang="pt-BR" sz="1800" u="none" strike="noStrike" cap="none" baseline="-25000"/>
                        <a:t>0</a:t>
                      </a:r>
                      <a:endParaRPr sz="1800" u="none" strike="noStrike" cap="none" baseline="-25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Decisão Correta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Erro tipo II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Rejeitar H</a:t>
                      </a:r>
                      <a:r>
                        <a:rPr lang="pt-BR" sz="1800" u="none" strike="noStrike" cap="none" baseline="-25000"/>
                        <a:t>0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Erro tipo I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Decisão Correta</a:t>
                      </a: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Erros de decisão</a:t>
            </a:r>
            <a:endParaRPr/>
          </a:p>
        </p:txBody>
      </p:sp>
      <p:sp>
        <p:nvSpPr>
          <p:cNvPr id="190" name="Google Shape;190;p2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42900" indent="-342900">
              <a:lnSpc>
                <a:spcPct val="130000"/>
              </a:lnSpc>
              <a:spcBef>
                <a:spcPts val="0"/>
              </a:spcBef>
              <a:buSzPts val="1568"/>
            </a:pPr>
            <a:r>
              <a:rPr lang="pt-BR" sz="1960" dirty="0"/>
              <a:t>Na prática é especificado a probabilidade máxima permissível de se cometer o erro tipo </a:t>
            </a:r>
            <a:r>
              <a:rPr lang="pt-BR" sz="1960" dirty="0" err="1"/>
              <a:t>I</a:t>
            </a:r>
            <a:r>
              <a:rPr lang="pt-BR" sz="1960" dirty="0"/>
              <a:t>, chamado nível de significância. </a:t>
            </a:r>
            <a:endParaRPr lang="pt-BR" sz="1960" dirty="0" smtClean="0"/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dirty="0"/>
          </a:p>
          <a:p>
            <a:pPr marL="342900" indent="-342900">
              <a:lnSpc>
                <a:spcPct val="130000"/>
              </a:lnSpc>
              <a:buSzPts val="1568"/>
            </a:pPr>
            <a:r>
              <a:rPr lang="pt-BR" sz="1960" dirty="0"/>
              <a:t>Escolhas comuns para o nível de significância são:</a:t>
            </a:r>
            <a:endParaRPr dirty="0"/>
          </a:p>
          <a:p>
            <a:pPr marL="0" lvl="0" indent="0" algn="ctr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568"/>
              <a:buNone/>
            </a:pPr>
            <a:r>
              <a:rPr lang="pt-BR" sz="1960" b="1" dirty="0"/>
              <a:t>0,05 (5%) e 0,01 (1%)</a:t>
            </a:r>
            <a:endParaRPr dirty="0"/>
          </a:p>
          <a:p>
            <a:pPr marL="342900" indent="-342900">
              <a:lnSpc>
                <a:spcPct val="130000"/>
              </a:lnSpc>
              <a:buSzPts val="1568"/>
            </a:pPr>
            <a:r>
              <a:rPr lang="pt-BR" sz="1960" dirty="0"/>
              <a:t>Assim, se a probabilidade de se cometer um erro Tipo </a:t>
            </a:r>
            <a:r>
              <a:rPr lang="pt-BR" sz="1960" dirty="0" err="1"/>
              <a:t>I</a:t>
            </a:r>
            <a:r>
              <a:rPr lang="pt-BR" sz="1960" dirty="0"/>
              <a:t> é controlada por selecionar um pequeno valor para o nível de significância, temos um alto grau de confiança que a conclusão para rejeitar H</a:t>
            </a:r>
            <a:r>
              <a:rPr lang="pt-BR" sz="1960" baseline="-25000" dirty="0"/>
              <a:t>0</a:t>
            </a:r>
            <a:r>
              <a:rPr lang="pt-BR" sz="1960" dirty="0"/>
              <a:t> está correta</a:t>
            </a:r>
            <a:r>
              <a:rPr lang="pt-BR" sz="1960" dirty="0" smtClean="0"/>
              <a:t>.</a:t>
            </a:r>
            <a:endParaRPr dirty="0"/>
          </a:p>
          <a:p>
            <a:pPr marL="342900" indent="-342900">
              <a:lnSpc>
                <a:spcPct val="130000"/>
              </a:lnSpc>
              <a:buSzPts val="1568"/>
            </a:pPr>
            <a:r>
              <a:rPr lang="pt-BR" sz="1960" dirty="0"/>
              <a:t>Em tais casos temos o suporte estatístico para concluir que H</a:t>
            </a:r>
            <a:r>
              <a:rPr lang="pt-BR" sz="1960" baseline="-25000" dirty="0"/>
              <a:t>0</a:t>
            </a:r>
            <a:r>
              <a:rPr lang="pt-BR" sz="1960" dirty="0"/>
              <a:t> é falso e H</a:t>
            </a:r>
            <a:r>
              <a:rPr lang="pt-BR" sz="1960" baseline="-25000" dirty="0"/>
              <a:t>a</a:t>
            </a:r>
            <a:r>
              <a:rPr lang="pt-BR" sz="1960" dirty="0"/>
              <a:t> é verdadeiro. Qualquer hipótese sugerida para H</a:t>
            </a:r>
            <a:r>
              <a:rPr lang="pt-BR" sz="1960" baseline="-25000" dirty="0"/>
              <a:t>a</a:t>
            </a:r>
            <a:r>
              <a:rPr lang="pt-BR" sz="1960" dirty="0"/>
              <a:t> é aceita.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Erros de decisão</a:t>
            </a:r>
            <a:endParaRPr/>
          </a:p>
        </p:txBody>
      </p:sp>
      <p:sp>
        <p:nvSpPr>
          <p:cNvPr id="196" name="Google Shape;196;p2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72"/>
              <a:buChar char="⚫"/>
            </a:pPr>
            <a:r>
              <a:rPr lang="pt-BR" sz="2590" dirty="0" smtClean="0"/>
              <a:t> Como </a:t>
            </a:r>
            <a:r>
              <a:rPr lang="pt-BR" sz="2590" dirty="0"/>
              <a:t>na prática não se atenta para a probabilidade de se cometer o erro tipo II, se decidimos aceitar H</a:t>
            </a:r>
            <a:r>
              <a:rPr lang="pt-BR" sz="2590" baseline="-25000" dirty="0"/>
              <a:t>0</a:t>
            </a:r>
            <a:r>
              <a:rPr lang="pt-BR" sz="2590" dirty="0"/>
              <a:t> não podemos determinar quão confiantes podemos estar com aquela decisão.</a:t>
            </a:r>
            <a:endParaRPr dirty="0"/>
          </a:p>
          <a:p>
            <a:pPr marL="265113" lvl="0" indent="-13354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endParaRPr sz="2590" dirty="0"/>
          </a:p>
          <a:p>
            <a:pPr marL="265113" lvl="0" indent="-265113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Char char="⚫"/>
            </a:pPr>
            <a:r>
              <a:rPr lang="pt-BR" sz="2590" dirty="0" smtClean="0"/>
              <a:t> Assim </a:t>
            </a:r>
            <a:r>
              <a:rPr lang="pt-BR" sz="2590" dirty="0"/>
              <a:t>recomenda-se que seja usado a declaração “</a:t>
            </a:r>
            <a:r>
              <a:rPr lang="pt-BR" sz="2590" i="1" dirty="0"/>
              <a:t>não rejeitar H</a:t>
            </a:r>
            <a:r>
              <a:rPr lang="pt-BR" sz="2590" i="1" baseline="-25000" dirty="0"/>
              <a:t>0</a:t>
            </a:r>
            <a:r>
              <a:rPr lang="pt-BR" sz="2590" dirty="0"/>
              <a:t>” em vez de aceitar H</a:t>
            </a:r>
            <a:r>
              <a:rPr lang="pt-BR" sz="2590" baseline="-25000" dirty="0"/>
              <a:t>0</a:t>
            </a:r>
            <a:r>
              <a:rPr lang="pt-BR" sz="2590" dirty="0"/>
              <a:t>. </a:t>
            </a:r>
            <a:endParaRPr dirty="0"/>
          </a:p>
          <a:p>
            <a:pPr marL="265113" lvl="0" indent="-13354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endParaRPr sz="2590" dirty="0"/>
          </a:p>
          <a:p>
            <a:pPr marL="265113" lvl="0" indent="-133541" algn="l" rtl="0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endParaRPr sz="259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Como realizar Testes de Hipótese</a:t>
            </a:r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904"/>
              <a:buNone/>
            </a:pPr>
            <a:r>
              <a:rPr lang="pt-BR" sz="2380" i="1"/>
              <a:t>Passo 1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40"/>
              <a:buNone/>
            </a:pPr>
            <a:r>
              <a:rPr lang="pt-BR" sz="2040"/>
              <a:t>Interprete a situação de modo a obter a média μ;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r>
              <a:rPr lang="pt-BR" sz="2380" i="1"/>
              <a:t>Passo 2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40"/>
              <a:buNone/>
            </a:pPr>
            <a:r>
              <a:rPr lang="pt-BR" sz="2040"/>
              <a:t>Construa as hipóteses, dizendo se é bilateral ou unilateral, considerando a média em questão;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r>
              <a:rPr lang="pt-BR" sz="2380" i="1"/>
              <a:t>Passo 3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40"/>
              <a:buNone/>
            </a:pPr>
            <a:r>
              <a:rPr lang="pt-BR" sz="2040"/>
              <a:t>Obtenha o grau de significância;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1904"/>
              <a:buNone/>
            </a:pPr>
            <a:r>
              <a:rPr lang="pt-BR" sz="2380" i="1"/>
              <a:t>Passo 4</a:t>
            </a:r>
            <a:endParaRPr/>
          </a:p>
          <a:p>
            <a:pPr marL="282575" lvl="1" indent="0" algn="l" rtl="0">
              <a:lnSpc>
                <a:spcPct val="130000"/>
              </a:lnSpc>
              <a:spcBef>
                <a:spcPts val="250"/>
              </a:spcBef>
              <a:spcAft>
                <a:spcPts val="0"/>
              </a:spcAft>
              <a:buSzPts val="2040"/>
              <a:buNone/>
            </a:pPr>
            <a:r>
              <a:rPr lang="pt-BR" sz="2040"/>
              <a:t>Verifique qual o tipo de distribuição mais apropriado (normal ou t-Student);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Como realizar Testes de Hipótese</a:t>
            </a:r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body" idx="1"/>
          </p:nvPr>
        </p:nvSpPr>
        <p:spPr>
          <a:xfrm>
            <a:off x="480899" y="1322437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371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indent="-457200">
              <a:spcBef>
                <a:spcPts val="0"/>
              </a:spcBef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tatí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1111</Words>
  <Application>Microsoft Macintosh PowerPoint</Application>
  <PresentationFormat>On-screen Show (4:3)</PresentationFormat>
  <Paragraphs>129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Quattrocento Sans</vt:lpstr>
      <vt:lpstr>Estatística</vt:lpstr>
      <vt:lpstr>Microsoft Equation</vt:lpstr>
      <vt:lpstr>Estatística</vt:lpstr>
      <vt:lpstr>Teste de Hipótese</vt:lpstr>
      <vt:lpstr>Teste de Hipótese</vt:lpstr>
      <vt:lpstr>Teste de Hipótese</vt:lpstr>
      <vt:lpstr>Erros de decisão</vt:lpstr>
      <vt:lpstr>Erros de decisão</vt:lpstr>
      <vt:lpstr>Erros de decisão</vt:lpstr>
      <vt:lpstr>Como realizar Testes de Hipótese</vt:lpstr>
      <vt:lpstr>Como realizar Testes de Hipótese</vt:lpstr>
      <vt:lpstr>Como realizar Testes de Hipótese</vt:lpstr>
      <vt:lpstr>Como realizar Testes de Hipótese</vt:lpstr>
      <vt:lpstr>1. Testes de Hipótese Bilateral</vt:lpstr>
      <vt:lpstr>1. Testes de Hipótese Bilateral</vt:lpstr>
      <vt:lpstr>2.1 Testes de Hipótese Unilateral a direita</vt:lpstr>
      <vt:lpstr>2.1 Testes de Hipótese Unilateral a direita</vt:lpstr>
      <vt:lpstr>2.2 Testes de Hipótese Unilateral a esquerda</vt:lpstr>
      <vt:lpstr>2.2 Testes de Hipótese Unilateral a esquerda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</dc:title>
  <cp:lastModifiedBy>Renata Maria Cardoso Rodrigues de Souza</cp:lastModifiedBy>
  <cp:revision>7</cp:revision>
  <dcterms:modified xsi:type="dcterms:W3CDTF">2022-04-18T14:39:41Z</dcterms:modified>
</cp:coreProperties>
</file>