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9977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3456">
          <p15:clr>
            <a:srgbClr val="000000"/>
          </p15:clr>
        </p15:guide>
        <p15:guide id="2" pos="50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2344" y="-96"/>
      </p:cViewPr>
      <p:guideLst>
        <p:guide orient="horz" pos="3456"/>
        <p:guide pos="50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49076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0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4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5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6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7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8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595959"/>
                </a:solidFill>
              </a:defRPr>
            </a:lvl1pPr>
            <a:lvl2pPr lvl="1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7" name="Google Shape;27;p2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Slide de título">
  <p:cSld name="1_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3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, texto e conteúdo" type="txAndObj">
  <p:cSld name="TEXT_AND_OBJEC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4014787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body" idx="2"/>
          </p:nvPr>
        </p:nvSpPr>
        <p:spPr>
          <a:xfrm>
            <a:off x="4667250" y="1285875"/>
            <a:ext cx="4016375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gráfico" type="chart">
  <p:cSld name="CHAR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>
            <a:spLocks noGrp="1"/>
          </p:cNvSpPr>
          <p:nvPr>
            <p:ph type="chart" idx="2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Clr>
                <a:srgbClr val="2A495D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abela" type="tbl">
  <p:cSld name="TABLE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708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  <a:defRPr/>
            </a:lvl1pPr>
            <a:lvl2pPr marL="914400" lvl="1" indent="-3810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  <a:defRPr/>
            </a:lvl2pPr>
            <a:lvl3pPr marL="1371600" lvl="2" indent="-3683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Char char="●"/>
              <a:defRPr/>
            </a:lvl3pPr>
            <a:lvl4pPr marL="1828800" lvl="3" indent="-363728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128"/>
              <a:buChar char="◦"/>
              <a:defRPr/>
            </a:lvl4pPr>
            <a:lvl5pPr marL="2286000" lvl="4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Quattrocento Sans"/>
              <a:buNone/>
              <a:defRPr sz="3600" b="0" cap="none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91425" bIns="45700" anchor="t" anchorCtr="0">
            <a:noAutofit/>
          </a:bodyPr>
          <a:lstStyle>
            <a:lvl1pPr marL="457200" marR="36576" lvl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 sz="1800" b="0">
                <a:solidFill>
                  <a:srgbClr val="2A495D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42" name="Google Shape;42;p4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1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2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1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2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91425" rIns="91425" bIns="45700" anchor="ctr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3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4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m branco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8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69" name="Google Shape;69;p8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Quattrocento Sans"/>
              <a:buNone/>
              <a:defRPr sz="2200" b="1">
                <a:solidFill>
                  <a:srgbClr val="2A495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1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marR="18288" lvl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2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708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marL="914400" lvl="1" indent="-3937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marL="1371600" lvl="2" indent="-3810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marL="1828800" lvl="3" indent="-370839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marL="2286000" lvl="4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marL="2743200" lvl="5" indent="-2286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0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marL="1371600" lvl="2" indent="-2921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marL="1828800" lvl="3" indent="-292608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>
            <a:spLocks noGrp="1"/>
          </p:cNvSpPr>
          <p:nvPr>
            <p:ph type="pic" idx="2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rgbClr val="4D4D4D"/>
          </a:solid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Clr>
                <a:srgbClr val="2A495D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86" name="Google Shape;86;p10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6830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63728" algn="l" rtl="0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Clr>
                <a:srgbClr val="2A495D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5560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7" name="Google Shape;17;p1" descr="E:\cin.gif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Estatística</a:t>
            </a:r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 b="1"/>
              <a:t>Estimação: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Estimativa Pontual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Estimativa Intervalar</a:t>
            </a:r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2.1 Variância conhecida</a:t>
            </a:r>
            <a:endParaRPr/>
          </a:p>
        </p:txBody>
      </p:sp>
      <p:sp>
        <p:nvSpPr>
          <p:cNvPr id="190" name="Google Shape;190;p26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371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 smtClean="0"/>
              <a:t> </a:t>
            </a:r>
            <a:r>
              <a:rPr lang="pt-BR" dirty="0"/>
              <a:t> 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2.1 Variância conhecida</a:t>
            </a:r>
            <a:endParaRPr/>
          </a:p>
        </p:txBody>
      </p:sp>
      <p:sp>
        <p:nvSpPr>
          <p:cNvPr id="196" name="Google Shape;196;p27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 smtClean="0"/>
              <a:t> </a:t>
            </a:r>
            <a:r>
              <a:rPr lang="pt-BR" dirty="0"/>
              <a:t> 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02" name="Google Shape;202;p28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/>
              <a:t> 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2.2 Variância desconhecida</a:t>
            </a:r>
            <a:endParaRPr/>
          </a:p>
        </p:txBody>
      </p:sp>
      <p:sp>
        <p:nvSpPr>
          <p:cNvPr id="208" name="Google Shape;208;p29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Grau de Liberdade</a:t>
            </a:r>
            <a:endParaRPr/>
          </a:p>
        </p:txBody>
      </p:sp>
      <p:sp>
        <p:nvSpPr>
          <p:cNvPr id="214" name="Google Shape;214;p30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36"/>
              <a:buNone/>
            </a:pPr>
            <a:r>
              <a:rPr lang="pt-BR" sz="2170"/>
              <a:t>O </a:t>
            </a:r>
            <a:r>
              <a:rPr lang="pt-BR" sz="2170" i="1"/>
              <a:t>número de graus de liberdade </a:t>
            </a:r>
            <a:r>
              <a:rPr lang="pt-BR" sz="2170"/>
              <a:t>para uma coleção de dados amostrais é o número de valores amostrais que podem variar depois que certas restrições tiverem sido impostas aos dados amostrais.</a:t>
            </a:r>
            <a:endParaRPr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r>
              <a:rPr lang="pt-BR" sz="2170" i="1"/>
              <a:t>Exemplo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860"/>
              <a:buNone/>
            </a:pPr>
            <a:r>
              <a:rPr lang="pt-BR" sz="1860"/>
              <a:t>Se 10 estudantes têm escores de testes com uma média de 80, podemos livremente atribuir valores aos nove primeiros escores, mas o 10º escore está, então, determinado. A soma dos 10 escores deve ser 800, de modo que o 10º escore deve ser 800 menos a soma dos 9 primeiros escores.</a:t>
            </a:r>
            <a:endParaRPr sz="186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(...continuação)</a:t>
            </a:r>
            <a:endParaRPr/>
          </a:p>
        </p:txBody>
      </p:sp>
      <p:sp>
        <p:nvSpPr>
          <p:cNvPr id="220" name="Google Shape;220;p31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pt-BR" sz="2400"/>
              <a:t>Como esses 9 primeiros escores podemos ter valores escolhidos livremente, dizemos que há 9 graus de liberdade disponíveis. Portanto, o número de grau de liberdade é simplesmente o tamanho amostral menos 1.</a:t>
            </a:r>
            <a:endParaRPr/>
          </a:p>
          <a:p>
            <a:pPr marL="265113" lvl="0" indent="-143193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</a:pPr>
            <a:endParaRPr sz="2400"/>
          </a:p>
          <a:p>
            <a:pPr marL="265113" lvl="0" indent="-143193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</a:pPr>
            <a:endParaRPr sz="2400"/>
          </a:p>
          <a:p>
            <a:pPr marL="0" lvl="0" indent="0" algn="ctr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rPr lang="pt-BR" sz="2400" b="1"/>
              <a:t>Graus de liberdade = n - 1</a:t>
            </a:r>
            <a:endParaRPr sz="2400" b="1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Solução do Problema</a:t>
            </a:r>
            <a:endParaRPr/>
          </a:p>
        </p:txBody>
      </p:sp>
      <p:sp>
        <p:nvSpPr>
          <p:cNvPr id="226" name="Google Shape;226;p32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Intervalo de Confiança </a:t>
            </a:r>
            <a:endParaRPr/>
          </a:p>
        </p:txBody>
      </p:sp>
      <p:sp>
        <p:nvSpPr>
          <p:cNvPr id="232" name="Google Shape;232;p3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pt-BR" sz="1960"/>
              <a:t>Devemos ser cuidadosos para interpretar corretamente os intervalos de confiança. Considere o intervalo de confiança 0,476 ≤  </a:t>
            </a:r>
            <a:r>
              <a:rPr lang="pt-BR" sz="1960" i="1"/>
              <a:t>μ</a:t>
            </a:r>
            <a:r>
              <a:rPr lang="pt-BR" sz="1960"/>
              <a:t>  ≤ 0,544.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680"/>
              <a:buNone/>
            </a:pPr>
            <a:endParaRPr sz="1679" b="1">
              <a:solidFill>
                <a:srgbClr val="009900"/>
              </a:solidFill>
            </a:endParaRPr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679"/>
              <a:buNone/>
            </a:pPr>
            <a:r>
              <a:rPr lang="pt-BR" sz="1679" b="1">
                <a:solidFill>
                  <a:srgbClr val="009900"/>
                </a:solidFill>
              </a:rPr>
              <a:t>Correta:</a:t>
            </a:r>
            <a:r>
              <a:rPr lang="pt-BR" sz="1679"/>
              <a:t> “Estamos 95% confiantes de que o intervalo de 0,476 a 0,544 realmente contém o verdadeiro valor de </a:t>
            </a:r>
            <a:r>
              <a:rPr lang="pt-BR" sz="1679" i="1"/>
              <a:t>μ</a:t>
            </a:r>
            <a:r>
              <a:rPr lang="pt-BR" sz="1679"/>
              <a:t>.”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679"/>
              <a:buNone/>
            </a:pPr>
            <a:r>
              <a:rPr lang="pt-BR" sz="1679" b="1">
                <a:solidFill>
                  <a:srgbClr val="C00000"/>
                </a:solidFill>
              </a:rPr>
              <a:t>Errada:</a:t>
            </a:r>
            <a:r>
              <a:rPr lang="pt-BR" sz="1679"/>
              <a:t> “Há uma chance de 95% de que o verdadeiro valor de μ estará entre 0,476 e 0,544.” ou “95% de todos os valores amostrais estão entre 0,476 e 0,544”.  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680"/>
              <a:buNone/>
            </a:pPr>
            <a:endParaRPr sz="1679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68"/>
              <a:buNone/>
            </a:pPr>
            <a:r>
              <a:rPr lang="pt-BR" sz="1960" i="1"/>
              <a:t>Justificativa</a:t>
            </a:r>
            <a:r>
              <a:rPr lang="pt-BR" sz="1960"/>
              <a:t>: </a:t>
            </a:r>
            <a:r>
              <a:rPr lang="pt-BR" sz="1960" i="1"/>
              <a:t>μ</a:t>
            </a:r>
            <a:r>
              <a:rPr lang="pt-BR" sz="1960"/>
              <a:t> é uma constante fixa (embora desconhecida), não uma variável aleatória. E o intervalo de confiança não descreve o comportamento de médias amostrais individuais.</a:t>
            </a:r>
            <a:endParaRPr sz="196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</a:t>
            </a:r>
            <a:endParaRPr/>
          </a:p>
        </p:txBody>
      </p:sp>
      <p:sp>
        <p:nvSpPr>
          <p:cNvPr id="238" name="Google Shape;238;p34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1435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72"/>
              <a:buFont typeface="Quattrocento Sans"/>
              <a:buAutoNum type="arabicPeriod"/>
            </a:pPr>
            <a:r>
              <a:rPr lang="pt-BR" sz="2590"/>
              <a:t>As medidas dos diâmetros de uma amostra aleatória de 200 rolamentos esféricos produzidos por certa máquina, durante uma semana, apresentam a média de 0,824 polegada e o desvio padrão de 0,042 polegada. Determine os limites de confiança de (a) 95%, (b) 99%, para o diâmetro médio de todos os rolamentos esféricos. </a:t>
            </a:r>
            <a:endParaRPr sz="259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</a:t>
            </a:r>
            <a:endParaRPr/>
          </a:p>
        </p:txBody>
      </p:sp>
      <p:sp>
        <p:nvSpPr>
          <p:cNvPr id="244" name="Google Shape;244;p3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14350" lvl="0" indent="-5143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72"/>
              <a:buFont typeface="Quattrocento Sans"/>
              <a:buAutoNum type="arabicPeriod" startAt="2"/>
            </a:pPr>
            <a:r>
              <a:rPr lang="pt-BR" sz="2590"/>
              <a:t>Um armazém desconfiado com o seu fornecedor de tijolos (alegando má qualidade) fez medidas do seu peso de uma amostra, encontrando média de 0,8kg para cada um e desvio padrão de 0,05kg. Quantas medidas de peso de tijolos foram feitas pelo armazém, sabendo que o normal é que o tijolo pese 0,89kg? (considere o grau de confiança de 95%) </a:t>
            </a:r>
            <a:endParaRPr sz="259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Estatística Descritiva</a:t>
            </a:r>
            <a:endParaRPr/>
          </a:p>
        </p:txBody>
      </p:sp>
      <p:sp>
        <p:nvSpPr>
          <p:cNvPr id="139" name="Google Shape;139;p18"/>
          <p:cNvSpPr txBox="1">
            <a:spLocks noGrp="1"/>
          </p:cNvSpPr>
          <p:nvPr>
            <p:ph type="body" idx="1"/>
          </p:nvPr>
        </p:nvSpPr>
        <p:spPr>
          <a:xfrm>
            <a:off x="500034" y="1470242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72"/>
              <a:buNone/>
            </a:pPr>
            <a:r>
              <a:rPr lang="pt-BR" sz="2590" dirty="0" smtClean="0"/>
              <a:t>A </a:t>
            </a:r>
            <a:r>
              <a:rPr lang="pt-BR" sz="2590" i="1" dirty="0"/>
              <a:t>Estatística Descritiva </a:t>
            </a:r>
            <a:r>
              <a:rPr lang="pt-BR" sz="2590" dirty="0"/>
              <a:t>tem por objetivo resumir ou descrever características importantes de dados populacionais ou amostrais conhecidos;</a:t>
            </a:r>
            <a:endParaRPr dirty="0"/>
          </a:p>
          <a:p>
            <a:pPr marL="265113" lvl="0" indent="-13354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72"/>
              <a:buNone/>
            </a:pPr>
            <a:endParaRPr sz="2590" dirty="0"/>
          </a:p>
          <a:p>
            <a:pPr marL="0" lvl="0" indent="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72"/>
              <a:buNone/>
            </a:pPr>
            <a:r>
              <a:rPr lang="pt-BR" sz="2590" i="1" dirty="0" smtClean="0"/>
              <a:t>Inferência </a:t>
            </a:r>
            <a:r>
              <a:rPr lang="pt-BR" sz="2590" i="1" dirty="0"/>
              <a:t>Estatística</a:t>
            </a:r>
            <a:r>
              <a:rPr lang="pt-BR" sz="2590" dirty="0"/>
              <a:t> é o processo pelo qual tiram-se conclusões ou generalizações acerca de uma população usando informações de uma amostra.</a:t>
            </a:r>
            <a:endParaRPr sz="259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Estimativa</a:t>
            </a:r>
            <a:endParaRPr/>
          </a:p>
        </p:txBody>
      </p:sp>
      <p:sp>
        <p:nvSpPr>
          <p:cNvPr id="145" name="Google Shape;145;p19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04"/>
              <a:buNone/>
            </a:pPr>
            <a:r>
              <a:rPr lang="pt-BR" sz="2380" dirty="0" smtClean="0"/>
              <a:t>Um </a:t>
            </a:r>
            <a:r>
              <a:rPr lang="pt-BR" sz="2380" i="1" dirty="0"/>
              <a:t>estimador</a:t>
            </a:r>
            <a:r>
              <a:rPr lang="pt-BR" sz="2380" dirty="0"/>
              <a:t> é uma estatística amostral utilizada para obter uma aproximação de um parâmetro populacional.</a:t>
            </a:r>
            <a:endParaRPr dirty="0"/>
          </a:p>
          <a:p>
            <a:pPr marL="265113" lvl="0" indent="-144209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904"/>
              <a:buNone/>
            </a:pPr>
            <a:endParaRPr sz="2380" dirty="0"/>
          </a:p>
          <a:p>
            <a:pPr marL="0" lvl="0" indent="0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904"/>
              <a:buNone/>
            </a:pPr>
            <a:r>
              <a:rPr lang="pt-BR" sz="2380" dirty="0" smtClean="0"/>
              <a:t>Uma </a:t>
            </a:r>
            <a:r>
              <a:rPr lang="pt-BR" sz="2380" i="1" dirty="0"/>
              <a:t>estimativa pontual</a:t>
            </a:r>
            <a:r>
              <a:rPr lang="pt-BR" sz="2380" dirty="0"/>
              <a:t> é um valor (ou ponto) único usado para aproximar um parâmetro populacional.</a:t>
            </a:r>
            <a:endParaRPr dirty="0"/>
          </a:p>
          <a:p>
            <a:pPr marL="547688" lvl="1" indent="-200025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2040"/>
              <a:buChar char="◦"/>
            </a:pPr>
            <a:r>
              <a:rPr lang="pt-BR" sz="2040" dirty="0"/>
              <a:t>A média amostral é a melhor estimativa pontual para a média populacional.</a:t>
            </a:r>
            <a:endParaRPr dirty="0"/>
          </a:p>
          <a:p>
            <a:pPr marL="547688" lvl="1" indent="-200025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2040"/>
              <a:buChar char="◦"/>
            </a:pPr>
            <a:r>
              <a:rPr lang="pt-BR" sz="2040" dirty="0"/>
              <a:t>Outra estimativa pontual é a variância amostral para a variância populacional.</a:t>
            </a:r>
            <a:endParaRPr sz="204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1. Estimativa Pontual</a:t>
            </a:r>
            <a:endParaRPr/>
          </a:p>
        </p:txBody>
      </p:sp>
      <p:sp>
        <p:nvSpPr>
          <p:cNvPr id="151" name="Google Shape;151;p20"/>
          <p:cNvSpPr txBox="1">
            <a:spLocks noGrp="1"/>
          </p:cNvSpPr>
          <p:nvPr>
            <p:ph type="body" idx="1"/>
          </p:nvPr>
        </p:nvSpPr>
        <p:spPr>
          <a:xfrm>
            <a:off x="524871" y="1470242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505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 smtClean="0"/>
              <a:t>   </a:t>
            </a:r>
            <a:r>
              <a:rPr lang="pt-BR" dirty="0"/>
              <a:t> 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Problema</a:t>
            </a:r>
            <a:endParaRPr/>
          </a:p>
        </p:txBody>
      </p:sp>
      <p:sp>
        <p:nvSpPr>
          <p:cNvPr id="157" name="Google Shape;157;p21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04"/>
              <a:buNone/>
            </a:pPr>
            <a:r>
              <a:rPr lang="pt-BR" sz="2380" dirty="0" smtClean="0"/>
              <a:t>A </a:t>
            </a:r>
            <a:r>
              <a:rPr lang="pt-BR" sz="2380" dirty="0"/>
              <a:t>maioria crê que a temperatura média do corpo humano é 98,6ºF. Uma amostra de dados sugere que a média é 98,2ºF. Sabemos que as amostras tendem a variar, de forma que talvez a verdadeira temperatura média seja 98,6ºF e a média amostral 98,2ºF seja resultado de uma flutuação aleatória.</a:t>
            </a:r>
            <a:endParaRPr dirty="0"/>
          </a:p>
          <a:p>
            <a:pPr marL="265113" lvl="0" indent="-144209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904"/>
              <a:buNone/>
            </a:pPr>
            <a:endParaRPr sz="2380" dirty="0"/>
          </a:p>
          <a:p>
            <a:pPr marL="547688" lvl="1" indent="-200025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2040"/>
              <a:buChar char="◦"/>
            </a:pPr>
            <a:r>
              <a:rPr lang="pt-BR" sz="2040" dirty="0"/>
              <a:t>Para quais valores, em relação à média 98,2ºF, e considerando um determinado erro podemos construir um </a:t>
            </a:r>
            <a:r>
              <a:rPr lang="pt-BR" sz="2040" dirty="0" err="1"/>
              <a:t>intevalo</a:t>
            </a:r>
            <a:r>
              <a:rPr lang="pt-BR" sz="2040" dirty="0"/>
              <a:t> que conterá o verdadeiro valor da média? (</a:t>
            </a:r>
            <a:r>
              <a:rPr lang="pt-BR" sz="2040" dirty="0" err="1"/>
              <a:t>n</a:t>
            </a:r>
            <a:r>
              <a:rPr lang="pt-BR" sz="2040" dirty="0"/>
              <a:t> = 106)</a:t>
            </a:r>
            <a:endParaRPr sz="204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 Estimativa Intervalar </a:t>
            </a:r>
            <a:endParaRPr/>
          </a:p>
        </p:txBody>
      </p:sp>
      <p:sp>
        <p:nvSpPr>
          <p:cNvPr id="163" name="Google Shape;163;p22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36"/>
              <a:buNone/>
            </a:pPr>
            <a:r>
              <a:rPr lang="pt-BR" sz="2170" dirty="0" smtClean="0"/>
              <a:t>Quão </a:t>
            </a:r>
            <a:r>
              <a:rPr lang="pt-BR" sz="2170" dirty="0"/>
              <a:t>boa é a estimativa pontual da média da população?</a:t>
            </a:r>
            <a:endParaRPr dirty="0"/>
          </a:p>
          <a:p>
            <a:pPr marL="265113" lvl="0" indent="-154877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r>
              <a:rPr lang="pt-BR" sz="2170" i="1" dirty="0"/>
              <a:t>Definição</a:t>
            </a:r>
            <a:endParaRPr dirty="0"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860"/>
              <a:buNone/>
            </a:pPr>
            <a:r>
              <a:rPr lang="pt-BR" sz="1860" dirty="0"/>
              <a:t>Estimativa intervalar (ou intervalo de confiança) é o intervalo de valores que contém a média da população com uma determinada probabilidade de acerto.  </a:t>
            </a:r>
            <a:endParaRPr dirty="0"/>
          </a:p>
          <a:p>
            <a:pPr marL="265113" lvl="0" indent="-154877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 dirty="0"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860"/>
              <a:buNone/>
            </a:pPr>
            <a:r>
              <a:rPr lang="pt-BR" sz="1860" dirty="0"/>
              <a:t>O intervalo de confiança está associado a um grau de confiança que é uma medida de nossa certeza de que o intervalo contém o parâmetro populacional. É a probabilidade </a:t>
            </a:r>
            <a:r>
              <a:rPr lang="pt-BR" sz="1860" i="1" dirty="0"/>
              <a:t>1-α</a:t>
            </a:r>
            <a:r>
              <a:rPr lang="pt-BR" sz="1860" dirty="0"/>
              <a:t>.</a:t>
            </a:r>
            <a:endParaRPr sz="186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 Estimativa Intervalar</a:t>
            </a:r>
            <a:endParaRPr/>
          </a:p>
        </p:txBody>
      </p:sp>
      <p:sp>
        <p:nvSpPr>
          <p:cNvPr id="169" name="Google Shape;169;p2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36"/>
              <a:buNone/>
            </a:pPr>
            <a:r>
              <a:rPr lang="pt-BR" sz="2170" dirty="0" smtClean="0"/>
              <a:t>A </a:t>
            </a:r>
            <a:r>
              <a:rPr lang="pt-BR" sz="2170" dirty="0"/>
              <a:t>construção do intervalo para </a:t>
            </a:r>
            <a:r>
              <a:rPr lang="pt-BR" sz="2170" i="1" dirty="0" err="1"/>
              <a:t>μ</a:t>
            </a:r>
            <a:r>
              <a:rPr lang="pt-BR" sz="2170" dirty="0"/>
              <a:t> é baseada na distribuição amostral da média amostral e no grau de confiança. </a:t>
            </a:r>
            <a:endParaRPr dirty="0"/>
          </a:p>
          <a:p>
            <a:pPr marL="265113" lvl="0" indent="-154877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r>
              <a:rPr lang="pt-BR" sz="2170" dirty="0"/>
              <a:t>É necessário que a suposição de normalidade para os dados seja adequada.</a:t>
            </a:r>
            <a:endParaRPr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lang="pt-BR" sz="2170"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r>
              <a:rPr lang="pt-BR" sz="2170" dirty="0" smtClean="0"/>
              <a:t>A </a:t>
            </a:r>
            <a:r>
              <a:rPr lang="pt-BR" sz="2170" dirty="0"/>
              <a:t>variância pode ou não ser conhecida. Para cada caso, usa-se diferentes distribuições.</a:t>
            </a:r>
            <a:endParaRPr dirty="0"/>
          </a:p>
          <a:p>
            <a:pPr marL="547688" lvl="1" indent="-200024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860"/>
              <a:buChar char="◦"/>
            </a:pPr>
            <a:r>
              <a:rPr lang="pt-BR" sz="1860" dirty="0"/>
              <a:t>2.1 Estimativa Intervalar para variância conhecida;</a:t>
            </a:r>
            <a:endParaRPr dirty="0"/>
          </a:p>
          <a:p>
            <a:pPr marL="547688" lvl="1" indent="-200024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860"/>
              <a:buChar char="◦"/>
            </a:pPr>
            <a:r>
              <a:rPr lang="pt-BR" sz="1860" dirty="0"/>
              <a:t>2.2 Estimativa Intervalar para variância desconhecida.</a:t>
            </a:r>
            <a:endParaRPr sz="186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>
            <a:spLocks noGrp="1"/>
          </p:cNvSpPr>
          <p:nvPr>
            <p:ph type="title"/>
          </p:nvPr>
        </p:nvSpPr>
        <p:spPr>
          <a:xfrm>
            <a:off x="41809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2.1 Variância conhecida</a:t>
            </a:r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body" idx="1"/>
          </p:nvPr>
        </p:nvSpPr>
        <p:spPr>
          <a:xfrm>
            <a:off x="561489" y="1344634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/>
              <a:t> 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2.1 Variância conhecida</a:t>
            </a:r>
            <a:endParaRPr/>
          </a:p>
        </p:txBody>
      </p:sp>
      <p:sp>
        <p:nvSpPr>
          <p:cNvPr id="181" name="Google Shape;181;p2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1127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/>
              <a:t> </a:t>
            </a:r>
            <a:endParaRPr dirty="0"/>
          </a:p>
        </p:txBody>
      </p:sp>
      <p:pic>
        <p:nvPicPr>
          <p:cNvPr id="182" name="Google Shape;18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19250" y="3617913"/>
            <a:ext cx="6048375" cy="27098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3" name="Google Shape;183;p25"/>
          <p:cNvCxnSpPr/>
          <p:nvPr/>
        </p:nvCxnSpPr>
        <p:spPr>
          <a:xfrm rot="10800000" flipH="1">
            <a:off x="4787899" y="4131835"/>
            <a:ext cx="1152525" cy="59256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4" name="Google Shape;184;p25"/>
          <p:cNvSpPr txBox="1"/>
          <p:nvPr/>
        </p:nvSpPr>
        <p:spPr>
          <a:xfrm>
            <a:off x="5940425" y="3716338"/>
            <a:ext cx="216058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Nível de confiança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tatí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768</Words>
  <Application>Microsoft Macintosh PowerPoint</Application>
  <PresentationFormat>On-screen Show (4:3)</PresentationFormat>
  <Paragraphs>71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Estatística</vt:lpstr>
      <vt:lpstr>Estatística</vt:lpstr>
      <vt:lpstr>Estatística Descritiva</vt:lpstr>
      <vt:lpstr>Estimativa</vt:lpstr>
      <vt:lpstr>1. Estimativa Pontual</vt:lpstr>
      <vt:lpstr>Problema</vt:lpstr>
      <vt:lpstr>2. Estimativa Intervalar </vt:lpstr>
      <vt:lpstr>2. Estimativa Intervalar</vt:lpstr>
      <vt:lpstr>2.1 Variância conhecida</vt:lpstr>
      <vt:lpstr>2.1 Variância conhecida</vt:lpstr>
      <vt:lpstr>2.1 Variância conhecida</vt:lpstr>
      <vt:lpstr>2.1 Variância conhecida</vt:lpstr>
      <vt:lpstr>Exemplo</vt:lpstr>
      <vt:lpstr>2.2 Variância desconhecida</vt:lpstr>
      <vt:lpstr>Grau de Liberdade</vt:lpstr>
      <vt:lpstr>(...continuação)</vt:lpstr>
      <vt:lpstr>Solução do Problema</vt:lpstr>
      <vt:lpstr>Intervalo de Confiança </vt:lpstr>
      <vt:lpstr>Exercício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</dc:title>
  <cp:lastModifiedBy>Renata Maria Cardoso Rodrigues de Souza</cp:lastModifiedBy>
  <cp:revision>3</cp:revision>
  <dcterms:modified xsi:type="dcterms:W3CDTF">2022-04-18T14:00:02Z</dcterms:modified>
</cp:coreProperties>
</file>