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7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997700" cy="92837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3312">
          <p15:clr>
            <a:srgbClr val="000000"/>
          </p15:clr>
        </p15:guide>
        <p15:guide id="2" pos="3264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-2344" y="-96"/>
      </p:cViewPr>
      <p:guideLst>
        <p:guide orient="horz" pos="3312"/>
        <p:guide pos="32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Relationship Id="rId2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7550286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1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2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3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4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5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6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7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8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9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0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1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2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8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9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0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lide de título">
  <p:cSld name="Slide de título">
    <p:bg>
      <p:bgPr>
        <a:gradFill>
          <a:gsLst>
            <a:gs pos="0">
              <a:srgbClr val="898989"/>
            </a:gs>
            <a:gs pos="45000">
              <a:srgbClr val="BABABA"/>
            </a:gs>
            <a:gs pos="100000">
              <a:srgbClr val="E8E8E8"/>
            </a:gs>
          </a:gsLst>
          <a:lin ang="16200000" scaled="0"/>
        </a:gra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419100" y="433388"/>
            <a:ext cx="8305800" cy="310991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w="9525" cap="flat" cmpd="sng">
            <a:solidFill>
              <a:srgbClr val="4596CB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7" name="Google Shape;17;p2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45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958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>
            <a:lvl1pPr lv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767676"/>
                </a:solidFill>
              </a:defRPr>
            </a:lvl1pPr>
            <a:lvl2pPr lvl="1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225"/>
              </a:spcBef>
              <a:spcAft>
                <a:spcPts val="0"/>
              </a:spcAft>
              <a:buSzPts val="2016"/>
              <a:buNone/>
              <a:defRPr/>
            </a:lvl4pPr>
            <a:lvl5pPr lvl="4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257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body" idx="2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22860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2400"/>
              <a:buNone/>
              <a:defRPr/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2200"/>
              <a:buNone/>
              <a:defRPr/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2128"/>
              <a:buNone/>
              <a:defRPr/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2000"/>
              <a:buNone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24" name="Google Shape;24;p2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1"/>
          <p:cNvSpPr txBox="1">
            <a:spLocks noGrp="1"/>
          </p:cNvSpPr>
          <p:nvPr>
            <p:ph type="title"/>
          </p:nvPr>
        </p:nvSpPr>
        <p:spPr>
          <a:xfrm>
            <a:off x="500034" y="285728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body" idx="1"/>
          </p:nvPr>
        </p:nvSpPr>
        <p:spPr>
          <a:xfrm rot="5400000">
            <a:off x="2497998" y="-569228"/>
            <a:ext cx="4187952" cy="8183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1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2"/>
          <p:cNvSpPr txBox="1">
            <a:spLocks noGrp="1"/>
          </p:cNvSpPr>
          <p:nvPr>
            <p:ph type="title"/>
          </p:nvPr>
        </p:nvSpPr>
        <p:spPr>
          <a:xfrm rot="5400000">
            <a:off x="5098253" y="2759872"/>
            <a:ext cx="4929222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body" idx="1"/>
          </p:nvPr>
        </p:nvSpPr>
        <p:spPr>
          <a:xfrm rot="5400000">
            <a:off x="1007223" y="778672"/>
            <a:ext cx="4929222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2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Slide de título">
  <p:cSld name="1_Slide de título">
    <p:bg>
      <p:bgPr>
        <a:gradFill>
          <a:gsLst>
            <a:gs pos="0">
              <a:srgbClr val="898989"/>
            </a:gs>
            <a:gs pos="45000">
              <a:srgbClr val="BABABA"/>
            </a:gs>
            <a:gs pos="100000">
              <a:srgbClr val="E8E8E8"/>
            </a:gs>
          </a:gsLst>
          <a:lin ang="16200000" scaled="0"/>
        </a:gra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419100" y="433388"/>
            <a:ext cx="8305800" cy="310991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w="9525" cap="flat" cmpd="sng">
            <a:solidFill>
              <a:srgbClr val="4596CB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2" name="Google Shape;102;p13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103" name="Google Shape;103;p13"/>
          <p:cNvSpPr txBox="1"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45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3"/>
          <p:cNvSpPr txBox="1"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958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>
            <a:lvl1pPr lv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767676"/>
                </a:solidFill>
              </a:defRPr>
            </a:lvl1pPr>
            <a:lvl2pPr lvl="1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225"/>
              </a:spcBef>
              <a:spcAft>
                <a:spcPts val="0"/>
              </a:spcAft>
              <a:buSzPts val="2016"/>
              <a:buNone/>
              <a:defRPr/>
            </a:lvl4pPr>
            <a:lvl5pPr lvl="4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257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body" idx="2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22860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2400"/>
              <a:buNone/>
              <a:defRPr/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2200"/>
              <a:buNone/>
              <a:defRPr/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2128"/>
              <a:buNone/>
              <a:defRPr/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2000"/>
              <a:buNone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06" name="Google Shape;106;p13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3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abeçalho da Seção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" name="Google Shape;33;p4"/>
          <p:cNvSpPr/>
          <p:nvPr/>
        </p:nvSpPr>
        <p:spPr>
          <a:xfrm>
            <a:off x="419100" y="433388"/>
            <a:ext cx="8305800" cy="4341812"/>
          </a:xfrm>
          <a:prstGeom prst="roundRect">
            <a:avLst>
              <a:gd name="adj" fmla="val 2127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w="9525" cap="flat" cmpd="sng">
            <a:solidFill>
              <a:srgbClr val="4596CB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4" name="Google Shape;34;p4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67676"/>
              </a:buClr>
              <a:buSzPts val="3600"/>
              <a:buFont typeface="Quattrocento Sans"/>
              <a:buNone/>
              <a:defRPr sz="3600" b="0" cap="none">
                <a:solidFill>
                  <a:srgbClr val="76767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850" tIns="0" rIns="91425" bIns="45700" anchor="t" anchorCtr="0">
            <a:noAutofit/>
          </a:bodyPr>
          <a:lstStyle>
            <a:lvl1pPr marL="457200" marR="36576" lvl="0" indent="-228600" algn="l">
              <a:spcBef>
                <a:spcPts val="0"/>
              </a:spcBef>
              <a:spcAft>
                <a:spcPts val="0"/>
              </a:spcAft>
              <a:buSzPts val="1440"/>
              <a:buNone/>
              <a:defRPr sz="1800" b="0">
                <a:solidFill>
                  <a:srgbClr val="3A3B66"/>
                </a:solidFill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1568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40" name="Google Shape;40;p4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body" idx="1"/>
          </p:nvPr>
        </p:nvSpPr>
        <p:spPr>
          <a:xfrm>
            <a:off x="571472" y="1428736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60680" algn="l"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marL="914400" lvl="1" indent="-368300" algn="l"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marL="1371600" lvl="2" indent="-3556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 sz="1800"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body" idx="2"/>
          </p:nvPr>
        </p:nvSpPr>
        <p:spPr>
          <a:xfrm>
            <a:off x="4786314" y="1428736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60680" algn="l"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marL="914400" lvl="1" indent="-368300" algn="l"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marL="1371600" lvl="2" indent="-3556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 sz="1800"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 txBox="1">
            <a:spLocks noGrp="1"/>
          </p:cNvSpPr>
          <p:nvPr>
            <p:ph type="title"/>
          </p:nvPr>
        </p:nvSpPr>
        <p:spPr>
          <a:xfrm>
            <a:off x="502920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1"/>
          </p:nvPr>
        </p:nvSpPr>
        <p:spPr>
          <a:xfrm>
            <a:off x="607224" y="1642446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6300" tIns="91425" rIns="91425" bIns="45700" anchor="ctr" anchorCtr="0">
            <a:noAutofit/>
          </a:bodyPr>
          <a:lstStyle>
            <a:lvl1pPr marL="457200" lvl="0" indent="-228600" algn="l">
              <a:spcBef>
                <a:spcPts val="250"/>
              </a:spcBef>
              <a:spcAft>
                <a:spcPts val="0"/>
              </a:spcAft>
              <a:buSzPts val="192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1792"/>
              <a:buNone/>
              <a:defRPr sz="1600" b="1"/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2"/>
          </p:nvPr>
        </p:nvSpPr>
        <p:spPr>
          <a:xfrm>
            <a:off x="4652169" y="1642446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91425" rIns="91425" bIns="45700" anchor="ctr" anchorCtr="0">
            <a:noAutofit/>
          </a:bodyPr>
          <a:lstStyle>
            <a:lvl1pPr marL="457200" lvl="0" indent="-228600" algn="l">
              <a:spcBef>
                <a:spcPts val="250"/>
              </a:spcBef>
              <a:spcAft>
                <a:spcPts val="0"/>
              </a:spcAft>
              <a:buSzPts val="192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1792"/>
              <a:buNone/>
              <a:defRPr sz="1600" b="1"/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body" idx="3"/>
          </p:nvPr>
        </p:nvSpPr>
        <p:spPr>
          <a:xfrm>
            <a:off x="607224" y="2510808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50520" algn="l"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marL="914400" lvl="1" indent="-355600" algn="l"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392" algn="l">
              <a:spcBef>
                <a:spcPts val="225"/>
              </a:spcBef>
              <a:spcAft>
                <a:spcPts val="0"/>
              </a:spcAft>
              <a:buSzPts val="1792"/>
              <a:buChar char="◦"/>
              <a:defRPr sz="1600"/>
            </a:lvl4pPr>
            <a:lvl5pPr marL="2286000" lvl="4" indent="-330200" algn="l"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4"/>
          </p:nvPr>
        </p:nvSpPr>
        <p:spPr>
          <a:xfrm>
            <a:off x="4652169" y="2510808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50520" algn="l"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marL="914400" lvl="1" indent="-355600" algn="l"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392" algn="l">
              <a:spcBef>
                <a:spcPts val="225"/>
              </a:spcBef>
              <a:spcAft>
                <a:spcPts val="0"/>
              </a:spcAft>
              <a:buSzPts val="1792"/>
              <a:buChar char="◦"/>
              <a:defRPr sz="1600"/>
            </a:lvl4pPr>
            <a:lvl5pPr marL="2286000" lvl="4" indent="-330200" algn="l"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6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m branco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4" name="Google Shape;64;p8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65" name="Google Shape;65;p8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68" name="Google Shape;68;p8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>
            <a:spLocks noGrp="1"/>
          </p:cNvSpPr>
          <p:nvPr>
            <p:ph type="title"/>
          </p:nvPr>
        </p:nvSpPr>
        <p:spPr>
          <a:xfrm>
            <a:off x="5500694" y="1300154"/>
            <a:ext cx="2971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Quattrocento Sans"/>
              <a:buNone/>
              <a:defRPr sz="2200" b="1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body" idx="1"/>
          </p:nvPr>
        </p:nvSpPr>
        <p:spPr>
          <a:xfrm>
            <a:off x="5500694" y="2357430"/>
            <a:ext cx="2971800" cy="3706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45700" anchor="t" anchorCtr="0">
            <a:noAutofit/>
          </a:bodyPr>
          <a:lstStyle>
            <a:lvl1pPr marL="457200" marR="18288" lvl="0" indent="-228600" algn="l"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1000"/>
              <a:buNone/>
              <a:defRPr sz="1000">
                <a:solidFill>
                  <a:schemeClr val="dk1"/>
                </a:solidFill>
              </a:defRPr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1008"/>
              <a:buNone/>
              <a:defRPr sz="900">
                <a:solidFill>
                  <a:schemeClr val="dk1"/>
                </a:solidFill>
              </a:defRPr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900"/>
              <a:buNone/>
              <a:defRPr sz="900"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body" idx="2"/>
          </p:nvPr>
        </p:nvSpPr>
        <p:spPr>
          <a:xfrm>
            <a:off x="785786" y="1357298"/>
            <a:ext cx="4626159" cy="472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70840" algn="l">
              <a:spcBef>
                <a:spcPts val="250"/>
              </a:spcBef>
              <a:spcAft>
                <a:spcPts val="0"/>
              </a:spcAft>
              <a:buSzPts val="2240"/>
              <a:buChar char="⚫"/>
              <a:defRPr sz="2800">
                <a:solidFill>
                  <a:schemeClr val="dk1"/>
                </a:solidFill>
              </a:defRPr>
            </a:lvl1pPr>
            <a:lvl2pPr marL="914400" lvl="1" indent="-393700" algn="l">
              <a:spcBef>
                <a:spcPts val="250"/>
              </a:spcBef>
              <a:spcAft>
                <a:spcPts val="0"/>
              </a:spcAft>
              <a:buSzPts val="2600"/>
              <a:buChar char="◦"/>
              <a:defRPr sz="2600">
                <a:solidFill>
                  <a:schemeClr val="dk1"/>
                </a:solidFill>
              </a:defRPr>
            </a:lvl2pPr>
            <a:lvl3pPr marL="1371600" lvl="2" indent="-381000" algn="l">
              <a:spcBef>
                <a:spcPts val="250"/>
              </a:spcBef>
              <a:spcAft>
                <a:spcPts val="0"/>
              </a:spcAft>
              <a:buSzPts val="2400"/>
              <a:buChar char="●"/>
              <a:defRPr sz="2400">
                <a:solidFill>
                  <a:schemeClr val="dk1"/>
                </a:solidFill>
              </a:defRPr>
            </a:lvl3pPr>
            <a:lvl4pPr marL="1828800" lvl="3" indent="-370839" algn="l">
              <a:spcBef>
                <a:spcPts val="225"/>
              </a:spcBef>
              <a:spcAft>
                <a:spcPts val="0"/>
              </a:spcAft>
              <a:buSzPts val="2240"/>
              <a:buChar char="◦"/>
              <a:defRPr sz="2000">
                <a:solidFill>
                  <a:schemeClr val="dk1"/>
                </a:solidFill>
              </a:defRPr>
            </a:lvl4pPr>
            <a:lvl5pPr marL="2286000" lvl="4" indent="-3556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>
                <a:solidFill>
                  <a:schemeClr val="dk1"/>
                </a:solidFill>
              </a:defRPr>
            </a:lvl5pPr>
            <a:lvl6pPr marL="2743200" lvl="5" indent="-228600" algn="l">
              <a:spcBef>
                <a:spcPts val="250"/>
              </a:spcBef>
              <a:spcAft>
                <a:spcPts val="0"/>
              </a:spcAft>
              <a:buSzPts val="1700"/>
              <a:buNone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m com Legenda" type="picTx">
  <p:cSld name="PICTURE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Google Shape;78;p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9" name="Google Shape;79;p10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80" name="Google Shape;80;p10"/>
          <p:cNvSpPr txBox="1"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67676"/>
              </a:buClr>
              <a:buSzPts val="3600"/>
              <a:buFont typeface="Quattrocento Sans"/>
              <a:buNone/>
              <a:defRPr sz="3600" b="0">
                <a:solidFill>
                  <a:srgbClr val="76767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body" idx="1"/>
          </p:nvPr>
        </p:nvSpPr>
        <p:spPr>
          <a:xfrm>
            <a:off x="6462712" y="533400"/>
            <a:ext cx="2240280" cy="42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4570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FFFFFF"/>
                </a:solidFill>
              </a:defRPr>
            </a:lvl1pPr>
            <a:lvl2pPr marL="914400" lvl="1" indent="-304800" algn="l">
              <a:spcBef>
                <a:spcPts val="250"/>
              </a:spcBef>
              <a:spcAft>
                <a:spcPts val="0"/>
              </a:spcAft>
              <a:buSzPts val="1200"/>
              <a:buChar char="◦"/>
              <a:defRPr sz="1200">
                <a:solidFill>
                  <a:srgbClr val="FFFFFF"/>
                </a:solidFill>
              </a:defRPr>
            </a:lvl2pPr>
            <a:lvl3pPr marL="1371600" lvl="2" indent="-292100" algn="l">
              <a:spcBef>
                <a:spcPts val="250"/>
              </a:spcBef>
              <a:spcAft>
                <a:spcPts val="0"/>
              </a:spcAft>
              <a:buSzPts val="1000"/>
              <a:buChar char="●"/>
              <a:defRPr sz="1000">
                <a:solidFill>
                  <a:srgbClr val="FFFFFF"/>
                </a:solidFill>
              </a:defRPr>
            </a:lvl3pPr>
            <a:lvl4pPr marL="1828800" lvl="3" indent="-292608" algn="l">
              <a:spcBef>
                <a:spcPts val="225"/>
              </a:spcBef>
              <a:spcAft>
                <a:spcPts val="0"/>
              </a:spcAft>
              <a:buSzPts val="1008"/>
              <a:buChar char="◦"/>
              <a:defRPr sz="900">
                <a:solidFill>
                  <a:srgbClr val="FFFFFF"/>
                </a:solidFill>
              </a:defRPr>
            </a:lvl4pPr>
            <a:lvl5pPr marL="2286000" lvl="4" indent="-285750" algn="l">
              <a:spcBef>
                <a:spcPts val="250"/>
              </a:spcBef>
              <a:spcAft>
                <a:spcPts val="0"/>
              </a:spcAft>
              <a:buSzPts val="900"/>
              <a:buChar char="●"/>
              <a:defRPr sz="900">
                <a:solidFill>
                  <a:srgbClr val="FFFFFF"/>
                </a:solidFill>
              </a:defRPr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82" name="Google Shape;82;p10"/>
          <p:cNvSpPr>
            <a:spLocks noGrp="1"/>
          </p:cNvSpPr>
          <p:nvPr>
            <p:ph type="pic" idx="2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rgbClr val="4D4D4D"/>
          </a:solid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R="0" lvl="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spcBef>
                <a:spcPts val="250"/>
              </a:spcBef>
              <a:spcAft>
                <a:spcPts val="0"/>
              </a:spcAft>
              <a:buClr>
                <a:srgbClr val="58B7C3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spcBef>
                <a:spcPts val="225"/>
              </a:spcBef>
              <a:spcAft>
                <a:spcPts val="0"/>
              </a:spcAft>
              <a:buClr>
                <a:srgbClr val="58B7C3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spcBef>
                <a:spcPts val="250"/>
              </a:spcBef>
              <a:spcAft>
                <a:spcPts val="0"/>
              </a:spcAft>
              <a:buClr>
                <a:srgbClr val="DE50E4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250"/>
              </a:spcBef>
              <a:spcAft>
                <a:spcPts val="0"/>
              </a:spcAft>
              <a:buClr>
                <a:srgbClr val="DD4EE3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257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83" name="Google Shape;83;p10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0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86" name="Google Shape;86;p10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19100" y="433388"/>
            <a:ext cx="8305800" cy="781050"/>
          </a:xfrm>
          <a:prstGeom prst="roundRect">
            <a:avLst>
              <a:gd name="adj" fmla="val 2127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w="9525" cap="flat" cmpd="sng">
            <a:solidFill>
              <a:srgbClr val="4596CB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Google Shape;8;p1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body" idx="1"/>
          </p:nvPr>
        </p:nvSpPr>
        <p:spPr>
          <a:xfrm>
            <a:off x="500063" y="1285875"/>
            <a:ext cx="8183562" cy="500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marR="0" lvl="0" indent="-37084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⚫"/>
              <a:defRPr sz="2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810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68300" algn="l" rtl="0">
              <a:spcBef>
                <a:spcPts val="250"/>
              </a:spcBef>
              <a:spcAft>
                <a:spcPts val="0"/>
              </a:spcAft>
              <a:buClr>
                <a:srgbClr val="58B7C3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63728" algn="l" rtl="0">
              <a:spcBef>
                <a:spcPts val="225"/>
              </a:spcBef>
              <a:spcAft>
                <a:spcPts val="0"/>
              </a:spcAft>
              <a:buClr>
                <a:srgbClr val="58B7C3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55600" algn="l" rtl="0">
              <a:spcBef>
                <a:spcPts val="250"/>
              </a:spcBef>
              <a:spcAft>
                <a:spcPts val="0"/>
              </a:spcAft>
              <a:buClr>
                <a:srgbClr val="DE50E4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DD4EE3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3" name="Google Shape;13;p1" descr="E:\cin.gif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22.png"/><Relationship Id="rId8" Type="http://schemas.openxmlformats.org/officeDocument/2006/relationships/oleObject" Target="../embeddings/Microsoft_Equation1.bin"/><Relationship Id="rId9" Type="http://schemas.openxmlformats.org/officeDocument/2006/relationships/image" Target="../media/image17.emf"/><Relationship Id="rId10" Type="http://schemas.openxmlformats.org/officeDocument/2006/relationships/oleObject" Target="../embeddings/Microsoft_Equation2.bin"/><Relationship Id="rId11" Type="http://schemas.openxmlformats.org/officeDocument/2006/relationships/image" Target="../media/image1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4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6" Type="http://schemas.openxmlformats.org/officeDocument/2006/relationships/image" Target="../media/image33.png"/><Relationship Id="rId7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4"/>
          <p:cNvSpPr txBox="1">
            <a:spLocks noGrp="1"/>
          </p:cNvSpPr>
          <p:nvPr>
            <p:ph type="ctrTitle"/>
          </p:nvPr>
        </p:nvSpPr>
        <p:spPr>
          <a:xfrm>
            <a:off x="3286125" y="1820863"/>
            <a:ext cx="5208588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Probabilidade</a:t>
            </a:r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subTitle" idx="1"/>
          </p:nvPr>
        </p:nvSpPr>
        <p:spPr>
          <a:xfrm>
            <a:off x="4429125" y="3684588"/>
            <a:ext cx="4065588" cy="195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lvl="0" indent="0" algn="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pt-BR" sz="1800" b="1">
                <a:solidFill>
                  <a:schemeClr val="dk2"/>
                </a:solidFill>
              </a:rPr>
              <a:t>Modelos de Distribuições Contínuas:</a:t>
            </a:r>
            <a:endParaRPr b="1">
              <a:solidFill>
                <a:schemeClr val="dk2"/>
              </a:solidFill>
            </a:endParaRPr>
          </a:p>
          <a:p>
            <a:pPr marL="36576" lvl="0" indent="0" algn="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>
                <a:solidFill>
                  <a:schemeClr val="dk2"/>
                </a:solidFill>
              </a:rPr>
              <a:t>Distribuição Uniforme</a:t>
            </a:r>
            <a:endParaRPr/>
          </a:p>
          <a:p>
            <a:pPr marL="36576" lvl="0" indent="0" algn="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>
                <a:solidFill>
                  <a:schemeClr val="dk2"/>
                </a:solidFill>
              </a:rPr>
              <a:t>Distribuição Exponencial</a:t>
            </a:r>
            <a:endParaRPr/>
          </a:p>
          <a:p>
            <a:pPr marL="36576" lvl="0" indent="0" algn="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>
                <a:solidFill>
                  <a:schemeClr val="dk2"/>
                </a:solidFill>
              </a:rPr>
              <a:t>Distribuição Normal</a:t>
            </a:r>
            <a:endParaRPr/>
          </a:p>
          <a:p>
            <a:pPr marL="36576" lvl="0" indent="0" algn="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body" idx="2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/>
              <a:t>Renata Souza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3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Exemplo: X ~ Exp[1]</a:t>
            </a:r>
            <a:endParaRPr/>
          </a:p>
        </p:txBody>
      </p:sp>
      <p:pic>
        <p:nvPicPr>
          <p:cNvPr id="187" name="Google Shape;187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66913" y="1268760"/>
            <a:ext cx="5210175" cy="5200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000000">
                <a:alpha val="69803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4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Exemplo:</a:t>
            </a:r>
            <a:endParaRPr/>
          </a:p>
        </p:txBody>
      </p:sp>
      <p:sp>
        <p:nvSpPr>
          <p:cNvPr id="193" name="Google Shape;193;p24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lang="pt-BR" dirty="0" smtClean="0"/>
              <a:t> Os </a:t>
            </a:r>
            <a:r>
              <a:rPr lang="pt-BR" dirty="0"/>
              <a:t>defeitos de um tecido seguem a distribuição de Poisson com média de um defeito a cada 400m. Qual a probabilidade de que o intervalo entre os dois defeitos consecutivos seja entre 800m e 1000m?</a:t>
            </a:r>
            <a:endParaRPr dirty="0"/>
          </a:p>
          <a:p>
            <a:pPr marL="265113" lvl="0" indent="-122873" algn="l" rtl="0"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 dirty="0"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 dirty="0" smtClean="0"/>
              <a:t>		  , </a:t>
            </a:r>
            <a:r>
              <a:rPr lang="pt-BR" dirty="0"/>
              <a:t>logo                     </a:t>
            </a:r>
            <a:r>
              <a:rPr lang="pt-BR" dirty="0" smtClean="0"/>
              <a:t>ent</a:t>
            </a:r>
            <a:r>
              <a:rPr lang="pt-BR" dirty="0" smtClean="0"/>
              <a:t>ão </a:t>
            </a:r>
            <a:r>
              <a:rPr lang="pt-BR" dirty="0" smtClean="0"/>
              <a:t> </a:t>
            </a:r>
            <a:endParaRPr dirty="0"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 dirty="0"/>
              <a:t>	</a:t>
            </a:r>
            <a:endParaRPr dirty="0"/>
          </a:p>
        </p:txBody>
      </p:sp>
      <p:pic>
        <p:nvPicPr>
          <p:cNvPr id="194" name="Google Shape;194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5200" y="3982250"/>
            <a:ext cx="1143001" cy="522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2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803640" y="4030650"/>
            <a:ext cx="1428750" cy="42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2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022148" y="3940477"/>
            <a:ext cx="1571625" cy="523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2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00125" y="4703763"/>
            <a:ext cx="6072188" cy="43656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494889"/>
              </p:ext>
            </p:extLst>
          </p:nvPr>
        </p:nvGraphicFramePr>
        <p:xfrm>
          <a:off x="4508500" y="3333750"/>
          <a:ext cx="127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8" imgW="127000" imgH="190500" progId="Equation.3">
                  <p:embed/>
                </p:oleObj>
              </mc:Choice>
              <mc:Fallback>
                <p:oleObj name="Equation" r:id="rId8" imgW="127000" imgH="190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3333750"/>
                        <a:ext cx="1270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9020386"/>
              </p:ext>
            </p:extLst>
          </p:nvPr>
        </p:nvGraphicFramePr>
        <p:xfrm>
          <a:off x="819401" y="5249261"/>
          <a:ext cx="6216651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10" imgW="2933700" imgH="508000" progId="Equation.3">
                  <p:embed/>
                </p:oleObj>
              </mc:Choice>
              <mc:Fallback>
                <p:oleObj name="Equation" r:id="rId10" imgW="2933700" imgH="508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19401" y="5249261"/>
                        <a:ext cx="6216651" cy="1077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5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Normal</a:t>
            </a:r>
            <a:endParaRPr/>
          </a:p>
        </p:txBody>
      </p:sp>
      <p:sp>
        <p:nvSpPr>
          <p:cNvPr id="204" name="Google Shape;204;p25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lang="pt-BR" dirty="0" smtClean="0"/>
              <a:t> Tem </a:t>
            </a:r>
            <a:r>
              <a:rPr lang="pt-BR" dirty="0"/>
              <a:t>sido usada em uma ampla variedade de aplicações práticas nas quais as variáveis aleatórias são: </a:t>
            </a:r>
            <a:endParaRPr dirty="0"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 dirty="0"/>
              <a:t>Alturas e pesos de pessoas</a:t>
            </a:r>
            <a:endParaRPr dirty="0"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 dirty="0"/>
              <a:t>Medições</a:t>
            </a:r>
            <a:endParaRPr dirty="0"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 dirty="0"/>
              <a:t>Índices, etc.</a:t>
            </a:r>
            <a:endParaRPr dirty="0"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Char char="⚫"/>
            </a:pPr>
            <a:r>
              <a:rPr lang="pt-BR" dirty="0" smtClean="0"/>
              <a:t> Parâmetros</a:t>
            </a:r>
            <a:r>
              <a:rPr lang="pt-BR" dirty="0"/>
              <a:t>: média e desvio padrão.</a:t>
            </a:r>
            <a:endParaRPr dirty="0"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Char char="⚫"/>
            </a:pPr>
            <a:r>
              <a:rPr lang="pt-BR" dirty="0" smtClean="0"/>
              <a:t> Exemplo</a:t>
            </a:r>
            <a:r>
              <a:rPr lang="pt-BR" dirty="0"/>
              <a:t>:</a:t>
            </a:r>
            <a:endParaRPr dirty="0"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 dirty="0"/>
              <a:t>Os salários dos diretores das empresas em São Paulo, distribuem-se normalmente com média de </a:t>
            </a:r>
            <a:r>
              <a:rPr lang="pt-BR" dirty="0" err="1"/>
              <a:t>R</a:t>
            </a:r>
            <a:r>
              <a:rPr lang="pt-BR" dirty="0"/>
              <a:t>$ 20.000,00 e desvio padrão de </a:t>
            </a:r>
            <a:r>
              <a:rPr lang="pt-BR" dirty="0" err="1"/>
              <a:t>R</a:t>
            </a:r>
            <a:r>
              <a:rPr lang="pt-BR" dirty="0"/>
              <a:t>$ 500,00. 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6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Normal</a:t>
            </a:r>
            <a:endParaRPr/>
          </a:p>
        </p:txBody>
      </p:sp>
      <p:sp>
        <p:nvSpPr>
          <p:cNvPr id="210" name="Google Shape;210;p26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371" t="-375"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pt-BR" dirty="0" smtClean="0"/>
              <a:t> </a:t>
            </a:r>
            <a:r>
              <a:rPr lang="pt-BR" dirty="0"/>
              <a:t> </a:t>
            </a:r>
            <a:endParaRPr dirty="0"/>
          </a:p>
        </p:txBody>
      </p:sp>
      <p:sp>
        <p:nvSpPr>
          <p:cNvPr id="211" name="Google Shape;211;p26"/>
          <p:cNvSpPr/>
          <p:nvPr/>
        </p:nvSpPr>
        <p:spPr>
          <a:xfrm>
            <a:off x="3352800" y="5013176"/>
            <a:ext cx="2438400" cy="838200"/>
          </a:xfrm>
          <a:prstGeom prst="rect">
            <a:avLst/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>
            <a:noFill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X ~ N(μ, σ²)</a:t>
            </a:r>
            <a:endParaRPr sz="24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7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Normal</a:t>
            </a:r>
            <a:endParaRPr/>
          </a:p>
        </p:txBody>
      </p:sp>
      <p:sp>
        <p:nvSpPr>
          <p:cNvPr id="217" name="Google Shape;217;p27"/>
          <p:cNvSpPr txBox="1">
            <a:spLocks noGrp="1"/>
          </p:cNvSpPr>
          <p:nvPr>
            <p:ph type="body" idx="1"/>
          </p:nvPr>
        </p:nvSpPr>
        <p:spPr>
          <a:xfrm>
            <a:off x="428625" y="1285875"/>
            <a:ext cx="7769225" cy="5286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pt-BR"/>
              <a:t>Principais características</a:t>
            </a:r>
            <a:endParaRPr/>
          </a:p>
          <a:p>
            <a:pPr marL="547688" lvl="1" indent="-4762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547688" lvl="1" indent="-20002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O ponto máximo de f(x) é o ponto X = μ.</a:t>
            </a:r>
            <a:endParaRPr/>
          </a:p>
          <a:p>
            <a:pPr marL="547688" lvl="1" indent="-20002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Os pontos de inflexão da função são: </a:t>
            </a:r>
            <a:br>
              <a:rPr lang="pt-BR"/>
            </a:br>
            <a:r>
              <a:rPr lang="pt-BR"/>
              <a:t>X = μ + σ e X = μ - σ</a:t>
            </a:r>
            <a:endParaRPr/>
          </a:p>
          <a:p>
            <a:pPr marL="547688" lvl="1" indent="-20002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A curva é simétrica com relação a  μ.</a:t>
            </a:r>
            <a:endParaRPr/>
          </a:p>
          <a:p>
            <a:pPr marL="547688" lvl="1" indent="-4762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547688" lvl="1" indent="-4762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None/>
            </a:pPr>
            <a:endParaRPr baseline="30000"/>
          </a:p>
          <a:p>
            <a:pPr marL="547688" lvl="1" indent="-4762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None/>
            </a:pPr>
            <a:endParaRPr baseline="30000"/>
          </a:p>
          <a:p>
            <a:pPr marL="547688" lvl="1" indent="-4762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None/>
            </a:pPr>
            <a:endParaRPr baseline="30000"/>
          </a:p>
          <a:p>
            <a:pPr marL="547688" lvl="1" indent="-13652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</a:pPr>
            <a:endParaRPr sz="1000"/>
          </a:p>
          <a:p>
            <a:pPr marL="0" lvl="0" indent="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lang="pt-BR"/>
              <a:t>Se X ~N(μ, σ</a:t>
            </a:r>
            <a:r>
              <a:rPr lang="pt-BR" baseline="30000"/>
              <a:t>2</a:t>
            </a:r>
            <a:r>
              <a:rPr lang="pt-BR"/>
              <a:t>) então a variável aleatória</a:t>
            </a:r>
            <a:endParaRPr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</p:txBody>
      </p:sp>
      <p:sp>
        <p:nvSpPr>
          <p:cNvPr id="218" name="Google Shape;218;p27"/>
          <p:cNvSpPr txBox="1"/>
          <p:nvPr/>
        </p:nvSpPr>
        <p:spPr>
          <a:xfrm>
            <a:off x="2394205" y="4295589"/>
            <a:ext cx="1294996" cy="34001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363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219" name="Google Shape;219;p27"/>
          <p:cNvSpPr txBox="1"/>
          <p:nvPr/>
        </p:nvSpPr>
        <p:spPr>
          <a:xfrm>
            <a:off x="5038662" y="4294115"/>
            <a:ext cx="1736859" cy="342966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t="-1752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220" name="Google Shape;220;p27"/>
          <p:cNvSpPr txBox="1"/>
          <p:nvPr/>
        </p:nvSpPr>
        <p:spPr>
          <a:xfrm>
            <a:off x="1682990" y="3543197"/>
            <a:ext cx="197996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Valor Esperado</a:t>
            </a:r>
            <a:endParaRPr sz="2000" b="1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21" name="Google Shape;221;p27"/>
          <p:cNvSpPr txBox="1"/>
          <p:nvPr/>
        </p:nvSpPr>
        <p:spPr>
          <a:xfrm>
            <a:off x="5237425" y="3627289"/>
            <a:ext cx="1481661" cy="42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Variância</a:t>
            </a:r>
            <a:endParaRPr dirty="0"/>
          </a:p>
        </p:txBody>
      </p:sp>
      <p:sp>
        <p:nvSpPr>
          <p:cNvPr id="222" name="Google Shape;222;p27"/>
          <p:cNvSpPr/>
          <p:nvPr/>
        </p:nvSpPr>
        <p:spPr>
          <a:xfrm>
            <a:off x="3010980" y="5415474"/>
            <a:ext cx="2828420" cy="8382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8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Exemplo: Z ~ N(0, 1)</a:t>
            </a:r>
            <a:endParaRPr/>
          </a:p>
        </p:txBody>
      </p:sp>
      <p:pic>
        <p:nvPicPr>
          <p:cNvPr id="228" name="Google Shape;228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66913" y="1268760"/>
            <a:ext cx="5210175" cy="5200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000000">
                <a:alpha val="69803"/>
              </a:srgbClr>
            </a:outerShdw>
          </a:effectLst>
        </p:spPr>
      </p:pic>
      <p:sp>
        <p:nvSpPr>
          <p:cNvPr id="229" name="Google Shape;229;p28"/>
          <p:cNvSpPr txBox="1"/>
          <p:nvPr/>
        </p:nvSpPr>
        <p:spPr>
          <a:xfrm>
            <a:off x="4331072" y="3685729"/>
            <a:ext cx="889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68,26%</a:t>
            </a:r>
            <a:endParaRPr/>
          </a:p>
        </p:txBody>
      </p:sp>
      <p:sp>
        <p:nvSpPr>
          <p:cNvPr id="230" name="Google Shape;230;p28"/>
          <p:cNvSpPr txBox="1"/>
          <p:nvPr/>
        </p:nvSpPr>
        <p:spPr>
          <a:xfrm>
            <a:off x="4283968" y="4293096"/>
            <a:ext cx="88900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95,44%</a:t>
            </a:r>
            <a:endParaRPr/>
          </a:p>
        </p:txBody>
      </p:sp>
      <p:sp>
        <p:nvSpPr>
          <p:cNvPr id="231" name="Google Shape;231;p28"/>
          <p:cNvSpPr txBox="1"/>
          <p:nvPr/>
        </p:nvSpPr>
        <p:spPr>
          <a:xfrm>
            <a:off x="4283968" y="4934496"/>
            <a:ext cx="889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99,72%</a:t>
            </a:r>
            <a:endParaRPr/>
          </a:p>
        </p:txBody>
      </p:sp>
      <p:cxnSp>
        <p:nvCxnSpPr>
          <p:cNvPr id="232" name="Google Shape;232;p28"/>
          <p:cNvCxnSpPr/>
          <p:nvPr/>
        </p:nvCxnSpPr>
        <p:spPr>
          <a:xfrm>
            <a:off x="5172968" y="3869085"/>
            <a:ext cx="191120" cy="0"/>
          </a:xfrm>
          <a:prstGeom prst="straightConnector1">
            <a:avLst/>
          </a:prstGeom>
          <a:noFill/>
          <a:ln w="425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</p:cxnSp>
      <p:cxnSp>
        <p:nvCxnSpPr>
          <p:cNvPr id="233" name="Google Shape;233;p28"/>
          <p:cNvCxnSpPr>
            <a:stCxn id="229" idx="1"/>
          </p:cNvCxnSpPr>
          <p:nvPr/>
        </p:nvCxnSpPr>
        <p:spPr>
          <a:xfrm rot="10800000">
            <a:off x="4139972" y="3869085"/>
            <a:ext cx="191100" cy="0"/>
          </a:xfrm>
          <a:prstGeom prst="straightConnector1">
            <a:avLst/>
          </a:prstGeom>
          <a:noFill/>
          <a:ln w="425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</p:cxnSp>
      <p:cxnSp>
        <p:nvCxnSpPr>
          <p:cNvPr id="234" name="Google Shape;234;p28"/>
          <p:cNvCxnSpPr/>
          <p:nvPr/>
        </p:nvCxnSpPr>
        <p:spPr>
          <a:xfrm>
            <a:off x="5172968" y="4476452"/>
            <a:ext cx="839192" cy="0"/>
          </a:xfrm>
          <a:prstGeom prst="straightConnector1">
            <a:avLst/>
          </a:prstGeom>
          <a:noFill/>
          <a:ln w="425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</p:cxnSp>
      <p:cxnSp>
        <p:nvCxnSpPr>
          <p:cNvPr id="235" name="Google Shape;235;p28"/>
          <p:cNvCxnSpPr/>
          <p:nvPr/>
        </p:nvCxnSpPr>
        <p:spPr>
          <a:xfrm rot="10800000">
            <a:off x="3491880" y="4476452"/>
            <a:ext cx="792088" cy="0"/>
          </a:xfrm>
          <a:prstGeom prst="straightConnector1">
            <a:avLst/>
          </a:prstGeom>
          <a:noFill/>
          <a:ln w="425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</p:cxnSp>
      <p:cxnSp>
        <p:nvCxnSpPr>
          <p:cNvPr id="236" name="Google Shape;236;p28"/>
          <p:cNvCxnSpPr/>
          <p:nvPr/>
        </p:nvCxnSpPr>
        <p:spPr>
          <a:xfrm rot="10800000">
            <a:off x="3491880" y="4476452"/>
            <a:ext cx="0" cy="968772"/>
          </a:xfrm>
          <a:prstGeom prst="straightConnector1">
            <a:avLst/>
          </a:prstGeom>
          <a:noFill/>
          <a:ln w="9525" cap="flat" cmpd="sng">
            <a:solidFill>
              <a:srgbClr val="45469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7" name="Google Shape;237;p28"/>
          <p:cNvCxnSpPr/>
          <p:nvPr/>
        </p:nvCxnSpPr>
        <p:spPr>
          <a:xfrm rot="10800000">
            <a:off x="6012160" y="4476452"/>
            <a:ext cx="0" cy="759420"/>
          </a:xfrm>
          <a:prstGeom prst="straightConnector1">
            <a:avLst/>
          </a:prstGeom>
          <a:noFill/>
          <a:ln w="9525" cap="flat" cmpd="sng">
            <a:solidFill>
              <a:srgbClr val="45469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8" name="Google Shape;238;p28"/>
          <p:cNvCxnSpPr>
            <a:stCxn id="231" idx="3"/>
          </p:cNvCxnSpPr>
          <p:nvPr/>
        </p:nvCxnSpPr>
        <p:spPr>
          <a:xfrm>
            <a:off x="5172968" y="5117852"/>
            <a:ext cx="1487400" cy="0"/>
          </a:xfrm>
          <a:prstGeom prst="straightConnector1">
            <a:avLst/>
          </a:prstGeom>
          <a:noFill/>
          <a:ln w="425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</p:cxnSp>
      <p:cxnSp>
        <p:nvCxnSpPr>
          <p:cNvPr id="239" name="Google Shape;239;p28"/>
          <p:cNvCxnSpPr>
            <a:stCxn id="231" idx="1"/>
          </p:cNvCxnSpPr>
          <p:nvPr/>
        </p:nvCxnSpPr>
        <p:spPr>
          <a:xfrm rot="10800000">
            <a:off x="2843668" y="5117852"/>
            <a:ext cx="1440300" cy="0"/>
          </a:xfrm>
          <a:prstGeom prst="straightConnector1">
            <a:avLst/>
          </a:prstGeom>
          <a:noFill/>
          <a:ln w="425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</p:cxnSp>
      <p:cxnSp>
        <p:nvCxnSpPr>
          <p:cNvPr id="240" name="Google Shape;240;p28"/>
          <p:cNvCxnSpPr/>
          <p:nvPr/>
        </p:nvCxnSpPr>
        <p:spPr>
          <a:xfrm rot="10800000">
            <a:off x="2843808" y="5117852"/>
            <a:ext cx="0" cy="327372"/>
          </a:xfrm>
          <a:prstGeom prst="straightConnector1">
            <a:avLst/>
          </a:prstGeom>
          <a:noFill/>
          <a:ln w="9525" cap="flat" cmpd="sng">
            <a:solidFill>
              <a:srgbClr val="45469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1" name="Google Shape;241;p28"/>
          <p:cNvCxnSpPr/>
          <p:nvPr/>
        </p:nvCxnSpPr>
        <p:spPr>
          <a:xfrm rot="10800000">
            <a:off x="6660232" y="5117852"/>
            <a:ext cx="0" cy="327372"/>
          </a:xfrm>
          <a:prstGeom prst="straightConnector1">
            <a:avLst/>
          </a:prstGeom>
          <a:noFill/>
          <a:ln w="9525" cap="flat" cmpd="sng">
            <a:solidFill>
              <a:srgbClr val="454697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9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Exemplo: X~ N(3,16)</a:t>
            </a:r>
            <a:endParaRPr/>
          </a:p>
        </p:txBody>
      </p:sp>
      <p:pic>
        <p:nvPicPr>
          <p:cNvPr id="247" name="Google Shape;247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66913" y="1268760"/>
            <a:ext cx="5210175" cy="5200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000000">
                <a:alpha val="69803"/>
              </a:srgbClr>
            </a:outerShdw>
          </a:effectLst>
        </p:spPr>
      </p:pic>
      <p:sp>
        <p:nvSpPr>
          <p:cNvPr id="248" name="Google Shape;248;p29"/>
          <p:cNvSpPr txBox="1"/>
          <p:nvPr/>
        </p:nvSpPr>
        <p:spPr>
          <a:xfrm>
            <a:off x="4632091" y="5589240"/>
            <a:ext cx="26962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200" b="1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29"/>
          <p:cNvSpPr txBox="1"/>
          <p:nvPr/>
        </p:nvSpPr>
        <p:spPr>
          <a:xfrm>
            <a:off x="5220072" y="5589443"/>
            <a:ext cx="53091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3 + 4</a:t>
            </a:r>
            <a:endParaRPr sz="1200" b="1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29"/>
          <p:cNvSpPr txBox="1"/>
          <p:nvPr/>
        </p:nvSpPr>
        <p:spPr>
          <a:xfrm>
            <a:off x="3655132" y="5583426"/>
            <a:ext cx="49244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3 - 4</a:t>
            </a:r>
            <a:endParaRPr sz="1200" b="1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0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Probabilidades</a:t>
            </a:r>
            <a:endParaRPr/>
          </a:p>
        </p:txBody>
      </p:sp>
      <p:sp>
        <p:nvSpPr>
          <p:cNvPr id="256" name="Google Shape;256;p30"/>
          <p:cNvSpPr txBox="1"/>
          <p:nvPr/>
        </p:nvSpPr>
        <p:spPr>
          <a:xfrm>
            <a:off x="1115616" y="3515142"/>
            <a:ext cx="2664296" cy="70788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9482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grpSp>
        <p:nvGrpSpPr>
          <p:cNvPr id="257" name="Google Shape;257;p30"/>
          <p:cNvGrpSpPr/>
          <p:nvPr/>
        </p:nvGrpSpPr>
        <p:grpSpPr>
          <a:xfrm>
            <a:off x="4335310" y="1700809"/>
            <a:ext cx="3646665" cy="4032447"/>
            <a:chOff x="3491880" y="1268760"/>
            <a:chExt cx="5210175" cy="5200650"/>
          </a:xfrm>
        </p:grpSpPr>
        <p:pic>
          <p:nvPicPr>
            <p:cNvPr id="258" name="Google Shape;258;p3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491880" y="1268760"/>
              <a:ext cx="5210175" cy="5200650"/>
            </a:xfrm>
            <a:prstGeom prst="rect">
              <a:avLst/>
            </a:prstGeom>
            <a:noFill/>
            <a:ln>
              <a:noFill/>
            </a:ln>
            <a:effectLst>
              <a:outerShdw blurRad="190500" algn="tl" rotWithShape="0">
                <a:srgbClr val="000000">
                  <a:alpha val="69803"/>
                </a:srgbClr>
              </a:outerShdw>
            </a:effectLst>
          </p:spPr>
        </p:pic>
        <p:sp>
          <p:nvSpPr>
            <p:cNvPr id="259" name="Google Shape;259;p30"/>
            <p:cNvSpPr txBox="1"/>
            <p:nvPr/>
          </p:nvSpPr>
          <p:spPr>
            <a:xfrm>
              <a:off x="6103838" y="5589240"/>
              <a:ext cx="376067" cy="3373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50" b="1">
                  <a:solidFill>
                    <a:schemeClr val="accent4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 sz="1050" b="1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30"/>
            <p:cNvSpPr txBox="1"/>
            <p:nvPr/>
          </p:nvSpPr>
          <p:spPr>
            <a:xfrm>
              <a:off x="6652984" y="5589443"/>
              <a:ext cx="715028" cy="3373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50" b="1">
                  <a:solidFill>
                    <a:schemeClr val="accent4"/>
                  </a:solidFill>
                  <a:latin typeface="Arial"/>
                  <a:ea typeface="Arial"/>
                  <a:cs typeface="Arial"/>
                  <a:sym typeface="Arial"/>
                </a:rPr>
                <a:t>3 + 4</a:t>
              </a:r>
              <a:endParaRPr sz="1050" b="1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30"/>
            <p:cNvSpPr txBox="1"/>
            <p:nvPr/>
          </p:nvSpPr>
          <p:spPr>
            <a:xfrm>
              <a:off x="5094000" y="5583426"/>
              <a:ext cx="664643" cy="3373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50" b="1">
                  <a:solidFill>
                    <a:schemeClr val="accent4"/>
                  </a:solidFill>
                  <a:latin typeface="Arial"/>
                  <a:ea typeface="Arial"/>
                  <a:cs typeface="Arial"/>
                  <a:sym typeface="Arial"/>
                </a:rPr>
                <a:t>3 - 4</a:t>
              </a:r>
              <a:endParaRPr sz="1050" b="1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1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Probabilidades</a:t>
            </a:r>
            <a:endParaRPr/>
          </a:p>
        </p:txBody>
      </p:sp>
      <p:pic>
        <p:nvPicPr>
          <p:cNvPr id="267" name="Google Shape;267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88024" y="1355520"/>
            <a:ext cx="3672408" cy="3665694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000000">
                <a:alpha val="69803"/>
              </a:srgbClr>
            </a:outerShdw>
          </a:effectLst>
        </p:spPr>
      </p:pic>
      <p:sp>
        <p:nvSpPr>
          <p:cNvPr id="268" name="Google Shape;268;p31"/>
          <p:cNvSpPr/>
          <p:nvPr/>
        </p:nvSpPr>
        <p:spPr>
          <a:xfrm>
            <a:off x="1619672" y="5301208"/>
            <a:ext cx="5904657" cy="84296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269" name="Google Shape;269;p31"/>
          <p:cNvSpPr txBox="1"/>
          <p:nvPr/>
        </p:nvSpPr>
        <p:spPr>
          <a:xfrm>
            <a:off x="539552" y="2849562"/>
            <a:ext cx="3960440" cy="40011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-15151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pic>
        <p:nvPicPr>
          <p:cNvPr id="270" name="Google Shape;270;p3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71600" y="3789040"/>
            <a:ext cx="1166812" cy="61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3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5816" y="3717032"/>
            <a:ext cx="1223962" cy="612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2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Exemplo:</a:t>
            </a:r>
            <a:endParaRPr/>
          </a:p>
        </p:txBody>
      </p:sp>
      <p:sp>
        <p:nvSpPr>
          <p:cNvPr id="277" name="Google Shape;277;p32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lang="pt-BR" dirty="0" smtClean="0"/>
              <a:t>  As </a:t>
            </a:r>
            <a:r>
              <a:rPr lang="pt-BR" dirty="0"/>
              <a:t>alturas dos alunos de determinada escola são normalmente distribuídas com média 1,60m e desvio-padrão 0,30m. Encontre a probabilidade de um aluno medir entre 1,50m e 1,80m?</a:t>
            </a:r>
            <a:endParaRPr dirty="0"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 dirty="0"/>
              <a:t>	</a:t>
            </a:r>
            <a:r>
              <a:rPr lang="pt-BR" dirty="0" err="1"/>
              <a:t>P</a:t>
            </a:r>
            <a:r>
              <a:rPr lang="pt-BR" dirty="0"/>
              <a:t>(1,50 ≤ </a:t>
            </a:r>
            <a:r>
              <a:rPr lang="pt-BR" dirty="0" err="1"/>
              <a:t>X</a:t>
            </a:r>
            <a:r>
              <a:rPr lang="pt-BR" dirty="0"/>
              <a:t> ≤ 1,80) = </a:t>
            </a:r>
            <a:r>
              <a:rPr lang="pt-BR" dirty="0" err="1"/>
              <a:t>P</a:t>
            </a:r>
            <a:r>
              <a:rPr lang="pt-BR" dirty="0"/>
              <a:t>(z</a:t>
            </a:r>
            <a:r>
              <a:rPr lang="pt-BR" baseline="-25000" dirty="0"/>
              <a:t>1 </a:t>
            </a:r>
            <a:r>
              <a:rPr lang="pt-BR" dirty="0"/>
              <a:t>≤ </a:t>
            </a:r>
            <a:r>
              <a:rPr lang="pt-BR" dirty="0" err="1"/>
              <a:t>z</a:t>
            </a:r>
            <a:r>
              <a:rPr lang="pt-BR" dirty="0"/>
              <a:t> ≤ z</a:t>
            </a:r>
            <a:r>
              <a:rPr lang="pt-BR" baseline="-25000" dirty="0"/>
              <a:t>2</a:t>
            </a:r>
            <a:r>
              <a:rPr lang="pt-BR" dirty="0"/>
              <a:t>)</a:t>
            </a:r>
            <a:endParaRPr dirty="0"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 dirty="0"/>
              <a:t>					   </a:t>
            </a:r>
            <a:endParaRPr dirty="0"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rPr lang="pt-BR" sz="2000" dirty="0"/>
              <a:t>					    </a:t>
            </a:r>
            <a:r>
              <a:rPr lang="pt-BR" dirty="0"/>
              <a:t>	</a:t>
            </a:r>
            <a:endParaRPr dirty="0"/>
          </a:p>
          <a:p>
            <a:pPr marL="265112" lvl="0" indent="-265112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 dirty="0"/>
              <a:t>	</a:t>
            </a:r>
            <a:endParaRPr dirty="0"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 dirty="0" err="1"/>
              <a:t>P</a:t>
            </a:r>
            <a:r>
              <a:rPr lang="pt-BR" dirty="0"/>
              <a:t>(-0,33 ≤ </a:t>
            </a:r>
            <a:r>
              <a:rPr lang="pt-BR" dirty="0" err="1"/>
              <a:t>z</a:t>
            </a:r>
            <a:r>
              <a:rPr lang="pt-BR" dirty="0"/>
              <a:t> ≤ 0,67) = 0,1293 + 0,2486 = 0,3779</a:t>
            </a:r>
            <a:endParaRPr dirty="0"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 dirty="0"/>
              <a:t>				     = </a:t>
            </a:r>
            <a:r>
              <a:rPr lang="pt-BR" b="1" dirty="0"/>
              <a:t>37,79%</a:t>
            </a:r>
            <a:endParaRPr b="1" dirty="0"/>
          </a:p>
        </p:txBody>
      </p:sp>
      <p:pic>
        <p:nvPicPr>
          <p:cNvPr id="278" name="Google Shape;278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960" y="4400470"/>
            <a:ext cx="3529014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p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4850" y="3321050"/>
            <a:ext cx="114300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3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858678" y="4420957"/>
            <a:ext cx="3441700" cy="71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Distribuição Uniforme</a:t>
            </a:r>
            <a:endParaRPr dirty="0"/>
          </a:p>
        </p:txBody>
      </p:sp>
      <p:sp>
        <p:nvSpPr>
          <p:cNvPr id="121" name="Google Shape;121;p15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spcBef>
                <a:spcPts val="0"/>
              </a:spcBef>
              <a:spcAft>
                <a:spcPts val="0"/>
              </a:spcAft>
              <a:buSzPts val="1920"/>
              <a:buChar char="⚫"/>
            </a:pPr>
            <a:r>
              <a:rPr lang="pt-BR" sz="2400"/>
              <a:t>Seja X uma variável aleatória que representa o tempo de vôo de uma aeronave viajando de Chicago até Nova York.</a:t>
            </a:r>
            <a:endParaRPr/>
          </a:p>
          <a:p>
            <a:pPr marL="265113" lvl="0" indent="-143193" algn="l" rtl="0">
              <a:spcBef>
                <a:spcPts val="250"/>
              </a:spcBef>
              <a:spcAft>
                <a:spcPts val="0"/>
              </a:spcAft>
              <a:buSzPts val="1920"/>
              <a:buNone/>
            </a:pPr>
            <a:endParaRPr sz="2400"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1920"/>
              <a:buChar char="⚫"/>
            </a:pPr>
            <a:r>
              <a:rPr lang="pt-BR" sz="2400"/>
              <a:t>Suponha que o tempo de vôo pode ser qualquer valor no intervalo de 120 até 140 minutos.</a:t>
            </a:r>
            <a:endParaRPr/>
          </a:p>
          <a:p>
            <a:pPr marL="265113" lvl="0" indent="-143193" algn="l" rtl="0">
              <a:spcBef>
                <a:spcPts val="250"/>
              </a:spcBef>
              <a:spcAft>
                <a:spcPts val="0"/>
              </a:spcAft>
              <a:buSzPts val="1920"/>
              <a:buNone/>
            </a:pPr>
            <a:endParaRPr sz="2400"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1920"/>
              <a:buChar char="⚫"/>
            </a:pPr>
            <a:r>
              <a:rPr lang="pt-BR" sz="2400"/>
              <a:t>Suponha que os intervalos de um minuto são equiprováveis.</a:t>
            </a:r>
            <a:endParaRPr/>
          </a:p>
          <a:p>
            <a:pPr marL="265113" lvl="0" indent="-143193" algn="l" rtl="0">
              <a:spcBef>
                <a:spcPts val="250"/>
              </a:spcBef>
              <a:spcAft>
                <a:spcPts val="0"/>
              </a:spcAft>
              <a:buSzPts val="1920"/>
              <a:buNone/>
            </a:pPr>
            <a:endParaRPr sz="2400"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1920"/>
              <a:buChar char="⚫"/>
            </a:pPr>
            <a:r>
              <a:rPr lang="pt-BR" sz="2400"/>
              <a:t>Parâmetro da distribuição: um intervalo [a,b]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3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Exercícios</a:t>
            </a:r>
            <a:endParaRPr/>
          </a:p>
        </p:txBody>
      </p:sp>
      <p:sp>
        <p:nvSpPr>
          <p:cNvPr id="286" name="Google Shape;286;p33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lang="pt-BR" smtClean="0"/>
              <a:t> Um </a:t>
            </a:r>
            <a:r>
              <a:rPr lang="pt-BR" dirty="0"/>
              <a:t>ponto é escolhido ao acaso na reta [1,4]. Calcular:</a:t>
            </a:r>
            <a:endParaRPr dirty="0"/>
          </a:p>
          <a:p>
            <a:pPr marL="265113" lvl="0" indent="-143193" algn="l" rtl="0">
              <a:spcBef>
                <a:spcPts val="250"/>
              </a:spcBef>
              <a:spcAft>
                <a:spcPts val="0"/>
              </a:spcAft>
              <a:buSzPts val="1920"/>
              <a:buNone/>
            </a:pPr>
            <a:endParaRPr sz="2400" dirty="0"/>
          </a:p>
          <a:p>
            <a:pPr marL="514350" lvl="0" indent="-514350" algn="l" rtl="0">
              <a:spcBef>
                <a:spcPts val="250"/>
              </a:spcBef>
              <a:spcAft>
                <a:spcPts val="0"/>
              </a:spcAft>
              <a:buSzPts val="1920"/>
              <a:buFont typeface="Quattrocento Sans"/>
              <a:buAutoNum type="alphaLcPeriod"/>
            </a:pPr>
            <a:r>
              <a:rPr lang="pt-BR" sz="2400" dirty="0"/>
              <a:t>Probabilidade de que o ponto escolhido esteja entre 2 e 3;</a:t>
            </a:r>
            <a:endParaRPr dirty="0"/>
          </a:p>
          <a:p>
            <a:pPr marL="514350" lvl="0" indent="-514350" algn="l" rtl="0">
              <a:spcBef>
                <a:spcPts val="250"/>
              </a:spcBef>
              <a:spcAft>
                <a:spcPts val="0"/>
              </a:spcAft>
              <a:buSzPts val="1920"/>
              <a:buFont typeface="Quattrocento Sans"/>
              <a:buAutoNum type="alphaLcPeriod"/>
            </a:pPr>
            <a:r>
              <a:rPr lang="pt-BR" sz="2400" dirty="0"/>
              <a:t>Entre 0,5 e 2,5;</a:t>
            </a:r>
            <a:endParaRPr dirty="0"/>
          </a:p>
          <a:p>
            <a:pPr marL="514350" lvl="0" indent="-514350" algn="l" rtl="0">
              <a:spcBef>
                <a:spcPts val="250"/>
              </a:spcBef>
              <a:spcAft>
                <a:spcPts val="0"/>
              </a:spcAft>
              <a:buSzPts val="1920"/>
              <a:buFont typeface="Quattrocento Sans"/>
              <a:buAutoNum type="alphaLcPeriod"/>
            </a:pPr>
            <a:r>
              <a:rPr lang="pt-BR" sz="2400" dirty="0"/>
              <a:t>Seja exatamente 2;</a:t>
            </a:r>
            <a:endParaRPr dirty="0"/>
          </a:p>
          <a:p>
            <a:pPr marL="514350" lvl="0" indent="-514350" algn="l" rtl="0">
              <a:spcBef>
                <a:spcPts val="250"/>
              </a:spcBef>
              <a:spcAft>
                <a:spcPts val="0"/>
              </a:spcAft>
              <a:buSzPts val="1920"/>
              <a:buFont typeface="Quattrocento Sans"/>
              <a:buAutoNum type="alphaLcPeriod"/>
            </a:pPr>
            <a:r>
              <a:rPr lang="pt-BR" sz="2400" dirty="0"/>
              <a:t>A média dessa distribuição;</a:t>
            </a:r>
            <a:endParaRPr dirty="0"/>
          </a:p>
          <a:p>
            <a:pPr marL="514350" lvl="0" indent="-514350" algn="l" rtl="0">
              <a:spcBef>
                <a:spcPts val="250"/>
              </a:spcBef>
              <a:spcAft>
                <a:spcPts val="0"/>
              </a:spcAft>
              <a:buSzPts val="1920"/>
              <a:buFont typeface="Quattrocento Sans"/>
              <a:buAutoNum type="alphaLcPeriod"/>
            </a:pPr>
            <a:r>
              <a:rPr lang="pt-BR" sz="2400" dirty="0"/>
              <a:t>A variância dessa distribuição.</a:t>
            </a:r>
            <a:endParaRPr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4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Exercícios</a:t>
            </a:r>
            <a:endParaRPr/>
          </a:p>
        </p:txBody>
      </p:sp>
      <p:sp>
        <p:nvSpPr>
          <p:cNvPr id="292" name="Google Shape;292;p34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lang="pt-BR" dirty="0" smtClean="0"/>
              <a:t>  Se </a:t>
            </a:r>
            <a:r>
              <a:rPr lang="pt-BR" dirty="0"/>
              <a:t>as interrupções no suprimento de energia elétrica ocorrem segundo uma distribuição de Poisson com a média de uma interrupção por mês(4 semanas), qual a probabilidade de que entre duas interrupções consecutivas haja um intervalo de :</a:t>
            </a:r>
            <a:endParaRPr dirty="0"/>
          </a:p>
          <a:p>
            <a:pPr marL="457200" lvl="0" indent="-457200" algn="l" rtl="0">
              <a:spcBef>
                <a:spcPts val="250"/>
              </a:spcBef>
              <a:spcAft>
                <a:spcPts val="0"/>
              </a:spcAft>
              <a:buSzPts val="1920"/>
              <a:buFont typeface="Quattrocento Sans"/>
              <a:buAutoNum type="alphaLcPeriod"/>
            </a:pPr>
            <a:r>
              <a:rPr lang="pt-BR" sz="2400" dirty="0"/>
              <a:t>Menos de uma semana;</a:t>
            </a:r>
            <a:endParaRPr dirty="0"/>
          </a:p>
          <a:p>
            <a:pPr marL="457200" lvl="0" indent="-457200" algn="l" rtl="0">
              <a:spcBef>
                <a:spcPts val="250"/>
              </a:spcBef>
              <a:spcAft>
                <a:spcPts val="0"/>
              </a:spcAft>
              <a:buSzPts val="1920"/>
              <a:buFont typeface="Quattrocento Sans"/>
              <a:buAutoNum type="alphaLcPeriod"/>
            </a:pPr>
            <a:r>
              <a:rPr lang="pt-BR" sz="2400" dirty="0"/>
              <a:t>Entre dez e doze semanas;</a:t>
            </a:r>
            <a:endParaRPr dirty="0"/>
          </a:p>
          <a:p>
            <a:pPr marL="457200" lvl="0" indent="-457200" algn="l" rtl="0">
              <a:spcBef>
                <a:spcPts val="250"/>
              </a:spcBef>
              <a:spcAft>
                <a:spcPts val="0"/>
              </a:spcAft>
              <a:buSzPts val="1920"/>
              <a:buFont typeface="Quattrocento Sans"/>
              <a:buAutoNum type="alphaLcPeriod"/>
            </a:pPr>
            <a:r>
              <a:rPr lang="pt-BR" sz="2400" dirty="0"/>
              <a:t>Exatamente um mês;</a:t>
            </a:r>
            <a:endParaRPr dirty="0"/>
          </a:p>
          <a:p>
            <a:pPr marL="457200" lvl="0" indent="-457200" algn="l" rtl="0">
              <a:spcBef>
                <a:spcPts val="250"/>
              </a:spcBef>
              <a:spcAft>
                <a:spcPts val="0"/>
              </a:spcAft>
              <a:buSzPts val="1920"/>
              <a:buFont typeface="Quattrocento Sans"/>
              <a:buAutoNum type="alphaLcPeriod"/>
            </a:pPr>
            <a:r>
              <a:rPr lang="pt-BR" sz="2400" dirty="0"/>
              <a:t>Mais de três semanas.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5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Exercícios</a:t>
            </a:r>
            <a:endParaRPr/>
          </a:p>
        </p:txBody>
      </p:sp>
      <p:sp>
        <p:nvSpPr>
          <p:cNvPr id="298" name="Google Shape;298;p35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lang="pt-BR" dirty="0" smtClean="0"/>
              <a:t> Suponha </a:t>
            </a:r>
            <a:r>
              <a:rPr lang="pt-BR" dirty="0"/>
              <a:t>que o diâmetro médio dos parafusos produzidos por uma fábrica é de 0,25 polegadas, e o desvio-padrão 0,02 polegadas. Um parafuso é considerado defeituoso se seu diâmetro é maior que 0,28 polegadas e menor que 0,20 polegadas.</a:t>
            </a:r>
            <a:endParaRPr dirty="0"/>
          </a:p>
          <a:p>
            <a:pPr marL="457200" lvl="0" indent="-457200" algn="l" rtl="0">
              <a:spcBef>
                <a:spcPts val="250"/>
              </a:spcBef>
              <a:spcAft>
                <a:spcPts val="0"/>
              </a:spcAft>
              <a:buSzPts val="1920"/>
              <a:buFont typeface="Quattrocento Sans"/>
              <a:buAutoNum type="alphaLcPeriod"/>
            </a:pPr>
            <a:r>
              <a:rPr lang="pt-BR" sz="2400" dirty="0"/>
              <a:t>Encontre a porcentagem dos parafusos defeituosos;</a:t>
            </a:r>
            <a:endParaRPr dirty="0"/>
          </a:p>
          <a:p>
            <a:pPr marL="457200" lvl="0" indent="-457200" algn="l" rtl="0">
              <a:spcBef>
                <a:spcPts val="250"/>
              </a:spcBef>
              <a:spcAft>
                <a:spcPts val="0"/>
              </a:spcAft>
              <a:buSzPts val="1920"/>
              <a:buFont typeface="Quattrocento Sans"/>
              <a:buAutoNum type="alphaLcPeriod"/>
            </a:pPr>
            <a:r>
              <a:rPr lang="pt-BR" sz="2400" dirty="0"/>
              <a:t>Qual deve ser a medida mínima para que tenhamos no máximo 12% de parafusos defeituosos? (Considerando apenas que um parafuso é defeituoso abaixo desse valor mínimo)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Distribuição Uniforme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Uma </a:t>
            </a:r>
            <a:r>
              <a:rPr lang="en-US" dirty="0" err="1" smtClean="0"/>
              <a:t>variável</a:t>
            </a:r>
            <a:r>
              <a:rPr lang="en-US" dirty="0" smtClean="0"/>
              <a:t> </a:t>
            </a:r>
            <a:r>
              <a:rPr lang="en-US" dirty="0" err="1" smtClean="0"/>
              <a:t>aleatória</a:t>
            </a:r>
            <a:r>
              <a:rPr lang="en-US" dirty="0" smtClean="0"/>
              <a:t> X tem </a:t>
            </a:r>
            <a:r>
              <a:rPr lang="en-US" dirty="0" err="1" smtClean="0"/>
              <a:t>distribuição</a:t>
            </a:r>
            <a:r>
              <a:rPr lang="en-US" dirty="0" smtClean="0"/>
              <a:t> </a:t>
            </a:r>
            <a:r>
              <a:rPr lang="en-US" dirty="0" err="1" smtClean="0"/>
              <a:t>uniforme</a:t>
            </a:r>
            <a:r>
              <a:rPr lang="en-US" dirty="0" smtClean="0"/>
              <a:t> no </a:t>
            </a:r>
            <a:r>
              <a:rPr lang="en-US" dirty="0" err="1" smtClean="0"/>
              <a:t>intervalo</a:t>
            </a:r>
            <a:r>
              <a:rPr lang="en-US" dirty="0" smtClean="0"/>
              <a:t> [</a:t>
            </a:r>
            <a:r>
              <a:rPr lang="en-US" dirty="0" err="1" smtClean="0"/>
              <a:t>a,b</a:t>
            </a:r>
            <a:r>
              <a:rPr lang="en-US" dirty="0" smtClean="0"/>
              <a:t>] se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de </a:t>
            </a:r>
            <a:r>
              <a:rPr lang="en-US" dirty="0" err="1" smtClean="0"/>
              <a:t>densidade</a:t>
            </a:r>
            <a:r>
              <a:rPr lang="en-US" dirty="0" smtClean="0"/>
              <a:t> de </a:t>
            </a:r>
            <a:r>
              <a:rPr lang="en-US" dirty="0" err="1" smtClean="0"/>
              <a:t>probabilidade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dada </a:t>
            </a:r>
            <a:r>
              <a:rPr lang="en-US" dirty="0" err="1" smtClean="0"/>
              <a:t>por</a:t>
            </a:r>
            <a:r>
              <a:rPr lang="en-US" dirty="0" smtClean="0"/>
              <a:t>: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022324"/>
              </p:ext>
            </p:extLst>
          </p:nvPr>
        </p:nvGraphicFramePr>
        <p:xfrm>
          <a:off x="1323975" y="3114675"/>
          <a:ext cx="5073650" cy="119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" imgW="1727200" imgH="406400" progId="Equation.3">
                  <p:embed/>
                </p:oleObj>
              </mc:Choice>
              <mc:Fallback>
                <p:oleObj name="Equation" r:id="rId3" imgW="1727200" imgH="40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3975" y="3114675"/>
                        <a:ext cx="5073650" cy="1192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Google Shape;128;p16"/>
          <p:cNvSpPr/>
          <p:nvPr/>
        </p:nvSpPr>
        <p:spPr>
          <a:xfrm>
            <a:off x="3094465" y="5249937"/>
            <a:ext cx="2438400" cy="838200"/>
          </a:xfrm>
          <a:prstGeom prst="rect">
            <a:avLst/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>
            <a:noFill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 dirty="0" err="1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X</a:t>
            </a:r>
            <a:r>
              <a:rPr lang="pt-BR" sz="2400" b="0" i="0" u="none" strike="noStrike" cap="none" dirty="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~ </a:t>
            </a:r>
            <a:r>
              <a:rPr lang="pt-BR" sz="2400" b="0" i="0" u="none" strike="noStrike" cap="none" dirty="0" err="1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U</a:t>
            </a:r>
            <a:r>
              <a:rPr lang="pt-BR" sz="2400" b="0" i="0" u="none" strike="noStrike" cap="none" dirty="0" smtClean="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([</a:t>
            </a:r>
            <a:r>
              <a:rPr lang="pt-BR" sz="2400" b="0" i="0" u="none" strike="noStrike" cap="none" dirty="0" err="1" smtClean="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a,b</a:t>
            </a:r>
            <a:r>
              <a:rPr lang="pt-BR" sz="2400" dirty="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]</a:t>
            </a:r>
            <a:endParaRPr sz="2400" b="0" i="0" u="none" strike="noStrike" cap="none" dirty="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val="3699758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7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Uniforme</a:t>
            </a:r>
            <a:endParaRPr/>
          </a:p>
        </p:txBody>
      </p:sp>
      <p:sp>
        <p:nvSpPr>
          <p:cNvPr id="134" name="Google Shape;134;p17"/>
          <p:cNvSpPr txBox="1">
            <a:spLocks noGrp="1"/>
          </p:cNvSpPr>
          <p:nvPr>
            <p:ph type="body" idx="1"/>
          </p:nvPr>
        </p:nvSpPr>
        <p:spPr>
          <a:xfrm>
            <a:off x="428625" y="1285875"/>
            <a:ext cx="7769225" cy="5286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pt-BR"/>
              <a:t>A função de distribuição F(x) é dada por:</a:t>
            </a:r>
            <a:endParaRPr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lang="pt-BR"/>
              <a:t>Logo,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</p:txBody>
      </p:sp>
      <p:pic>
        <p:nvPicPr>
          <p:cNvPr id="135" name="Google Shape;135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43808" y="2060848"/>
            <a:ext cx="2733675" cy="776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91680" y="3140968"/>
            <a:ext cx="2157412" cy="1087437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17"/>
          <p:cNvSpPr txBox="1"/>
          <p:nvPr/>
        </p:nvSpPr>
        <p:spPr>
          <a:xfrm>
            <a:off x="2089080" y="5616627"/>
            <a:ext cx="1799544" cy="685478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138" name="Google Shape;138;p17"/>
          <p:cNvSpPr txBox="1"/>
          <p:nvPr/>
        </p:nvSpPr>
        <p:spPr>
          <a:xfrm>
            <a:off x="4714772" y="5507213"/>
            <a:ext cx="2384931" cy="794892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139" name="Google Shape;139;p17"/>
          <p:cNvSpPr txBox="1"/>
          <p:nvPr/>
        </p:nvSpPr>
        <p:spPr>
          <a:xfrm>
            <a:off x="1928897" y="4667944"/>
            <a:ext cx="233519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u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Valor Esperado</a:t>
            </a:r>
            <a:endParaRPr sz="2400" b="1" u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40" name="Google Shape;140;p17"/>
          <p:cNvSpPr txBox="1"/>
          <p:nvPr/>
        </p:nvSpPr>
        <p:spPr>
          <a:xfrm>
            <a:off x="5224404" y="4670088"/>
            <a:ext cx="149483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u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Variância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8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Exemplo: X ~ U[3,7]</a:t>
            </a:r>
            <a:endParaRPr/>
          </a:p>
        </p:txBody>
      </p:sp>
      <p:pic>
        <p:nvPicPr>
          <p:cNvPr id="146" name="Google Shape;146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66913" y="1268760"/>
            <a:ext cx="5210175" cy="5200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000000">
                <a:alpha val="69803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9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Exemplo:</a:t>
            </a:r>
            <a:endParaRPr/>
          </a:p>
        </p:txBody>
      </p:sp>
      <p:sp>
        <p:nvSpPr>
          <p:cNvPr id="152" name="Google Shape;152;p19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lang="pt-BR" dirty="0" smtClean="0"/>
              <a:t> Um </a:t>
            </a:r>
            <a:r>
              <a:rPr lang="pt-BR" dirty="0"/>
              <a:t>ponto é escolhido ao acaso no segmento de reta [0,2]. Qual será a probabilidade de que o ponto escolhido esteja entre 1 e 3/2?</a:t>
            </a:r>
            <a:endParaRPr dirty="0"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 dirty="0"/>
              <a:t>	</a:t>
            </a:r>
            <a:endParaRPr dirty="0"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 dirty="0"/>
              <a:t>					 </a:t>
            </a:r>
            <a:r>
              <a:rPr lang="pt-BR" dirty="0" smtClean="0"/>
              <a:t>, </a:t>
            </a:r>
            <a:r>
              <a:rPr lang="pt-BR" dirty="0"/>
              <a:t>para 0    </a:t>
            </a:r>
            <a:r>
              <a:rPr lang="pt-BR" dirty="0" err="1"/>
              <a:t>x</a:t>
            </a:r>
            <a:r>
              <a:rPr lang="pt-BR" dirty="0"/>
              <a:t>    2</a:t>
            </a:r>
            <a:endParaRPr dirty="0"/>
          </a:p>
        </p:txBody>
      </p:sp>
      <p:pic>
        <p:nvPicPr>
          <p:cNvPr id="153" name="Google Shape;153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2250" y="3163988"/>
            <a:ext cx="3440112" cy="8397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51499" y="3202428"/>
            <a:ext cx="357188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27563" y="3161455"/>
            <a:ext cx="357187" cy="428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70088" y="4829163"/>
            <a:ext cx="3816351" cy="857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0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Exponencial</a:t>
            </a:r>
            <a:endParaRPr/>
          </a:p>
        </p:txBody>
      </p:sp>
      <p:sp>
        <p:nvSpPr>
          <p:cNvPr id="162" name="Google Shape;162;p20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lang="pt-BR" dirty="0" smtClean="0"/>
              <a:t> É </a:t>
            </a:r>
            <a:r>
              <a:rPr lang="pt-BR" dirty="0"/>
              <a:t>muito útil para descrever o tempo que se leva para completar uma tarefa. Exemplo:</a:t>
            </a:r>
            <a:endParaRPr dirty="0"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 dirty="0"/>
              <a:t>O tempo para carregar um caminhão considerando que em média gasta-se 15 minutos para realizar esta tarefa.</a:t>
            </a:r>
            <a:endParaRPr dirty="0"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Char char="⚫"/>
            </a:pPr>
            <a:r>
              <a:rPr lang="pt-BR" dirty="0" smtClean="0"/>
              <a:t> Outras </a:t>
            </a:r>
            <a:r>
              <a:rPr lang="pt-BR" dirty="0"/>
              <a:t>situações típicas:</a:t>
            </a:r>
            <a:endParaRPr dirty="0"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 dirty="0"/>
              <a:t>Tempo de chegadas de pacotes em um roteador, tempo de vida de aparelhos, tempo de espera em restaurantes, caixas de banco, etc.</a:t>
            </a:r>
            <a:endParaRPr dirty="0"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Char char="⚫"/>
            </a:pPr>
            <a:r>
              <a:rPr lang="pt-BR" dirty="0" smtClean="0"/>
              <a:t> Parâmetro</a:t>
            </a:r>
            <a:r>
              <a:rPr lang="pt-BR" dirty="0"/>
              <a:t>: média (</a:t>
            </a:r>
            <a:r>
              <a:rPr lang="pt-BR" dirty="0" err="1"/>
              <a:t>ex</a:t>
            </a:r>
            <a:r>
              <a:rPr lang="pt-BR" dirty="0"/>
              <a:t>: tempo médio) ou valor esperado.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1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Exponencial</a:t>
            </a:r>
            <a:endParaRPr/>
          </a:p>
        </p:txBody>
      </p:sp>
      <p:sp>
        <p:nvSpPr>
          <p:cNvPr id="168" name="Google Shape;168;p21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371" t="-123"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pt-BR" dirty="0"/>
              <a:t> </a:t>
            </a:r>
            <a:r>
              <a:rPr lang="pt-BR" dirty="0" smtClean="0"/>
              <a:t> </a:t>
            </a:r>
            <a:r>
              <a:rPr lang="pt-BR" dirty="0"/>
              <a:t> </a:t>
            </a:r>
            <a:endParaRPr dirty="0"/>
          </a:p>
        </p:txBody>
      </p:sp>
      <p:sp>
        <p:nvSpPr>
          <p:cNvPr id="169" name="Google Shape;169;p21"/>
          <p:cNvSpPr/>
          <p:nvPr/>
        </p:nvSpPr>
        <p:spPr>
          <a:xfrm>
            <a:off x="3352800" y="5013176"/>
            <a:ext cx="2438400" cy="838200"/>
          </a:xfrm>
          <a:prstGeom prst="rect">
            <a:avLst/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>
            <a:noFill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X ~ Exp(λ)</a:t>
            </a:r>
            <a:endParaRPr sz="24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2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Exponencial</a:t>
            </a:r>
            <a:endParaRPr/>
          </a:p>
        </p:txBody>
      </p:sp>
      <p:sp>
        <p:nvSpPr>
          <p:cNvPr id="175" name="Google Shape;175;p22"/>
          <p:cNvSpPr txBox="1">
            <a:spLocks noGrp="1"/>
          </p:cNvSpPr>
          <p:nvPr>
            <p:ph type="body" idx="1"/>
          </p:nvPr>
        </p:nvSpPr>
        <p:spPr>
          <a:xfrm>
            <a:off x="428625" y="1285875"/>
            <a:ext cx="7769225" cy="5286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pt-BR"/>
              <a:t>A função de distribuição F(x) é dada por:</a:t>
            </a:r>
            <a:endParaRPr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lang="pt-BR"/>
              <a:t>Logo,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</p:txBody>
      </p:sp>
      <p:sp>
        <p:nvSpPr>
          <p:cNvPr id="176" name="Google Shape;176;p22"/>
          <p:cNvSpPr txBox="1"/>
          <p:nvPr/>
        </p:nvSpPr>
        <p:spPr>
          <a:xfrm>
            <a:off x="2469479" y="5481797"/>
            <a:ext cx="1294996" cy="68547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177" name="Google Shape;177;p22"/>
          <p:cNvSpPr txBox="1"/>
          <p:nvPr/>
        </p:nvSpPr>
        <p:spPr>
          <a:xfrm>
            <a:off x="5082905" y="5424370"/>
            <a:ext cx="1736859" cy="79489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178" name="Google Shape;178;p22"/>
          <p:cNvSpPr txBox="1"/>
          <p:nvPr/>
        </p:nvSpPr>
        <p:spPr>
          <a:xfrm>
            <a:off x="1928897" y="4565509"/>
            <a:ext cx="233519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Valor Esperado</a:t>
            </a:r>
            <a:endParaRPr sz="2400" b="1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79" name="Google Shape;179;p22"/>
          <p:cNvSpPr txBox="1"/>
          <p:nvPr/>
        </p:nvSpPr>
        <p:spPr>
          <a:xfrm>
            <a:off x="5224404" y="4670088"/>
            <a:ext cx="2047777" cy="574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Variância</a:t>
            </a:r>
            <a:endParaRPr/>
          </a:p>
        </p:txBody>
      </p:sp>
      <p:pic>
        <p:nvPicPr>
          <p:cNvPr id="180" name="Google Shape;180;p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735325" y="1988840"/>
            <a:ext cx="3057525" cy="7985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91680" y="3068960"/>
            <a:ext cx="2627313" cy="77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statística">
  <a:themeElements>
    <a:clrScheme name="Urbano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713</Words>
  <Application>Microsoft Macintosh PowerPoint</Application>
  <PresentationFormat>On-screen Show (4:3)</PresentationFormat>
  <Paragraphs>137</Paragraphs>
  <Slides>22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Estatística</vt:lpstr>
      <vt:lpstr>Equation</vt:lpstr>
      <vt:lpstr>Microsoft Equation</vt:lpstr>
      <vt:lpstr>Probabilidade</vt:lpstr>
      <vt:lpstr>Distribuição Uniforme</vt:lpstr>
      <vt:lpstr>Distribuição Uniforme</vt:lpstr>
      <vt:lpstr>Distribuição Uniforme</vt:lpstr>
      <vt:lpstr>Exemplo: X ~ U[3,7]</vt:lpstr>
      <vt:lpstr>Exemplo:</vt:lpstr>
      <vt:lpstr>Distribuição Exponencial</vt:lpstr>
      <vt:lpstr>Distribuição Exponencial</vt:lpstr>
      <vt:lpstr>Distribuição Exponencial</vt:lpstr>
      <vt:lpstr>Exemplo: X ~ Exp[1]</vt:lpstr>
      <vt:lpstr>Exemplo:</vt:lpstr>
      <vt:lpstr>Distribuição Normal</vt:lpstr>
      <vt:lpstr>Distribuição Normal</vt:lpstr>
      <vt:lpstr>Distribuição Normal</vt:lpstr>
      <vt:lpstr>Exemplo: Z ~ N(0, 1)</vt:lpstr>
      <vt:lpstr>Exemplo: X~ N(3,16)</vt:lpstr>
      <vt:lpstr>Probabilidades</vt:lpstr>
      <vt:lpstr>Probabilidades</vt:lpstr>
      <vt:lpstr>Exemplo: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Probabilidade</dc:title>
  <cp:lastModifiedBy>Renata Maria Cardoso Rodrigues de Souza</cp:lastModifiedBy>
  <cp:revision>18</cp:revision>
  <dcterms:modified xsi:type="dcterms:W3CDTF">2022-03-15T19:23:43Z</dcterms:modified>
</cp:coreProperties>
</file>