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y="6858000" cx="9144000"/>
  <p:notesSz cx="6997700" cy="9283700"/>
  <p:embeddedFontLst>
    <p:embeddedFont>
      <p:font typeface="Quattrocento Sans"/>
      <p:regular r:id="rId37"/>
      <p:bold r:id="rId38"/>
      <p:italic r:id="rId39"/>
      <p:boldItalic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12">
          <p15:clr>
            <a:srgbClr val="000000"/>
          </p15:clr>
        </p15:guide>
        <p15:guide id="2" pos="4944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D552A90-F207-49E4-A14B-63B0EFFEC964}">
  <a:tblStyle styleId="{0D552A90-F207-49E4-A14B-63B0EFFEC964}" styleName="Table_0">
    <a:wholeTbl>
      <a:tcTxStyle b="off" i="off">
        <a:font>
          <a:latin typeface="Segoe UI"/>
          <a:ea typeface="Segoe UI"/>
          <a:cs typeface="Segoe UI"/>
        </a:font>
        <a:schemeClr val="dk1"/>
      </a:tcTxStyle>
      <a:tcStyle>
        <a:tcBdr>
          <a:lef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6">
              <a:alpha val="40000"/>
            </a:schemeClr>
          </a:solidFill>
        </a:fill>
      </a:tcStyle>
    </a:band1H>
    <a:band2H>
      <a:tcTxStyle/>
    </a:band2H>
    <a:band1V>
      <a:tcTxStyle/>
      <a:tcStyle>
        <a:tcBdr>
          <a:top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TxStyle/>
    </a:band2V>
    <a:lastCol>
      <a:tcTxStyle b="on" i="off"/>
      <a:tcStyle>
        <a:tcBdr>
          <a:lef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lastCol>
    <a:firstCol>
      <a:tcTxStyle b="on" i="off"/>
      <a:tcStyle>
        <a:tcBdr>
          <a:lef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firstCol>
    <a:lastRow>
      <a:tcTxStyle b="on" i="off"/>
      <a:tcStyle>
        <a:tcBdr>
          <a:lef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>
          <a:lef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accent6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12" orient="horz"/>
        <p:guide pos="494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QuattrocentoSans-boldItalic.fntdata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font" Target="fonts/QuattrocentoSans-regular.fntdata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font" Target="fonts/QuattrocentoSans-italic.fntdata"/><Relationship Id="rId16" Type="http://schemas.openxmlformats.org/officeDocument/2006/relationships/slide" Target="slides/slide10.xml"/><Relationship Id="rId38" Type="http://schemas.openxmlformats.org/officeDocument/2006/relationships/font" Target="fonts/QuattrocentoSans-bold.fnt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0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0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1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1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2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2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3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13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4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14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15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15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16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16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17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9" name="Google Shape;349;p17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17:notes"/>
          <p:cNvSpPr txBox="1"/>
          <p:nvPr>
            <p:ph idx="12" type="sldNum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18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18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19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19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20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20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21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21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22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22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3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" name="Google Shape;394;p23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24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24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25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25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26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5" name="Google Shape;455;p26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7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p27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28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28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29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29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3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30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30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4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5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5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6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6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7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7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8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8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9:notes"/>
          <p:cNvSpPr txBox="1"/>
          <p:nvPr>
            <p:ph idx="1" type="body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9:notes"/>
          <p:cNvSpPr/>
          <p:nvPr>
            <p:ph idx="2" type="sldImg"/>
          </p:nvPr>
        </p:nvSpPr>
        <p:spPr>
          <a:xfrm>
            <a:off x="1177925" y="696913"/>
            <a:ext cx="4641850" cy="3481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showMasterSp="0">
  <p:cSld name="Slide de título">
    <p:bg>
      <p:bgPr>
        <a:gradFill>
          <a:gsLst>
            <a:gs pos="0">
              <a:srgbClr val="898989"/>
            </a:gs>
            <a:gs pos="45000">
              <a:srgbClr val="BABABA"/>
            </a:gs>
            <a:gs pos="100000">
              <a:srgbClr val="E8E8E8"/>
            </a:gs>
          </a:gsLst>
          <a:lin ang="16200000" scaled="0"/>
        </a:gra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419100" y="433388"/>
            <a:ext cx="8305800" cy="3109912"/>
          </a:xfrm>
          <a:prstGeom prst="roundRect">
            <a:avLst>
              <a:gd fmla="val 4578" name="adj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cap="flat" cmpd="sng" w="9525">
            <a:solidFill>
              <a:srgbClr val="4596CB"/>
            </a:solidFill>
            <a:prstDash val="solid"/>
            <a:round/>
            <a:headEnd len="sm" w="sm" type="none"/>
            <a:tailEnd len="sm" w="sm" type="none"/>
          </a:ln>
          <a:effectLst>
            <a:outerShdw blurRad="65500" rotWithShape="0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E:\cin.gif" id="21" name="Google Shape;2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sp>
        <p:nvSpPr>
          <p:cNvPr id="22" name="Google Shape;22;p2"/>
          <p:cNvSpPr txBox="1"/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45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" type="subTitle"/>
          </p:nvPr>
        </p:nvSpPr>
        <p:spPr>
          <a:xfrm>
            <a:off x="722376" y="3685032"/>
            <a:ext cx="7772400" cy="19585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0">
            <a:noAutofit/>
          </a:bodyPr>
          <a:lstStyle>
            <a:lvl1pPr lv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767676"/>
                </a:solidFill>
              </a:defRPr>
            </a:lvl1pPr>
            <a:lvl2pPr lvl="1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225"/>
              </a:spcBef>
              <a:spcAft>
                <a:spcPts val="0"/>
              </a:spcAft>
              <a:buSzPts val="2016"/>
              <a:buNone/>
              <a:defRPr/>
            </a:lvl4pPr>
            <a:lvl5pPr lvl="4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257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4" name="Google Shape;24;p2"/>
          <p:cNvSpPr txBox="1"/>
          <p:nvPr>
            <p:ph idx="2" type="body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228600" lvl="0" marL="45720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1" sz="1600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228600" lvl="1" marL="914400" algn="l">
              <a:spcBef>
                <a:spcPts val="250"/>
              </a:spcBef>
              <a:spcAft>
                <a:spcPts val="0"/>
              </a:spcAft>
              <a:buSzPts val="2400"/>
              <a:buNone/>
              <a:defRPr/>
            </a:lvl2pPr>
            <a:lvl3pPr indent="-228600" lvl="2" marL="1371600" algn="l">
              <a:spcBef>
                <a:spcPts val="250"/>
              </a:spcBef>
              <a:spcAft>
                <a:spcPts val="0"/>
              </a:spcAft>
              <a:buSzPts val="2200"/>
              <a:buNone/>
              <a:defRPr/>
            </a:lvl3pPr>
            <a:lvl4pPr indent="-228600" lvl="3" marL="1828800" algn="l">
              <a:spcBef>
                <a:spcPts val="225"/>
              </a:spcBef>
              <a:spcAft>
                <a:spcPts val="0"/>
              </a:spcAft>
              <a:buSzPts val="2128"/>
              <a:buNone/>
              <a:defRPr/>
            </a:lvl4pPr>
            <a:lvl5pPr indent="-228600" lvl="4" marL="2286000" algn="l">
              <a:spcBef>
                <a:spcPts val="250"/>
              </a:spcBef>
              <a:spcAft>
                <a:spcPts val="0"/>
              </a:spcAft>
              <a:buSzPts val="2000"/>
              <a:buNone/>
              <a:defRPr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5" name="Google Shape;25;p2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 txBox="1"/>
          <p:nvPr>
            <p:ph type="title"/>
          </p:nvPr>
        </p:nvSpPr>
        <p:spPr>
          <a:xfrm>
            <a:off x="500034" y="285728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1"/>
          <p:cNvSpPr txBox="1"/>
          <p:nvPr>
            <p:ph idx="1" type="body"/>
          </p:nvPr>
        </p:nvSpPr>
        <p:spPr>
          <a:xfrm rot="5400000">
            <a:off x="2497998" y="-569228"/>
            <a:ext cx="4187952" cy="8183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20040" lvl="0" marL="45720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56616" lvl="3" marL="1828800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indent="-342900" lvl="4" marL="22860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0" name="Google Shape;90;p11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"/>
          <p:cNvSpPr txBox="1"/>
          <p:nvPr>
            <p:ph type="title"/>
          </p:nvPr>
        </p:nvSpPr>
        <p:spPr>
          <a:xfrm rot="5400000">
            <a:off x="5098253" y="2759872"/>
            <a:ext cx="4929222" cy="198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2"/>
          <p:cNvSpPr txBox="1"/>
          <p:nvPr>
            <p:ph idx="1" type="body"/>
          </p:nvPr>
        </p:nvSpPr>
        <p:spPr>
          <a:xfrm rot="5400000">
            <a:off x="1007223" y="778672"/>
            <a:ext cx="4929222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20040" lvl="0" marL="45720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56616" lvl="3" marL="1828800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indent="-342900" lvl="4" marL="22860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6" name="Google Shape;96;p12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2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20040" lvl="0" marL="45720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56616" lvl="3" marL="1828800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indent="-342900" lvl="4" marL="22860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31" name="Google Shape;31;p3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showMasterSp="0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" name="Google Shape;36;p4"/>
          <p:cNvSpPr/>
          <p:nvPr/>
        </p:nvSpPr>
        <p:spPr>
          <a:xfrm>
            <a:off x="419100" y="433388"/>
            <a:ext cx="8305800" cy="4341812"/>
          </a:xfrm>
          <a:prstGeom prst="roundRect">
            <a:avLst>
              <a:gd fmla="val 2127" name="adj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cap="flat" cmpd="sng" w="9525">
            <a:solidFill>
              <a:srgbClr val="4596CB"/>
            </a:solidFill>
            <a:prstDash val="solid"/>
            <a:round/>
            <a:headEnd len="sm" w="sm" type="none"/>
            <a:tailEnd len="sm" w="sm" type="none"/>
          </a:ln>
          <a:effectLst>
            <a:outerShdw blurRad="65500" rotWithShape="0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E:\cin.gif" id="37" name="Google Shape;37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sp>
        <p:nvSpPr>
          <p:cNvPr id="38" name="Google Shape;38;p4"/>
          <p:cNvSpPr txBox="1"/>
          <p:nvPr>
            <p:ph type="title"/>
          </p:nvPr>
        </p:nvSpPr>
        <p:spPr>
          <a:xfrm>
            <a:off x="468344" y="4928616"/>
            <a:ext cx="8183880" cy="6766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67676"/>
              </a:buClr>
              <a:buSzPts val="3600"/>
              <a:buFont typeface="Quattrocento Sans"/>
              <a:buNone/>
              <a:defRPr b="0" sz="3600" cap="none">
                <a:solidFill>
                  <a:srgbClr val="76767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" type="body"/>
          </p:nvPr>
        </p:nvSpPr>
        <p:spPr>
          <a:xfrm>
            <a:off x="468344" y="5624484"/>
            <a:ext cx="8183880" cy="42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18850" spcFirstLastPara="1" rIns="91425" wrap="square" tIns="0">
            <a:noAutofit/>
          </a:bodyPr>
          <a:lstStyle>
            <a:lvl1pPr indent="-228600" lvl="0" marL="457200" marR="36576" algn="l">
              <a:spcBef>
                <a:spcPts val="0"/>
              </a:spcBef>
              <a:spcAft>
                <a:spcPts val="0"/>
              </a:spcAft>
              <a:buSzPts val="1440"/>
              <a:buNone/>
              <a:defRPr b="0" sz="1800">
                <a:solidFill>
                  <a:srgbClr val="3A3B66"/>
                </a:solidFill>
              </a:defRPr>
            </a:lvl1pPr>
            <a:lvl2pPr indent="-228600" lvl="1" marL="914400" algn="l"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25"/>
              </a:spcBef>
              <a:spcAft>
                <a:spcPts val="0"/>
              </a:spcAft>
              <a:buSzPts val="1568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/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" type="body"/>
          </p:nvPr>
        </p:nvSpPr>
        <p:spPr>
          <a:xfrm>
            <a:off x="571472" y="1428736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60680" lvl="0" marL="457200" algn="l"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indent="-368300" lvl="1" marL="914400" algn="l"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indent="-355600" lvl="2" marL="13716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56616" lvl="3" marL="1828800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 sz="1800"/>
            </a:lvl4pPr>
            <a:lvl5pPr indent="-342900" lvl="4" marL="22860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2" type="body"/>
          </p:nvPr>
        </p:nvSpPr>
        <p:spPr>
          <a:xfrm>
            <a:off x="4786314" y="1428736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60680" lvl="0" marL="457200" algn="l"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indent="-368300" lvl="1" marL="914400" algn="l"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indent="-355600" lvl="2" marL="13716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56616" lvl="3" marL="1828800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 sz="1800"/>
            </a:lvl4pPr>
            <a:lvl5pPr indent="-342900" lvl="4" marL="22860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7" name="Google Shape;47;p5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5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5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502920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07224" y="1642446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46300" spcFirstLastPara="1" rIns="91425" wrap="square" tIns="91425">
            <a:no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920"/>
              <a:buNone/>
              <a:defRPr b="1" sz="24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225"/>
              </a:spcBef>
              <a:spcAft>
                <a:spcPts val="0"/>
              </a:spcAft>
              <a:buSzPts val="1792"/>
              <a:buNone/>
              <a:defRPr b="1" sz="1600"/>
            </a:lvl4pPr>
            <a:lvl5pPr indent="-228600" lvl="4" marL="2286000" algn="l"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2" type="body"/>
          </p:nvPr>
        </p:nvSpPr>
        <p:spPr>
          <a:xfrm>
            <a:off x="4652169" y="1642446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91425" wrap="square" tIns="91425">
            <a:no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920"/>
              <a:buNone/>
              <a:defRPr b="1" sz="24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225"/>
              </a:spcBef>
              <a:spcAft>
                <a:spcPts val="0"/>
              </a:spcAft>
              <a:buSzPts val="1792"/>
              <a:buNone/>
              <a:defRPr b="1" sz="1600"/>
            </a:lvl4pPr>
            <a:lvl5pPr indent="-228600" lvl="4" marL="2286000" algn="l"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3" type="body"/>
          </p:nvPr>
        </p:nvSpPr>
        <p:spPr>
          <a:xfrm>
            <a:off x="607224" y="2510808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50520" lvl="0" marL="457200" algn="l"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indent="-355600" lvl="1" marL="914400" algn="l"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392" lvl="3" marL="1828800" algn="l">
              <a:spcBef>
                <a:spcPts val="225"/>
              </a:spcBef>
              <a:spcAft>
                <a:spcPts val="0"/>
              </a:spcAft>
              <a:buSzPts val="1792"/>
              <a:buChar char="◦"/>
              <a:defRPr sz="1600"/>
            </a:lvl4pPr>
            <a:lvl5pPr indent="-330200" lvl="4" marL="2286000" algn="l"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4" type="body"/>
          </p:nvPr>
        </p:nvSpPr>
        <p:spPr>
          <a:xfrm>
            <a:off x="4652169" y="2510808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50520" lvl="0" marL="457200" algn="l"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indent="-355600" lvl="1" marL="914400" algn="l"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392" lvl="3" marL="1828800" algn="l">
              <a:spcBef>
                <a:spcPts val="225"/>
              </a:spcBef>
              <a:spcAft>
                <a:spcPts val="0"/>
              </a:spcAft>
              <a:buSzPts val="1792"/>
              <a:buChar char="◦"/>
              <a:defRPr sz="1600"/>
            </a:lvl4pPr>
            <a:lvl5pPr indent="-330200" lvl="4" marL="2286000" algn="l"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6" name="Google Shape;56;p6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6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6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/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7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7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showMasterSp="0" type="blank">
  <p:cSld name="BLANK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8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E:\cin.gif" id="66" name="Google Shape;66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sp>
        <p:nvSpPr>
          <p:cNvPr id="67" name="Google Shape;67;p8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8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8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/>
          <p:nvPr>
            <p:ph type="title"/>
          </p:nvPr>
        </p:nvSpPr>
        <p:spPr>
          <a:xfrm>
            <a:off x="5500694" y="1300154"/>
            <a:ext cx="2971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Quattrocento Sans"/>
              <a:buNone/>
              <a:defRPr b="1" sz="22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9"/>
          <p:cNvSpPr txBox="1"/>
          <p:nvPr>
            <p:ph idx="1" type="body"/>
          </p:nvPr>
        </p:nvSpPr>
        <p:spPr>
          <a:xfrm>
            <a:off x="5500694" y="2357430"/>
            <a:ext cx="2971800" cy="3706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noAutofit/>
          </a:bodyPr>
          <a:lstStyle>
            <a:lvl1pPr indent="-228600" lvl="0" marL="457200" marR="18288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25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2pPr>
            <a:lvl3pPr indent="-228600" lvl="2" marL="1371600" algn="l">
              <a:spcBef>
                <a:spcPts val="250"/>
              </a:spcBef>
              <a:spcAft>
                <a:spcPts val="0"/>
              </a:spcAft>
              <a:buSzPts val="1000"/>
              <a:buNone/>
              <a:defRPr sz="1000">
                <a:solidFill>
                  <a:schemeClr val="dk1"/>
                </a:solidFill>
              </a:defRPr>
            </a:lvl3pPr>
            <a:lvl4pPr indent="-228600" lvl="3" marL="1828800" algn="l">
              <a:spcBef>
                <a:spcPts val="225"/>
              </a:spcBef>
              <a:spcAft>
                <a:spcPts val="0"/>
              </a:spcAft>
              <a:buSzPts val="1008"/>
              <a:buNone/>
              <a:defRPr sz="900">
                <a:solidFill>
                  <a:schemeClr val="dk1"/>
                </a:solidFill>
              </a:defRPr>
            </a:lvl4pPr>
            <a:lvl5pPr indent="-228600" lvl="4" marL="2286000" algn="l">
              <a:spcBef>
                <a:spcPts val="250"/>
              </a:spcBef>
              <a:spcAft>
                <a:spcPts val="0"/>
              </a:spcAft>
              <a:buSzPts val="900"/>
              <a:buNone/>
              <a:defRPr sz="900">
                <a:solidFill>
                  <a:schemeClr val="dk1"/>
                </a:solidFill>
              </a:defRPr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3" name="Google Shape;73;p9"/>
          <p:cNvSpPr txBox="1"/>
          <p:nvPr>
            <p:ph idx="2" type="body"/>
          </p:nvPr>
        </p:nvSpPr>
        <p:spPr>
          <a:xfrm>
            <a:off x="785786" y="1357298"/>
            <a:ext cx="4626159" cy="47244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70840" lvl="0" marL="457200" algn="l">
              <a:spcBef>
                <a:spcPts val="250"/>
              </a:spcBef>
              <a:spcAft>
                <a:spcPts val="0"/>
              </a:spcAft>
              <a:buSzPts val="2240"/>
              <a:buChar char="⚫"/>
              <a:defRPr sz="2800">
                <a:solidFill>
                  <a:schemeClr val="dk1"/>
                </a:solidFill>
              </a:defRPr>
            </a:lvl1pPr>
            <a:lvl2pPr indent="-393700" lvl="1" marL="914400" algn="l">
              <a:spcBef>
                <a:spcPts val="250"/>
              </a:spcBef>
              <a:spcAft>
                <a:spcPts val="0"/>
              </a:spcAft>
              <a:buSzPts val="2600"/>
              <a:buChar char="◦"/>
              <a:defRPr sz="2600">
                <a:solidFill>
                  <a:schemeClr val="dk1"/>
                </a:solidFill>
              </a:defRPr>
            </a:lvl2pPr>
            <a:lvl3pPr indent="-381000" lvl="2" marL="1371600" algn="l">
              <a:spcBef>
                <a:spcPts val="250"/>
              </a:spcBef>
              <a:spcAft>
                <a:spcPts val="0"/>
              </a:spcAft>
              <a:buSzPts val="2400"/>
              <a:buChar char="●"/>
              <a:defRPr sz="2400">
                <a:solidFill>
                  <a:schemeClr val="dk1"/>
                </a:solidFill>
              </a:defRPr>
            </a:lvl3pPr>
            <a:lvl4pPr indent="-370839" lvl="3" marL="1828800" algn="l">
              <a:spcBef>
                <a:spcPts val="225"/>
              </a:spcBef>
              <a:spcAft>
                <a:spcPts val="0"/>
              </a:spcAft>
              <a:buSzPts val="2240"/>
              <a:buChar char="◦"/>
              <a:defRPr sz="2000">
                <a:solidFill>
                  <a:schemeClr val="dk1"/>
                </a:solidFill>
              </a:defRPr>
            </a:lvl4pPr>
            <a:lvl5pPr indent="-355600" lvl="4" marL="22860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>
                <a:solidFill>
                  <a:schemeClr val="dk1"/>
                </a:solidFill>
              </a:defRPr>
            </a:lvl5pPr>
            <a:lvl6pPr indent="-228600" lvl="5" marL="2743200" algn="l">
              <a:spcBef>
                <a:spcPts val="250"/>
              </a:spcBef>
              <a:spcAft>
                <a:spcPts val="0"/>
              </a:spcAft>
              <a:buSzPts val="1700"/>
              <a:buNone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4" name="Google Shape;74;p9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9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9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showMasterSp="0" type="picTx">
  <p:cSld name="PICTURE_WITH_CAPTION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0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fmla="val 2748" name="adj"/>
            </a:avLst>
          </a:prstGeom>
          <a:solidFill>
            <a:srgbClr val="1C1C1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E:\cin.gif" id="80" name="Google Shape;80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sp>
        <p:nvSpPr>
          <p:cNvPr id="81" name="Google Shape;81;p10"/>
          <p:cNvSpPr txBox="1"/>
          <p:nvPr>
            <p:ph type="title"/>
          </p:nvPr>
        </p:nvSpPr>
        <p:spPr>
          <a:xfrm>
            <a:off x="457200" y="5012056"/>
            <a:ext cx="822960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67676"/>
              </a:buClr>
              <a:buSzPts val="3600"/>
              <a:buFont typeface="Quattrocento Sans"/>
              <a:buNone/>
              <a:defRPr b="0" sz="3600">
                <a:solidFill>
                  <a:srgbClr val="76767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0"/>
          <p:cNvSpPr txBox="1"/>
          <p:nvPr>
            <p:ph idx="1" type="body"/>
          </p:nvPr>
        </p:nvSpPr>
        <p:spPr>
          <a:xfrm>
            <a:off x="6462712" y="533400"/>
            <a:ext cx="2240280" cy="4211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FFFFFF"/>
                </a:solidFill>
              </a:defRPr>
            </a:lvl1pPr>
            <a:lvl2pPr indent="-304800" lvl="1" marL="914400" algn="l">
              <a:spcBef>
                <a:spcPts val="250"/>
              </a:spcBef>
              <a:spcAft>
                <a:spcPts val="0"/>
              </a:spcAft>
              <a:buSzPts val="1200"/>
              <a:buChar char="◦"/>
              <a:defRPr sz="1200">
                <a:solidFill>
                  <a:srgbClr val="FFFFFF"/>
                </a:solidFill>
              </a:defRPr>
            </a:lvl2pPr>
            <a:lvl3pPr indent="-292100" lvl="2" marL="1371600" algn="l">
              <a:spcBef>
                <a:spcPts val="250"/>
              </a:spcBef>
              <a:spcAft>
                <a:spcPts val="0"/>
              </a:spcAft>
              <a:buSzPts val="1000"/>
              <a:buChar char="●"/>
              <a:defRPr sz="1000">
                <a:solidFill>
                  <a:srgbClr val="FFFFFF"/>
                </a:solidFill>
              </a:defRPr>
            </a:lvl3pPr>
            <a:lvl4pPr indent="-292608" lvl="3" marL="1828800" algn="l">
              <a:spcBef>
                <a:spcPts val="225"/>
              </a:spcBef>
              <a:spcAft>
                <a:spcPts val="0"/>
              </a:spcAft>
              <a:buSzPts val="1008"/>
              <a:buChar char="◦"/>
              <a:defRPr sz="900">
                <a:solidFill>
                  <a:srgbClr val="FFFFFF"/>
                </a:solidFill>
              </a:defRPr>
            </a:lvl4pPr>
            <a:lvl5pPr indent="-285750" lvl="4" marL="2286000" algn="l">
              <a:spcBef>
                <a:spcPts val="250"/>
              </a:spcBef>
              <a:spcAft>
                <a:spcPts val="0"/>
              </a:spcAft>
              <a:buSzPts val="900"/>
              <a:buChar char="●"/>
              <a:defRPr sz="900">
                <a:solidFill>
                  <a:srgbClr val="FFFFFF"/>
                </a:solidFill>
              </a:defRPr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3" name="Google Shape;83;p10"/>
          <p:cNvSpPr/>
          <p:nvPr>
            <p:ph idx="2" type="pic"/>
          </p:nvPr>
        </p:nvSpPr>
        <p:spPr>
          <a:xfrm>
            <a:off x="421480" y="435768"/>
            <a:ext cx="5925312" cy="4343400"/>
          </a:xfrm>
          <a:prstGeom prst="snipRoundRect">
            <a:avLst>
              <a:gd fmla="val 1040" name="adj1"/>
              <a:gd fmla="val 0" name="adj2"/>
            </a:avLst>
          </a:prstGeom>
          <a:solidFill>
            <a:srgbClr val="4D4D4D"/>
          </a:solidFill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lvl="0" marR="0" rtl="0" algn="l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marR="0" rtl="0" algn="l">
              <a:spcBef>
                <a:spcPts val="250"/>
              </a:spcBef>
              <a:spcAft>
                <a:spcPts val="0"/>
              </a:spcAft>
              <a:buClr>
                <a:srgbClr val="58B7C3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marR="0" rtl="0" algn="l">
              <a:spcBef>
                <a:spcPts val="225"/>
              </a:spcBef>
              <a:spcAft>
                <a:spcPts val="0"/>
              </a:spcAft>
              <a:buClr>
                <a:srgbClr val="58B7C3"/>
              </a:buClr>
              <a:buSzPts val="2128"/>
              <a:buFont typeface="Verdana"/>
              <a:buChar char="◦"/>
              <a:defRPr b="0" i="0" sz="19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marR="0" rtl="0" algn="l">
              <a:spcBef>
                <a:spcPts val="250"/>
              </a:spcBef>
              <a:spcAft>
                <a:spcPts val="0"/>
              </a:spcAft>
              <a:buClr>
                <a:srgbClr val="DE50E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marR="0" rtl="0" algn="l">
              <a:spcBef>
                <a:spcPts val="250"/>
              </a:spcBef>
              <a:spcAft>
                <a:spcPts val="0"/>
              </a:spcAft>
              <a:buClr>
                <a:srgbClr val="DD4EE3"/>
              </a:buClr>
              <a:buSzPts val="1700"/>
              <a:buFont typeface="Verdana"/>
              <a:buChar char="◦"/>
              <a:defRPr b="0" i="0" sz="17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marR="0" rtl="0" algn="l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marR="0" rtl="0" algn="l">
              <a:spcBef>
                <a:spcPts val="257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Verdana"/>
              <a:buChar char="◦"/>
              <a:defRPr b="0" i="0" sz="1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marR="0" rtl="0" algn="l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84" name="Google Shape;84;p10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0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0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419100" y="433388"/>
            <a:ext cx="8305800" cy="781050"/>
          </a:xfrm>
          <a:prstGeom prst="roundRect">
            <a:avLst>
              <a:gd fmla="val 2127" name="adj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cap="flat" cmpd="sng" w="9525">
            <a:solidFill>
              <a:srgbClr val="4596CB"/>
            </a:solidFill>
            <a:prstDash val="solid"/>
            <a:round/>
            <a:headEnd len="sm" w="sm" type="none"/>
            <a:tailEnd len="sm" w="sm" type="none"/>
          </a:ln>
          <a:effectLst>
            <a:outerShdw blurRad="65500" rotWithShape="0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Google Shape;12;p1"/>
          <p:cNvSpPr txBox="1"/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500063" y="1285875"/>
            <a:ext cx="8183562" cy="5000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70840" lvl="0" marL="457200" marR="0" rtl="0" algn="l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⚫"/>
              <a:defRPr b="0" i="0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81000" lvl="1" marL="914400" marR="0" rtl="0" algn="l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68300" lvl="2" marL="1371600" marR="0" rtl="0" algn="l">
              <a:spcBef>
                <a:spcPts val="250"/>
              </a:spcBef>
              <a:spcAft>
                <a:spcPts val="0"/>
              </a:spcAft>
              <a:buClr>
                <a:srgbClr val="58B7C3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63728" lvl="3" marL="1828800" marR="0" rtl="0" algn="l">
              <a:spcBef>
                <a:spcPts val="225"/>
              </a:spcBef>
              <a:spcAft>
                <a:spcPts val="0"/>
              </a:spcAft>
              <a:buClr>
                <a:srgbClr val="58B7C3"/>
              </a:buClr>
              <a:buSzPts val="2128"/>
              <a:buFont typeface="Verdana"/>
              <a:buChar char="◦"/>
              <a:defRPr b="0" i="0" sz="19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55600" lvl="4" marL="2286000" marR="0" rtl="0" algn="l">
              <a:spcBef>
                <a:spcPts val="250"/>
              </a:spcBef>
              <a:spcAft>
                <a:spcPts val="0"/>
              </a:spcAft>
              <a:buClr>
                <a:srgbClr val="DE50E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36550" lvl="5" marL="2743200" marR="0" rtl="0" algn="l">
              <a:spcBef>
                <a:spcPts val="250"/>
              </a:spcBef>
              <a:spcAft>
                <a:spcPts val="0"/>
              </a:spcAft>
              <a:buClr>
                <a:srgbClr val="DD4EE3"/>
              </a:buClr>
              <a:buSzPts val="1700"/>
              <a:buFont typeface="Verdana"/>
              <a:buChar char="◦"/>
              <a:defRPr b="0" i="0" sz="17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23850" lvl="6" marL="3200400" marR="0" rtl="0" algn="l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23850" lvl="7" marL="3657600" marR="0" rtl="0" algn="l">
              <a:spcBef>
                <a:spcPts val="257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Verdana"/>
              <a:buChar char="◦"/>
              <a:defRPr b="0" i="0" sz="1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23850" lvl="8" marL="4114800" marR="0" rtl="0" algn="l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descr="E:\cin.gif" id="17" name="Google Shape;17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Relationship Id="rId4" Type="http://schemas.openxmlformats.org/officeDocument/2006/relationships/image" Target="../media/image10.png"/><Relationship Id="rId5" Type="http://schemas.openxmlformats.org/officeDocument/2006/relationships/image" Target="../media/image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3.png"/><Relationship Id="rId4" Type="http://schemas.openxmlformats.org/officeDocument/2006/relationships/image" Target="../media/image2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4.png"/><Relationship Id="rId4" Type="http://schemas.openxmlformats.org/officeDocument/2006/relationships/image" Target="../media/image8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5.png"/><Relationship Id="rId4" Type="http://schemas.openxmlformats.org/officeDocument/2006/relationships/image" Target="../media/image25.png"/><Relationship Id="rId5" Type="http://schemas.openxmlformats.org/officeDocument/2006/relationships/image" Target="../media/image24.png"/><Relationship Id="rId6" Type="http://schemas.openxmlformats.org/officeDocument/2006/relationships/image" Target="../media/image23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6.png"/><Relationship Id="rId4" Type="http://schemas.openxmlformats.org/officeDocument/2006/relationships/image" Target="../media/image12.png"/><Relationship Id="rId5" Type="http://schemas.openxmlformats.org/officeDocument/2006/relationships/image" Target="../media/image19.png"/><Relationship Id="rId6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3"/>
          <p:cNvSpPr txBox="1"/>
          <p:nvPr>
            <p:ph type="ctrTitle"/>
          </p:nvPr>
        </p:nvSpPr>
        <p:spPr>
          <a:xfrm>
            <a:off x="2928938" y="1820863"/>
            <a:ext cx="5565775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Probabilidade</a:t>
            </a:r>
            <a:endParaRPr/>
          </a:p>
        </p:txBody>
      </p:sp>
      <p:sp>
        <p:nvSpPr>
          <p:cNvPr id="104" name="Google Shape;104;p13"/>
          <p:cNvSpPr txBox="1"/>
          <p:nvPr>
            <p:ph idx="1" type="subTitle"/>
          </p:nvPr>
        </p:nvSpPr>
        <p:spPr>
          <a:xfrm>
            <a:off x="4071938" y="3684588"/>
            <a:ext cx="4422775" cy="1958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0">
            <a:noAutofit/>
          </a:bodyPr>
          <a:lstStyle/>
          <a:p>
            <a:pPr indent="0" lvl="0" marL="36576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b="1" lang="pt-BR">
                <a:solidFill>
                  <a:schemeClr val="dk2"/>
                </a:solidFill>
              </a:rPr>
              <a:t>Modelos de Distribuições Discretas:</a:t>
            </a:r>
            <a:endParaRPr b="1" sz="1400">
              <a:solidFill>
                <a:schemeClr val="dk2"/>
              </a:solidFill>
            </a:endParaRPr>
          </a:p>
          <a:p>
            <a:pPr indent="0" lvl="0" marL="36576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</a:pPr>
            <a:r>
              <a:rPr lang="pt-BR" sz="1400">
                <a:solidFill>
                  <a:schemeClr val="dk2"/>
                </a:solidFill>
              </a:rPr>
              <a:t>Distribuição de Bernoulli</a:t>
            </a:r>
            <a:endParaRPr/>
          </a:p>
          <a:p>
            <a:pPr indent="0" lvl="0" marL="36576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</a:pPr>
            <a:r>
              <a:rPr lang="pt-BR" sz="1400">
                <a:solidFill>
                  <a:schemeClr val="dk2"/>
                </a:solidFill>
              </a:rPr>
              <a:t>Distribuição Binomial</a:t>
            </a:r>
            <a:endParaRPr/>
          </a:p>
          <a:p>
            <a:pPr indent="0" lvl="0" marL="36576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</a:pPr>
            <a:r>
              <a:rPr lang="pt-BR" sz="1400">
                <a:solidFill>
                  <a:schemeClr val="dk2"/>
                </a:solidFill>
              </a:rPr>
              <a:t>Distribuição Geométrica</a:t>
            </a:r>
            <a:endParaRPr/>
          </a:p>
          <a:p>
            <a:pPr indent="0" lvl="0" marL="36576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</a:pPr>
            <a:r>
              <a:rPr lang="pt-BR" sz="1400">
                <a:solidFill>
                  <a:schemeClr val="dk2"/>
                </a:solidFill>
              </a:rPr>
              <a:t>Distribuição de Poisson</a:t>
            </a:r>
            <a:endParaRPr/>
          </a:p>
          <a:p>
            <a:pPr indent="0" lvl="0" marL="36576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</a:pPr>
            <a:r>
              <a:rPr lang="pt-BR" sz="1400">
                <a:solidFill>
                  <a:schemeClr val="dk2"/>
                </a:solidFill>
              </a:rPr>
              <a:t>Distribuição Hipergeométrica</a:t>
            </a:r>
            <a:endParaRPr/>
          </a:p>
          <a:p>
            <a:pPr indent="0" lvl="0" marL="36576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</a:pPr>
            <a:r>
              <a:t/>
            </a:r>
            <a:endParaRPr sz="1400"/>
          </a:p>
        </p:txBody>
      </p:sp>
      <p:sp>
        <p:nvSpPr>
          <p:cNvPr id="105" name="Google Shape;105;p13"/>
          <p:cNvSpPr txBox="1"/>
          <p:nvPr>
            <p:ph idx="2" type="body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0" lvl="0" marL="36576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/>
              <a:t>Renata Souza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" name="Google Shape;25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0" y="2074863"/>
            <a:ext cx="6096000" cy="4067175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22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Exemplo: Representação Gráfica</a:t>
            </a:r>
            <a:endParaRPr/>
          </a:p>
        </p:txBody>
      </p:sp>
      <p:sp>
        <p:nvSpPr>
          <p:cNvPr id="252" name="Google Shape;252;p22"/>
          <p:cNvSpPr txBox="1"/>
          <p:nvPr/>
        </p:nvSpPr>
        <p:spPr>
          <a:xfrm>
            <a:off x="428596" y="1285860"/>
            <a:ext cx="43195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800" u="none" cap="none" strike="noStrike">
                <a:solidFill>
                  <a:srgbClr val="164A6C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Função de Probabilidade</a:t>
            </a:r>
            <a:endParaRPr/>
          </a:p>
        </p:txBody>
      </p:sp>
      <p:sp>
        <p:nvSpPr>
          <p:cNvPr id="253" name="Google Shape;253;p22"/>
          <p:cNvSpPr/>
          <p:nvPr/>
        </p:nvSpPr>
        <p:spPr>
          <a:xfrm>
            <a:off x="1625348" y="5442398"/>
            <a:ext cx="444000" cy="295500"/>
          </a:xfrm>
          <a:prstGeom prst="rect">
            <a:avLst/>
          </a:prstGeom>
          <a:solidFill>
            <a:schemeClr val="lt1"/>
          </a:solidFill>
          <a:ln cap="flat" cmpd="sng" w="425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54" name="Google Shape;254;p22"/>
          <p:cNvCxnSpPr/>
          <p:nvPr/>
        </p:nvCxnSpPr>
        <p:spPr>
          <a:xfrm>
            <a:off x="3923928" y="476672"/>
            <a:ext cx="0" cy="0"/>
          </a:xfrm>
          <a:prstGeom prst="straightConnector1">
            <a:avLst/>
          </a:prstGeom>
          <a:noFill/>
          <a:ln cap="flat" cmpd="sng" w="9525">
            <a:solidFill>
              <a:srgbClr val="454697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5" name="Google Shape;255;p22"/>
          <p:cNvCxnSpPr/>
          <p:nvPr/>
        </p:nvCxnSpPr>
        <p:spPr>
          <a:xfrm>
            <a:off x="3985785" y="2703574"/>
            <a:ext cx="0" cy="2911800"/>
          </a:xfrm>
          <a:prstGeom prst="straightConnector1">
            <a:avLst/>
          </a:prstGeom>
          <a:noFill/>
          <a:ln cap="flat" cmpd="sng" w="28575">
            <a:solidFill>
              <a:srgbClr val="4596CB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6" name="Google Shape;256;p22"/>
          <p:cNvCxnSpPr/>
          <p:nvPr/>
        </p:nvCxnSpPr>
        <p:spPr>
          <a:xfrm>
            <a:off x="5702827" y="4400379"/>
            <a:ext cx="0" cy="1215000"/>
          </a:xfrm>
          <a:prstGeom prst="straightConnector1">
            <a:avLst/>
          </a:prstGeom>
          <a:noFill/>
          <a:ln cap="flat" cmpd="sng" w="28575">
            <a:solidFill>
              <a:srgbClr val="4596CB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7" name="Google Shape;257;p22"/>
          <p:cNvCxnSpPr/>
          <p:nvPr/>
        </p:nvCxnSpPr>
        <p:spPr>
          <a:xfrm>
            <a:off x="7419875" y="5408666"/>
            <a:ext cx="0" cy="206700"/>
          </a:xfrm>
          <a:prstGeom prst="straightConnector1">
            <a:avLst/>
          </a:prstGeom>
          <a:noFill/>
          <a:ln cap="flat" cmpd="sng" w="28575">
            <a:solidFill>
              <a:srgbClr val="4596CB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8" name="Google Shape;258;p22"/>
          <p:cNvCxnSpPr/>
          <p:nvPr/>
        </p:nvCxnSpPr>
        <p:spPr>
          <a:xfrm>
            <a:off x="2274125" y="3357875"/>
            <a:ext cx="0" cy="2257500"/>
          </a:xfrm>
          <a:prstGeom prst="straightConnector1">
            <a:avLst/>
          </a:prstGeom>
          <a:noFill/>
          <a:ln cap="flat" cmpd="sng" w="28575">
            <a:solidFill>
              <a:srgbClr val="3D85C6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9" name="Google Shape;259;p22"/>
          <p:cNvSpPr txBox="1"/>
          <p:nvPr/>
        </p:nvSpPr>
        <p:spPr>
          <a:xfrm>
            <a:off x="2207704" y="1773250"/>
            <a:ext cx="728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P(x)</a:t>
            </a:r>
            <a:endParaRPr b="0" i="0" sz="18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60" name="Google Shape;260;p22"/>
          <p:cNvSpPr txBox="1"/>
          <p:nvPr/>
        </p:nvSpPr>
        <p:spPr>
          <a:xfrm>
            <a:off x="7419868" y="5515870"/>
            <a:ext cx="290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x</a:t>
            </a:r>
            <a:endParaRPr b="0" i="0" sz="18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3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Exemplo: Características</a:t>
            </a:r>
            <a:endParaRPr/>
          </a:p>
        </p:txBody>
      </p:sp>
      <p:sp>
        <p:nvSpPr>
          <p:cNvPr id="266" name="Google Shape;266;p23"/>
          <p:cNvSpPr txBox="1"/>
          <p:nvPr/>
        </p:nvSpPr>
        <p:spPr>
          <a:xfrm>
            <a:off x="1143000" y="1773238"/>
            <a:ext cx="270324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Valor esperado</a:t>
            </a:r>
            <a:endParaRPr b="1" i="0" sz="28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67" name="Google Shape;267;p23"/>
          <p:cNvSpPr txBox="1"/>
          <p:nvPr/>
        </p:nvSpPr>
        <p:spPr>
          <a:xfrm>
            <a:off x="1371600" y="2499658"/>
            <a:ext cx="22479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E(X) = μ = np</a:t>
            </a:r>
            <a:endParaRPr b="0" i="0" sz="28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68" name="Google Shape;268;p23"/>
          <p:cNvSpPr txBox="1"/>
          <p:nvPr/>
        </p:nvSpPr>
        <p:spPr>
          <a:xfrm>
            <a:off x="5623474" y="1773238"/>
            <a:ext cx="171880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Variância</a:t>
            </a:r>
            <a:endParaRPr/>
          </a:p>
        </p:txBody>
      </p:sp>
      <p:sp>
        <p:nvSpPr>
          <p:cNvPr id="269" name="Google Shape;269;p23"/>
          <p:cNvSpPr txBox="1"/>
          <p:nvPr/>
        </p:nvSpPr>
        <p:spPr>
          <a:xfrm>
            <a:off x="4572000" y="2500313"/>
            <a:ext cx="382175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Var(X) = σ</a:t>
            </a:r>
            <a:r>
              <a:rPr b="0" baseline="30000" i="0" lang="pt-BR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2</a:t>
            </a:r>
            <a:r>
              <a:rPr b="0" i="0" lang="pt-BR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= np(1 – p)</a:t>
            </a:r>
            <a:endParaRPr b="0" i="0" sz="28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70" name="Google Shape;270;p23"/>
          <p:cNvSpPr txBox="1"/>
          <p:nvPr/>
        </p:nvSpPr>
        <p:spPr>
          <a:xfrm>
            <a:off x="746125" y="3643313"/>
            <a:ext cx="5443538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Considerando o exemplo, temos</a:t>
            </a:r>
            <a:endParaRPr/>
          </a:p>
        </p:txBody>
      </p:sp>
      <p:sp>
        <p:nvSpPr>
          <p:cNvPr id="271" name="Google Shape;271;p23"/>
          <p:cNvSpPr txBox="1"/>
          <p:nvPr/>
        </p:nvSpPr>
        <p:spPr>
          <a:xfrm>
            <a:off x="1371600" y="4505325"/>
            <a:ext cx="42418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E(X) = μ = 3 × 0,30 = 0,90</a:t>
            </a:r>
            <a:endParaRPr b="0" i="0" sz="28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72" name="Google Shape;272;p23"/>
          <p:cNvSpPr txBox="1"/>
          <p:nvPr/>
        </p:nvSpPr>
        <p:spPr>
          <a:xfrm>
            <a:off x="1371600" y="5114925"/>
            <a:ext cx="7383463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Var(X) = σ</a:t>
            </a:r>
            <a:r>
              <a:rPr b="0" baseline="30000" i="0" lang="pt-BR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2</a:t>
            </a:r>
            <a:r>
              <a:rPr b="0" i="0" lang="pt-BR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= np(1-p)= 3 × 0,30 × 0,70 = 0,63 </a:t>
            </a:r>
            <a:endParaRPr b="0" i="0" sz="28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4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Geométrica</a:t>
            </a:r>
            <a:endParaRPr/>
          </a:p>
        </p:txBody>
      </p:sp>
      <p:grpSp>
        <p:nvGrpSpPr>
          <p:cNvPr id="278" name="Google Shape;278;p24"/>
          <p:cNvGrpSpPr/>
          <p:nvPr/>
        </p:nvGrpSpPr>
        <p:grpSpPr>
          <a:xfrm>
            <a:off x="914400" y="1857375"/>
            <a:ext cx="3014663" cy="1919288"/>
            <a:chOff x="914400" y="1857364"/>
            <a:chExt cx="3014658" cy="1919299"/>
          </a:xfrm>
        </p:grpSpPr>
        <p:sp>
          <p:nvSpPr>
            <p:cNvPr id="279" name="Google Shape;279;p24"/>
            <p:cNvSpPr/>
            <p:nvPr/>
          </p:nvSpPr>
          <p:spPr>
            <a:xfrm>
              <a:off x="914400" y="1857364"/>
              <a:ext cx="3014658" cy="1919299"/>
            </a:xfrm>
            <a:prstGeom prst="can">
              <a:avLst>
                <a:gd fmla="val 25000" name="adj"/>
              </a:avLst>
            </a:prstGeom>
            <a:solidFill>
              <a:schemeClr val="accent6"/>
            </a:solidFill>
            <a:ln cap="flat" cmpd="sng" w="42500">
              <a:solidFill>
                <a:srgbClr val="436A8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025" lIns="92075" spcFirstLastPara="1" rIns="92075" wrap="square" tIns="460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grpSp>
          <p:nvGrpSpPr>
            <p:cNvPr id="280" name="Google Shape;280;p24"/>
            <p:cNvGrpSpPr/>
            <p:nvPr/>
          </p:nvGrpSpPr>
          <p:grpSpPr>
            <a:xfrm>
              <a:off x="1676400" y="2938463"/>
              <a:ext cx="584200" cy="788988"/>
              <a:chOff x="2369" y="2736"/>
              <a:chExt cx="368" cy="497"/>
            </a:xfrm>
          </p:grpSpPr>
          <p:pic>
            <p:nvPicPr>
              <p:cNvPr descr="BD04924_" id="281" name="Google Shape;281;p2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82" name="Google Shape;282;p24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grpSp>
          <p:nvGrpSpPr>
            <p:cNvPr id="283" name="Google Shape;283;p24"/>
            <p:cNvGrpSpPr/>
            <p:nvPr/>
          </p:nvGrpSpPr>
          <p:grpSpPr>
            <a:xfrm>
              <a:off x="990600" y="2606676"/>
              <a:ext cx="584200" cy="788988"/>
              <a:chOff x="2369" y="2736"/>
              <a:chExt cx="368" cy="497"/>
            </a:xfrm>
          </p:grpSpPr>
          <p:pic>
            <p:nvPicPr>
              <p:cNvPr descr="BD04924_" id="284" name="Google Shape;284;p2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85" name="Google Shape;285;p24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grpSp>
          <p:nvGrpSpPr>
            <p:cNvPr id="286" name="Google Shape;286;p24"/>
            <p:cNvGrpSpPr/>
            <p:nvPr/>
          </p:nvGrpSpPr>
          <p:grpSpPr>
            <a:xfrm>
              <a:off x="1428728" y="2285992"/>
              <a:ext cx="584200" cy="788988"/>
              <a:chOff x="2369" y="2736"/>
              <a:chExt cx="368" cy="497"/>
            </a:xfrm>
          </p:grpSpPr>
          <p:pic>
            <p:nvPicPr>
              <p:cNvPr descr="BD04924_" id="287" name="Google Shape;287;p2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88" name="Google Shape;288;p24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pic>
          <p:nvPicPr>
            <p:cNvPr descr="BD04924_" id="289" name="Google Shape;289;p2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357422" y="2428868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290" name="Google Shape;290;p2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071802" y="2857496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291" name="Google Shape;291;p2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273420" y="2285992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292" name="Google Shape;292;p2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571736" y="2928934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93" name="Google Shape;293;p24"/>
          <p:cNvSpPr txBox="1"/>
          <p:nvPr/>
        </p:nvSpPr>
        <p:spPr>
          <a:xfrm>
            <a:off x="4813176" y="3014663"/>
            <a:ext cx="3704540" cy="400752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P(não defeituosa) = 1 – p = 4/7</a:t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94" name="Google Shape;294;p24"/>
          <p:cNvSpPr txBox="1"/>
          <p:nvPr/>
        </p:nvSpPr>
        <p:spPr>
          <a:xfrm>
            <a:off x="4813176" y="2633663"/>
            <a:ext cx="2826095" cy="400752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P(defeituosa) = p = 3/7</a:t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95" name="Google Shape;295;p24"/>
          <p:cNvSpPr txBox="1"/>
          <p:nvPr/>
        </p:nvSpPr>
        <p:spPr>
          <a:xfrm>
            <a:off x="4355976" y="2252663"/>
            <a:ext cx="3425825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3 Ensaios de Bernoulli, n = 3</a:t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96" name="Google Shape;296;p24"/>
          <p:cNvSpPr txBox="1"/>
          <p:nvPr/>
        </p:nvSpPr>
        <p:spPr>
          <a:xfrm>
            <a:off x="1143000" y="4000500"/>
            <a:ext cx="7374716" cy="70852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Seja  Y o número de lâmpadas defeituosas retiradas antes de se retirar uma não defeituosa</a:t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97" name="Google Shape;297;p24"/>
          <p:cNvSpPr txBox="1"/>
          <p:nvPr/>
        </p:nvSpPr>
        <p:spPr>
          <a:xfrm>
            <a:off x="1143000" y="4709028"/>
            <a:ext cx="7440613" cy="1631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Quattrocento Sans"/>
              <a:buAutoNum type="arabicPeriod"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Dois resultados são possíveis;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Quattrocento Sans"/>
              <a:buAutoNum type="arabicPeriod"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As probabilidades p e (1-p) são as mesmas em cada ensaio;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Quattrocento Sans"/>
              <a:buAutoNum type="arabicPeriod"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Os ensaios são </a:t>
            </a:r>
            <a:r>
              <a:rPr b="1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independentes </a:t>
            </a: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(com reposição). </a:t>
            </a:r>
            <a:endParaRPr/>
          </a:p>
          <a:p>
            <a:pPr indent="-330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5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Geométrica</a:t>
            </a:r>
            <a:endParaRPr/>
          </a:p>
        </p:txBody>
      </p:sp>
      <p:grpSp>
        <p:nvGrpSpPr>
          <p:cNvPr id="303" name="Google Shape;303;p25"/>
          <p:cNvGrpSpPr/>
          <p:nvPr/>
        </p:nvGrpSpPr>
        <p:grpSpPr>
          <a:xfrm>
            <a:off x="914400" y="1857375"/>
            <a:ext cx="3014663" cy="1919288"/>
            <a:chOff x="914400" y="1857364"/>
            <a:chExt cx="3014658" cy="1919299"/>
          </a:xfrm>
        </p:grpSpPr>
        <p:sp>
          <p:nvSpPr>
            <p:cNvPr id="304" name="Google Shape;304;p25"/>
            <p:cNvSpPr/>
            <p:nvPr/>
          </p:nvSpPr>
          <p:spPr>
            <a:xfrm>
              <a:off x="914400" y="1857364"/>
              <a:ext cx="3014658" cy="1919299"/>
            </a:xfrm>
            <a:prstGeom prst="can">
              <a:avLst>
                <a:gd fmla="val 25000" name="adj"/>
              </a:avLst>
            </a:prstGeom>
            <a:solidFill>
              <a:schemeClr val="accent6"/>
            </a:solidFill>
            <a:ln cap="flat" cmpd="sng" w="42500">
              <a:solidFill>
                <a:srgbClr val="436A8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025" lIns="92075" spcFirstLastPara="1" rIns="92075" wrap="square" tIns="460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grpSp>
          <p:nvGrpSpPr>
            <p:cNvPr id="305" name="Google Shape;305;p25"/>
            <p:cNvGrpSpPr/>
            <p:nvPr/>
          </p:nvGrpSpPr>
          <p:grpSpPr>
            <a:xfrm>
              <a:off x="1676400" y="2938463"/>
              <a:ext cx="584200" cy="788988"/>
              <a:chOff x="2369" y="2736"/>
              <a:chExt cx="368" cy="497"/>
            </a:xfrm>
          </p:grpSpPr>
          <p:pic>
            <p:nvPicPr>
              <p:cNvPr descr="BD04924_" id="306" name="Google Shape;306;p25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07" name="Google Shape;307;p25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grpSp>
          <p:nvGrpSpPr>
            <p:cNvPr id="308" name="Google Shape;308;p25"/>
            <p:cNvGrpSpPr/>
            <p:nvPr/>
          </p:nvGrpSpPr>
          <p:grpSpPr>
            <a:xfrm>
              <a:off x="990600" y="2606676"/>
              <a:ext cx="584200" cy="788988"/>
              <a:chOff x="2369" y="2736"/>
              <a:chExt cx="368" cy="497"/>
            </a:xfrm>
          </p:grpSpPr>
          <p:pic>
            <p:nvPicPr>
              <p:cNvPr descr="BD04924_" id="309" name="Google Shape;309;p25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10" name="Google Shape;310;p25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grpSp>
          <p:nvGrpSpPr>
            <p:cNvPr id="311" name="Google Shape;311;p25"/>
            <p:cNvGrpSpPr/>
            <p:nvPr/>
          </p:nvGrpSpPr>
          <p:grpSpPr>
            <a:xfrm>
              <a:off x="1428728" y="2285992"/>
              <a:ext cx="584200" cy="788988"/>
              <a:chOff x="2369" y="2736"/>
              <a:chExt cx="368" cy="497"/>
            </a:xfrm>
          </p:grpSpPr>
          <p:pic>
            <p:nvPicPr>
              <p:cNvPr descr="BD04924_" id="312" name="Google Shape;312;p25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13" name="Google Shape;313;p25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pic>
          <p:nvPicPr>
            <p:cNvPr descr="BD04924_" id="314" name="Google Shape;314;p2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357422" y="2428868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315" name="Google Shape;315;p2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071802" y="2857496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316" name="Google Shape;316;p2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273420" y="2285992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317" name="Google Shape;317;p2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571736" y="2928934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18" name="Google Shape;318;p25"/>
          <p:cNvSpPr txBox="1"/>
          <p:nvPr/>
        </p:nvSpPr>
        <p:spPr>
          <a:xfrm>
            <a:off x="4283968" y="2060848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0">
            <a:noAutofit/>
          </a:bodyPr>
          <a:lstStyle/>
          <a:p>
            <a:pPr indent="0" lvl="0" marL="36576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t/>
            </a:r>
            <a:endParaRPr b="1" i="0" sz="1600" u="none" cap="none" strike="noStrike">
              <a:solidFill>
                <a:srgbClr val="767676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19" name="Google Shape;319;p25"/>
          <p:cNvSpPr txBox="1"/>
          <p:nvPr/>
        </p:nvSpPr>
        <p:spPr>
          <a:xfrm>
            <a:off x="4283968" y="1872755"/>
            <a:ext cx="4392488" cy="101630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Qual é a probabilidade de que seja tirada a primeira lâmpada não defeituosa na terceira tentativa? </a:t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20" name="Google Shape;320;p25"/>
          <p:cNvSpPr txBox="1"/>
          <p:nvPr/>
        </p:nvSpPr>
        <p:spPr>
          <a:xfrm>
            <a:off x="4283968" y="3132934"/>
            <a:ext cx="4253644" cy="101630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Seja  Y o número de tentativas antes de se retirar uma lâmpada boa</a:t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21" name="Google Shape;321;p25"/>
          <p:cNvSpPr txBox="1"/>
          <p:nvPr/>
        </p:nvSpPr>
        <p:spPr>
          <a:xfrm>
            <a:off x="1138746" y="4371624"/>
            <a:ext cx="7204844" cy="101630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P(Y=2) = P(defeituosa)</a:t>
            </a:r>
            <a:r>
              <a:rPr b="0" i="0" lang="pt-BR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×</a:t>
            </a: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P(defeituosa)</a:t>
            </a:r>
            <a:r>
              <a:rPr b="0" i="0" lang="pt-BR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×</a:t>
            </a: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P(não defeituosa)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P(Y=2) = 3/7 </a:t>
            </a:r>
            <a:r>
              <a:rPr b="0" i="0" lang="pt-BR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× </a:t>
            </a: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3/7</a:t>
            </a:r>
            <a:r>
              <a:rPr b="0" i="0" lang="pt-BR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×</a:t>
            </a: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4/7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P(Y=2) = (3/7)² </a:t>
            </a:r>
            <a:r>
              <a:rPr b="0" i="0" lang="pt-BR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×</a:t>
            </a: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4/7</a:t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6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Geométrica</a:t>
            </a:r>
            <a:endParaRPr/>
          </a:p>
        </p:txBody>
      </p:sp>
      <p:sp>
        <p:nvSpPr>
          <p:cNvPr id="327" name="Google Shape;327;p26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-1934" t="0"/>
            </a:stretch>
          </a:blipFill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 </a:t>
            </a:r>
            <a:endParaRPr/>
          </a:p>
        </p:txBody>
      </p:sp>
      <p:sp>
        <p:nvSpPr>
          <p:cNvPr id="328" name="Google Shape;328;p26"/>
          <p:cNvSpPr/>
          <p:nvPr/>
        </p:nvSpPr>
        <p:spPr>
          <a:xfrm>
            <a:off x="3366840" y="4797152"/>
            <a:ext cx="2438400" cy="838200"/>
          </a:xfrm>
          <a:prstGeom prst="rect">
            <a:avLst/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>
            <a:noFill/>
          </a:ln>
          <a:effectLst>
            <a:outerShdw blurRad="65500" rotWithShape="0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X ~ G(p)</a:t>
            </a:r>
            <a:endParaRPr b="0" i="0" sz="24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29" name="Google Shape;329;p26"/>
          <p:cNvSpPr txBox="1"/>
          <p:nvPr/>
        </p:nvSpPr>
        <p:spPr>
          <a:xfrm>
            <a:off x="744924" y="3284984"/>
            <a:ext cx="384111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400" u="none" cap="none" strike="noStrike">
                <a:solidFill>
                  <a:srgbClr val="164A6C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Função de Probabilidade: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7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Geométrica</a:t>
            </a:r>
            <a:endParaRPr/>
          </a:p>
        </p:txBody>
      </p:sp>
      <p:sp>
        <p:nvSpPr>
          <p:cNvPr id="335" name="Google Shape;335;p27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 </a:t>
            </a:r>
            <a:endParaRPr/>
          </a:p>
        </p:txBody>
      </p:sp>
      <p:sp>
        <p:nvSpPr>
          <p:cNvPr id="336" name="Google Shape;336;p27"/>
          <p:cNvSpPr txBox="1"/>
          <p:nvPr/>
        </p:nvSpPr>
        <p:spPr>
          <a:xfrm>
            <a:off x="2297117" y="4865390"/>
            <a:ext cx="1656184" cy="1152128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337" name="Google Shape;337;p27"/>
          <p:cNvSpPr txBox="1"/>
          <p:nvPr/>
        </p:nvSpPr>
        <p:spPr>
          <a:xfrm>
            <a:off x="4808073" y="4865390"/>
            <a:ext cx="2088232" cy="1152128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338" name="Google Shape;338;p27"/>
          <p:cNvSpPr txBox="1"/>
          <p:nvPr/>
        </p:nvSpPr>
        <p:spPr>
          <a:xfrm>
            <a:off x="1957613" y="4413548"/>
            <a:ext cx="23351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Valor Esperado</a:t>
            </a:r>
            <a:endParaRPr b="1" sz="24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39" name="Google Shape;339;p27"/>
          <p:cNvSpPr txBox="1"/>
          <p:nvPr/>
        </p:nvSpPr>
        <p:spPr>
          <a:xfrm>
            <a:off x="5104772" y="4403725"/>
            <a:ext cx="149483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Variância</a:t>
            </a:r>
            <a:endParaRPr/>
          </a:p>
        </p:txBody>
      </p:sp>
      <p:sp>
        <p:nvSpPr>
          <p:cNvPr id="340" name="Google Shape;340;p27"/>
          <p:cNvSpPr txBox="1"/>
          <p:nvPr/>
        </p:nvSpPr>
        <p:spPr>
          <a:xfrm>
            <a:off x="5724128" y="3419708"/>
            <a:ext cx="266329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(progressão geométrica)</a:t>
            </a:r>
            <a:endParaRPr sz="18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28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</a:t>
            </a:r>
            <a:endParaRPr/>
          </a:p>
        </p:txBody>
      </p:sp>
      <p:sp>
        <p:nvSpPr>
          <p:cNvPr id="346" name="Google Shape;346;p28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-966" t="0"/>
            </a:stretch>
          </a:blipFill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 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29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</a:t>
            </a:r>
            <a:endParaRPr/>
          </a:p>
        </p:txBody>
      </p:sp>
      <p:sp>
        <p:nvSpPr>
          <p:cNvPr id="353" name="Google Shape;353;p29"/>
          <p:cNvSpPr txBox="1"/>
          <p:nvPr/>
        </p:nvSpPr>
        <p:spPr>
          <a:xfrm>
            <a:off x="428596" y="1285860"/>
            <a:ext cx="43195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rgbClr val="164A6C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Função de Probabilidade</a:t>
            </a:r>
            <a:endParaRPr/>
          </a:p>
        </p:txBody>
      </p:sp>
      <p:pic>
        <p:nvPicPr>
          <p:cNvPr id="354" name="Google Shape;35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4350" y="1809075"/>
            <a:ext cx="7900424" cy="418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0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de Poisson</a:t>
            </a:r>
            <a:endParaRPr/>
          </a:p>
        </p:txBody>
      </p:sp>
      <p:sp>
        <p:nvSpPr>
          <p:cNvPr id="360" name="Google Shape;360;p30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3209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 sz="2400"/>
              <a:t>Carros que passam por um cruzamento por minuto, durante uma certa hora do dia.</a:t>
            </a:r>
            <a:endParaRPr/>
          </a:p>
          <a:p>
            <a:pPr indent="-143193" lvl="0" marL="265113" rtl="0" algn="l">
              <a:spcBef>
                <a:spcPts val="25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  <a:p>
            <a:pPr indent="-23209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sz="2400"/>
              <a:t>Erros tipográficos por página, em um material impresso.</a:t>
            </a:r>
            <a:endParaRPr/>
          </a:p>
          <a:p>
            <a:pPr indent="-143193" lvl="0" marL="265113" rtl="0" algn="l">
              <a:spcBef>
                <a:spcPts val="25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  <a:p>
            <a:pPr indent="-23209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sz="2400"/>
              <a:t>Problemas de filas de espera (pacotes perdidos em roteadores, por exemplo)</a:t>
            </a:r>
            <a:endParaRPr/>
          </a:p>
          <a:p>
            <a:pPr indent="-143193" lvl="0" marL="265113" rtl="0" algn="l">
              <a:spcBef>
                <a:spcPts val="25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  <a:p>
            <a:pPr indent="-23209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sz="2400"/>
              <a:t>Defeitos por unidade (m</a:t>
            </a:r>
            <a:r>
              <a:rPr baseline="30000" lang="pt-BR" sz="2400"/>
              <a:t>2</a:t>
            </a:r>
            <a:r>
              <a:rPr lang="pt-BR" sz="2400"/>
              <a:t>, m, etc) por peça fabricada</a:t>
            </a:r>
            <a:endParaRPr/>
          </a:p>
          <a:p>
            <a:pPr indent="-143193" lvl="0" marL="265113" rtl="0" algn="l">
              <a:spcBef>
                <a:spcPts val="25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  <a:p>
            <a:pPr indent="-23209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sz="2400"/>
              <a:t>Mortes por ataque de coração por ano, numa cidade.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31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de Poisson</a:t>
            </a:r>
            <a:endParaRPr/>
          </a:p>
        </p:txBody>
      </p:sp>
      <p:sp>
        <p:nvSpPr>
          <p:cNvPr id="366" name="Google Shape;366;p31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Representa a distribuição de probabilidade de uma variável aleatória que registra o número de ocorrências sobre um intervalo de tempo ou espaço específicos.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Propriedades do experimento Poisson: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Clr>
                <a:schemeClr val="dk1"/>
              </a:buClr>
              <a:buSzPts val="2400"/>
              <a:buChar char="◦"/>
            </a:pPr>
            <a:r>
              <a:rPr lang="pt-BR"/>
              <a:t>A probabilidade de uma ocorrência é a mesma para quaisquer dois intervalos de tempo.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Clr>
                <a:schemeClr val="dk1"/>
              </a:buClr>
              <a:buSzPts val="2400"/>
              <a:buChar char="◦"/>
            </a:pPr>
            <a:r>
              <a:rPr lang="pt-BR"/>
              <a:t>A ocorrência ou não ocorrência em qualquer intervalo é independente da ocorrência ou não-ocorrência em qualquer outro intervalo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4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de Bernoulli</a:t>
            </a:r>
            <a:endParaRPr/>
          </a:p>
        </p:txBody>
      </p:sp>
      <p:grpSp>
        <p:nvGrpSpPr>
          <p:cNvPr id="111" name="Google Shape;111;p14"/>
          <p:cNvGrpSpPr/>
          <p:nvPr/>
        </p:nvGrpSpPr>
        <p:grpSpPr>
          <a:xfrm>
            <a:off x="1143000" y="3214687"/>
            <a:ext cx="2943225" cy="1857375"/>
            <a:chOff x="928663" y="3214687"/>
            <a:chExt cx="2943230" cy="1857389"/>
          </a:xfrm>
        </p:grpSpPr>
        <p:sp>
          <p:nvSpPr>
            <p:cNvPr id="112" name="Google Shape;112;p14"/>
            <p:cNvSpPr/>
            <p:nvPr/>
          </p:nvSpPr>
          <p:spPr>
            <a:xfrm>
              <a:off x="928663" y="3214687"/>
              <a:ext cx="2943230" cy="1857389"/>
            </a:xfrm>
            <a:prstGeom prst="can">
              <a:avLst>
                <a:gd fmla="val 25000" name="adj"/>
              </a:avLst>
            </a:prstGeom>
            <a:solidFill>
              <a:schemeClr val="accent6"/>
            </a:solidFill>
            <a:ln cap="flat" cmpd="sng" w="42500">
              <a:solidFill>
                <a:srgbClr val="436A8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025" lIns="92075" spcFirstLastPara="1" rIns="92075" wrap="square" tIns="460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grpSp>
          <p:nvGrpSpPr>
            <p:cNvPr id="113" name="Google Shape;113;p14"/>
            <p:cNvGrpSpPr/>
            <p:nvPr/>
          </p:nvGrpSpPr>
          <p:grpSpPr>
            <a:xfrm>
              <a:off x="2000234" y="4143381"/>
              <a:ext cx="584200" cy="788988"/>
              <a:chOff x="2369" y="2736"/>
              <a:chExt cx="368" cy="497"/>
            </a:xfrm>
          </p:grpSpPr>
          <p:pic>
            <p:nvPicPr>
              <p:cNvPr descr="BD04924_" id="114" name="Google Shape;114;p1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5" name="Google Shape;115;p14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grpSp>
          <p:nvGrpSpPr>
            <p:cNvPr id="116" name="Google Shape;116;p14"/>
            <p:cNvGrpSpPr/>
            <p:nvPr/>
          </p:nvGrpSpPr>
          <p:grpSpPr>
            <a:xfrm>
              <a:off x="1071539" y="4000505"/>
              <a:ext cx="584200" cy="788988"/>
              <a:chOff x="2369" y="2736"/>
              <a:chExt cx="368" cy="497"/>
            </a:xfrm>
          </p:grpSpPr>
          <p:pic>
            <p:nvPicPr>
              <p:cNvPr descr="BD04924_" id="117" name="Google Shape;117;p1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8" name="Google Shape;118;p14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grpSp>
          <p:nvGrpSpPr>
            <p:cNvPr id="119" name="Google Shape;119;p14"/>
            <p:cNvGrpSpPr/>
            <p:nvPr/>
          </p:nvGrpSpPr>
          <p:grpSpPr>
            <a:xfrm>
              <a:off x="1500168" y="3714754"/>
              <a:ext cx="584200" cy="788988"/>
              <a:chOff x="2369" y="2736"/>
              <a:chExt cx="368" cy="497"/>
            </a:xfrm>
          </p:grpSpPr>
          <p:pic>
            <p:nvPicPr>
              <p:cNvPr descr="BD04924_" id="120" name="Google Shape;120;p14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21" name="Google Shape;121;p14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pic>
          <p:nvPicPr>
            <p:cNvPr descr="BD04924_" id="122" name="Google Shape;122;p1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786052" y="3714755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123" name="Google Shape;123;p1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286116" y="4000503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4" name="Google Shape;124;p14"/>
          <p:cNvSpPr txBox="1"/>
          <p:nvPr/>
        </p:nvSpPr>
        <p:spPr>
          <a:xfrm>
            <a:off x="533400" y="1701800"/>
            <a:ext cx="5145088" cy="46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Uma lâmpada é escolhida ao acaso</a:t>
            </a:r>
            <a:endParaRPr/>
          </a:p>
        </p:txBody>
      </p:sp>
      <p:sp>
        <p:nvSpPr>
          <p:cNvPr id="125" name="Google Shape;125;p14"/>
          <p:cNvSpPr txBox="1"/>
          <p:nvPr/>
        </p:nvSpPr>
        <p:spPr>
          <a:xfrm>
            <a:off x="5257800" y="2773363"/>
            <a:ext cx="185738" cy="30797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26" name="Google Shape;126;p14"/>
          <p:cNvSpPr txBox="1"/>
          <p:nvPr/>
        </p:nvSpPr>
        <p:spPr>
          <a:xfrm>
            <a:off x="5000625" y="2357438"/>
            <a:ext cx="3500438" cy="8318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Sucesso: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 lâmpada é defeituosa</a:t>
            </a:r>
            <a:endParaRPr/>
          </a:p>
        </p:txBody>
      </p:sp>
      <p:sp>
        <p:nvSpPr>
          <p:cNvPr id="127" name="Google Shape;127;p14"/>
          <p:cNvSpPr txBox="1"/>
          <p:nvPr/>
        </p:nvSpPr>
        <p:spPr>
          <a:xfrm>
            <a:off x="4429125" y="3357563"/>
            <a:ext cx="4286250" cy="16319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X = 0 se a lâmpada não é defeituosa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X = 1 se a lâmpada é defeituosa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P(X=1) = 3/5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P(X=0) = 2/5</a:t>
            </a:r>
            <a:endParaRPr/>
          </a:p>
        </p:txBody>
      </p:sp>
      <p:sp>
        <p:nvSpPr>
          <p:cNvPr id="128" name="Google Shape;128;p14"/>
          <p:cNvSpPr txBox="1"/>
          <p:nvPr/>
        </p:nvSpPr>
        <p:spPr>
          <a:xfrm>
            <a:off x="1071563" y="2571750"/>
            <a:ext cx="2820987" cy="46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Ensaio de Bernoulli</a:t>
            </a:r>
            <a:endParaRPr/>
          </a:p>
        </p:txBody>
      </p:sp>
      <p:sp>
        <p:nvSpPr>
          <p:cNvPr id="129" name="Google Shape;129;p14"/>
          <p:cNvSpPr txBox="1"/>
          <p:nvPr/>
        </p:nvSpPr>
        <p:spPr>
          <a:xfrm>
            <a:off x="1071563" y="5286375"/>
            <a:ext cx="3389312" cy="46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Número de ensaios  = 1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2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Função de Probabilidade de Poisson</a:t>
            </a:r>
            <a:endParaRPr/>
          </a:p>
        </p:txBody>
      </p:sp>
      <p:sp>
        <p:nvSpPr>
          <p:cNvPr id="372" name="Google Shape;372;p32"/>
          <p:cNvSpPr txBox="1"/>
          <p:nvPr>
            <p:ph idx="1" type="body"/>
          </p:nvPr>
        </p:nvSpPr>
        <p:spPr>
          <a:xfrm>
            <a:off x="428625" y="1285875"/>
            <a:ext cx="8378825" cy="4714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12287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6511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880"/>
              <a:buFont typeface="Noto Sans Symbols"/>
              <a:buNone/>
            </a:pPr>
            <a:r>
              <a:t/>
            </a:r>
            <a:endParaRPr sz="3600"/>
          </a:p>
          <a:p>
            <a:pPr indent="-23209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sz="2400"/>
              <a:t>Uma variável aleatória de Poisson não tem limites.</a:t>
            </a:r>
            <a:br>
              <a:rPr lang="pt-BR" sz="2400"/>
            </a:br>
            <a:r>
              <a:rPr lang="pt-BR" sz="2400"/>
              <a:t>x = 0,1,2,3,…</a:t>
            </a:r>
            <a:endParaRPr/>
          </a:p>
          <a:p>
            <a:pPr indent="-21431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 sz="1000"/>
          </a:p>
          <a:p>
            <a:pPr indent="-23209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sz="2400"/>
              <a:t>P(x) = a probabilidade de x ocorrências em um intervalo</a:t>
            </a:r>
            <a:endParaRPr sz="2400"/>
          </a:p>
          <a:p>
            <a:pPr indent="-21431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 sz="1000"/>
          </a:p>
          <a:p>
            <a:pPr indent="-23209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sz="2400"/>
              <a:t>λ = valor esperado ou número médio de ocorrências  em um intervalo</a:t>
            </a:r>
            <a:endParaRPr sz="2400"/>
          </a:p>
          <a:p>
            <a:pPr indent="-21431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 sz="1000"/>
          </a:p>
          <a:p>
            <a:pPr indent="-23209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sz="2400"/>
              <a:t>e = 2,71828 </a:t>
            </a:r>
            <a:endParaRPr/>
          </a:p>
          <a:p>
            <a:pPr indent="-21431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 sz="1000"/>
          </a:p>
          <a:p>
            <a:pPr indent="-21177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Valor esperado: E(X) = </a:t>
            </a:r>
            <a:r>
              <a:rPr lang="pt-BR" sz="2400"/>
              <a:t>λ</a:t>
            </a:r>
            <a:r>
              <a:rPr lang="pt-BR"/>
              <a:t> </a:t>
            </a:r>
            <a:endParaRPr/>
          </a:p>
          <a:p>
            <a:pPr indent="-21431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800"/>
              <a:buNone/>
            </a:pPr>
            <a:r>
              <a:t/>
            </a:r>
            <a:endParaRPr sz="1000"/>
          </a:p>
          <a:p>
            <a:pPr indent="-21177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Variância: Var(X)= </a:t>
            </a:r>
            <a:r>
              <a:rPr lang="pt-BR" sz="2400"/>
              <a:t>λ</a:t>
            </a:r>
            <a:endParaRPr sz="2400"/>
          </a:p>
        </p:txBody>
      </p:sp>
      <p:sp>
        <p:nvSpPr>
          <p:cNvPr id="373" name="Google Shape;373;p32"/>
          <p:cNvSpPr/>
          <p:nvPr/>
        </p:nvSpPr>
        <p:spPr>
          <a:xfrm>
            <a:off x="3786188" y="1357313"/>
            <a:ext cx="2133600" cy="838200"/>
          </a:xfrm>
          <a:prstGeom prst="rect">
            <a:avLst/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>
            <a:noFill/>
          </a:ln>
          <a:effectLst>
            <a:outerShdw blurRad="65500" rotWithShape="0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 ~ P(</a:t>
            </a:r>
            <a:r>
              <a:rPr lang="pt-BR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λ</a:t>
            </a:r>
            <a:r>
              <a:rPr lang="pt-BR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74" name="Google Shape;374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8688" y="1357313"/>
            <a:ext cx="1865312" cy="890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3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</a:t>
            </a:r>
            <a:endParaRPr/>
          </a:p>
        </p:txBody>
      </p:sp>
      <p:sp>
        <p:nvSpPr>
          <p:cNvPr id="380" name="Google Shape;380;p33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3209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 sz="2400"/>
              <a:t>Suponha que é observado o número de chegadas a uma caixa  automática de um banco durante um período de 15 minutos.</a:t>
            </a:r>
            <a:endParaRPr/>
          </a:p>
          <a:p>
            <a:pPr indent="-143193" lvl="0" marL="265113" rtl="0" algn="l">
              <a:spcBef>
                <a:spcPts val="25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  <a:p>
            <a:pPr indent="-23209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sz="2400"/>
              <a:t>A probabilidade de um carro chegar é a mesma para quaisquer dois períodos de tempo de igual cumprimento.</a:t>
            </a:r>
            <a:endParaRPr/>
          </a:p>
          <a:p>
            <a:pPr indent="-143193" lvl="0" marL="265113" rtl="0" algn="l">
              <a:spcBef>
                <a:spcPts val="25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  <a:p>
            <a:pPr indent="-23209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sz="2400"/>
              <a:t>A chegada ou não chegada de um carro em qualquer período de tempo é independente da chegada ou não chegada de um outro carro em qualquer outro período de tempo.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34"/>
          <p:cNvSpPr txBox="1"/>
          <p:nvPr/>
        </p:nvSpPr>
        <p:spPr>
          <a:xfrm>
            <a:off x="428625" y="1428750"/>
            <a:ext cx="8153400" cy="830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Suponha que o número médio de carros que chegam no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período de 15 minutos é 10, então </a:t>
            </a:r>
            <a:endParaRPr/>
          </a:p>
        </p:txBody>
      </p:sp>
      <p:pic>
        <p:nvPicPr>
          <p:cNvPr id="386" name="Google Shape;386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8638" y="2324100"/>
            <a:ext cx="3298825" cy="890588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Google Shape;387;p34"/>
          <p:cNvSpPr txBox="1"/>
          <p:nvPr/>
        </p:nvSpPr>
        <p:spPr>
          <a:xfrm>
            <a:off x="490538" y="3257550"/>
            <a:ext cx="8153400" cy="830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X: número de carros que chegam em qualquer período de 15 minutos</a:t>
            </a:r>
            <a:endParaRPr/>
          </a:p>
        </p:txBody>
      </p:sp>
      <p:sp>
        <p:nvSpPr>
          <p:cNvPr id="388" name="Google Shape;388;p34"/>
          <p:cNvSpPr txBox="1"/>
          <p:nvPr/>
        </p:nvSpPr>
        <p:spPr>
          <a:xfrm>
            <a:off x="423863" y="4324350"/>
            <a:ext cx="6599237" cy="46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 probabilidade  de 5 chegadas em 15 minutos</a:t>
            </a:r>
            <a:endParaRPr/>
          </a:p>
        </p:txBody>
      </p:sp>
      <p:pic>
        <p:nvPicPr>
          <p:cNvPr id="389" name="Google Shape;389;p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60400" y="4913313"/>
            <a:ext cx="3411538" cy="801687"/>
          </a:xfrm>
          <a:prstGeom prst="rect">
            <a:avLst/>
          </a:prstGeom>
          <a:noFill/>
          <a:ln>
            <a:noFill/>
          </a:ln>
        </p:spPr>
      </p:pic>
      <p:sp>
        <p:nvSpPr>
          <p:cNvPr id="390" name="Google Shape;390;p34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</a:t>
            </a:r>
            <a:endParaRPr/>
          </a:p>
        </p:txBody>
      </p:sp>
      <p:sp>
        <p:nvSpPr>
          <p:cNvPr id="391" name="Google Shape;391;p34"/>
          <p:cNvSpPr txBox="1"/>
          <p:nvPr/>
        </p:nvSpPr>
        <p:spPr>
          <a:xfrm>
            <a:off x="4519613" y="5695950"/>
            <a:ext cx="3378200" cy="46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E(X) = 10 e Var(X) = 10 </a:t>
            </a:r>
            <a:endParaRPr sz="24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35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Hipergeométrica</a:t>
            </a:r>
            <a:endParaRPr/>
          </a:p>
        </p:txBody>
      </p:sp>
      <p:sp>
        <p:nvSpPr>
          <p:cNvPr id="397" name="Google Shape;397;p35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pt-BR" sz="2000"/>
              <a:t>De maneira semelhante à distribuição binomial, a distribuição hipergeométrica:</a:t>
            </a:r>
            <a:endParaRPr/>
          </a:p>
          <a:p>
            <a:pPr indent="0" lvl="0" marL="0" rtl="0" algn="l">
              <a:spcBef>
                <a:spcPts val="25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sz="2000"/>
          </a:p>
          <a:p>
            <a:pPr indent="-457200" lvl="0" marL="457200" rtl="0" algn="l">
              <a:spcBef>
                <a:spcPts val="250"/>
              </a:spcBef>
              <a:spcAft>
                <a:spcPts val="0"/>
              </a:spcAft>
              <a:buSzPts val="1600"/>
              <a:buFont typeface="Quattrocento Sans"/>
              <a:buAutoNum type="arabicPeriod"/>
            </a:pPr>
            <a:r>
              <a:rPr lang="pt-BR" sz="2000"/>
              <a:t>O experimento é composto por </a:t>
            </a:r>
            <a:r>
              <a:rPr i="1" lang="pt-BR" sz="2000"/>
              <a:t>r</a:t>
            </a:r>
            <a:r>
              <a:rPr lang="pt-BR" sz="2000"/>
              <a:t> ensaios idênticos;</a:t>
            </a:r>
            <a:endParaRPr/>
          </a:p>
          <a:p>
            <a:pPr indent="-457200" lvl="0" marL="457200" rtl="0" algn="l">
              <a:spcBef>
                <a:spcPts val="250"/>
              </a:spcBef>
              <a:spcAft>
                <a:spcPts val="0"/>
              </a:spcAft>
              <a:buSzPts val="1600"/>
              <a:buFont typeface="Quattrocento Sans"/>
              <a:buAutoNum type="arabicPeriod"/>
            </a:pPr>
            <a:r>
              <a:rPr lang="pt-BR" sz="2000"/>
              <a:t>O conjunto é composto por dois tipos de objetos (ou seja, dois resultados são possíveis);</a:t>
            </a:r>
            <a:endParaRPr sz="2000"/>
          </a:p>
          <a:p>
            <a:pPr indent="-457200" lvl="0" marL="457200" rtl="0" algn="l">
              <a:spcBef>
                <a:spcPts val="250"/>
              </a:spcBef>
              <a:spcAft>
                <a:spcPts val="0"/>
              </a:spcAft>
              <a:buSzPts val="1600"/>
              <a:buFont typeface="Quattrocento Sans"/>
              <a:buAutoNum type="arabicPeriod"/>
            </a:pPr>
            <a:r>
              <a:rPr b="1" lang="pt-BR" sz="2000"/>
              <a:t>Não há reposição (os ensaios passam a ser dependentes)</a:t>
            </a:r>
            <a:r>
              <a:rPr lang="pt-BR" sz="2000"/>
              <a:t>.</a:t>
            </a:r>
            <a:endParaRPr/>
          </a:p>
        </p:txBody>
      </p:sp>
      <p:sp>
        <p:nvSpPr>
          <p:cNvPr id="398" name="Google Shape;398;p35"/>
          <p:cNvSpPr/>
          <p:nvPr/>
        </p:nvSpPr>
        <p:spPr>
          <a:xfrm>
            <a:off x="1619672" y="4220785"/>
            <a:ext cx="1800200" cy="576064"/>
          </a:xfrm>
          <a:prstGeom prst="rect">
            <a:avLst/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>
            <a:noFill/>
          </a:ln>
          <a:effectLst>
            <a:outerShdw blurRad="65500" rotWithShape="0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Binomial</a:t>
            </a:r>
            <a:endParaRPr sz="16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9" name="Google Shape;399;p35"/>
          <p:cNvSpPr/>
          <p:nvPr/>
        </p:nvSpPr>
        <p:spPr>
          <a:xfrm>
            <a:off x="1619672" y="5301208"/>
            <a:ext cx="1800200" cy="576064"/>
          </a:xfrm>
          <a:prstGeom prst="rect">
            <a:avLst/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>
            <a:noFill/>
          </a:ln>
          <a:effectLst>
            <a:outerShdw blurRad="65500" rotWithShape="0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Hipergeométrica</a:t>
            </a:r>
            <a:endParaRPr sz="16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0" name="Google Shape;400;p35"/>
          <p:cNvSpPr/>
          <p:nvPr/>
        </p:nvSpPr>
        <p:spPr>
          <a:xfrm>
            <a:off x="3779912" y="4374976"/>
            <a:ext cx="936104" cy="288032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cap="flat" cmpd="sng" w="9525">
            <a:solidFill>
              <a:srgbClr val="4596CB"/>
            </a:solidFill>
            <a:prstDash val="solid"/>
            <a:round/>
            <a:headEnd len="sm" w="sm" type="none"/>
            <a:tailEnd len="sm" w="sm" type="none"/>
          </a:ln>
          <a:effectLst>
            <a:outerShdw blurRad="65500" rotWithShape="0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1" name="Google Shape;401;p35"/>
          <p:cNvSpPr/>
          <p:nvPr/>
        </p:nvSpPr>
        <p:spPr>
          <a:xfrm>
            <a:off x="3779912" y="5445224"/>
            <a:ext cx="936104" cy="288032"/>
          </a:xfrm>
          <a:prstGeom prst="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cap="flat" cmpd="sng" w="9525">
            <a:solidFill>
              <a:srgbClr val="4596CB"/>
            </a:solidFill>
            <a:prstDash val="solid"/>
            <a:round/>
            <a:headEnd len="sm" w="sm" type="none"/>
            <a:tailEnd len="sm" w="sm" type="none"/>
          </a:ln>
          <a:effectLst>
            <a:outerShdw blurRad="65500" rotWithShape="0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2" name="Google Shape;402;p35"/>
          <p:cNvSpPr txBox="1"/>
          <p:nvPr/>
        </p:nvSpPr>
        <p:spPr>
          <a:xfrm>
            <a:off x="5007220" y="4165049"/>
            <a:ext cx="2449197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Ensaios de Bernoulli</a:t>
            </a:r>
            <a:b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b="1"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com reposição</a:t>
            </a:r>
            <a:endParaRPr b="1" sz="20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03" name="Google Shape;403;p35"/>
          <p:cNvSpPr txBox="1"/>
          <p:nvPr/>
        </p:nvSpPr>
        <p:spPr>
          <a:xfrm>
            <a:off x="5007219" y="5235297"/>
            <a:ext cx="2449197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Ensaios de Bernoulli</a:t>
            </a:r>
            <a:b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b="1"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sem reposição</a:t>
            </a:r>
            <a:endParaRPr b="1" sz="20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36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Hipergeométrica</a:t>
            </a:r>
            <a:endParaRPr/>
          </a:p>
        </p:txBody>
      </p:sp>
      <p:sp>
        <p:nvSpPr>
          <p:cNvPr id="409" name="Google Shape;409;p36"/>
          <p:cNvSpPr txBox="1"/>
          <p:nvPr/>
        </p:nvSpPr>
        <p:spPr>
          <a:xfrm>
            <a:off x="2232248" y="3861048"/>
            <a:ext cx="4572000" cy="2001837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P(001) = 4/7 × 3/6 × 3/5 = 36/210</a:t>
            </a:r>
            <a:endParaRPr sz="20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P(010) = 4/7 × 3/6 × 3/5 = 36/210</a:t>
            </a:r>
            <a:endParaRPr sz="20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P(100) = 3/7 × 4/6 × 3/5 = 36/210</a:t>
            </a:r>
            <a:endParaRPr sz="20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P(X=1) = P(001) + P(010) + P(100)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P(X=1) = 3 × 36/210</a:t>
            </a:r>
            <a:endParaRPr sz="20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10" name="Google Shape;410;p36"/>
          <p:cNvSpPr txBox="1"/>
          <p:nvPr/>
        </p:nvSpPr>
        <p:spPr>
          <a:xfrm>
            <a:off x="3929062" y="1500188"/>
            <a:ext cx="4675385" cy="1200971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Qual é a probabilidade de se tirar uma lâmpada defeituosa em três ensaios </a:t>
            </a:r>
            <a:r>
              <a:rPr b="1"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sem reposição</a:t>
            </a:r>
            <a:r>
              <a:rPr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?</a:t>
            </a:r>
            <a:endParaRPr sz="24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411" name="Google Shape;411;p36"/>
          <p:cNvGrpSpPr/>
          <p:nvPr/>
        </p:nvGrpSpPr>
        <p:grpSpPr>
          <a:xfrm>
            <a:off x="642938" y="1500188"/>
            <a:ext cx="3014662" cy="1919287"/>
            <a:chOff x="914400" y="1857364"/>
            <a:chExt cx="3014658" cy="1919299"/>
          </a:xfrm>
        </p:grpSpPr>
        <p:sp>
          <p:nvSpPr>
            <p:cNvPr id="412" name="Google Shape;412;p36"/>
            <p:cNvSpPr/>
            <p:nvPr/>
          </p:nvSpPr>
          <p:spPr>
            <a:xfrm>
              <a:off x="914400" y="1857364"/>
              <a:ext cx="3014658" cy="1919299"/>
            </a:xfrm>
            <a:prstGeom prst="can">
              <a:avLst>
                <a:gd fmla="val 25000" name="adj"/>
              </a:avLst>
            </a:prstGeom>
            <a:solidFill>
              <a:schemeClr val="accent6"/>
            </a:solidFill>
            <a:ln cap="flat" cmpd="sng" w="42500">
              <a:solidFill>
                <a:srgbClr val="436A8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025" lIns="92075" spcFirstLastPara="1" rIns="92075" wrap="square" tIns="460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grpSp>
          <p:nvGrpSpPr>
            <p:cNvPr id="413" name="Google Shape;413;p36"/>
            <p:cNvGrpSpPr/>
            <p:nvPr/>
          </p:nvGrpSpPr>
          <p:grpSpPr>
            <a:xfrm>
              <a:off x="1676400" y="2938463"/>
              <a:ext cx="584200" cy="788988"/>
              <a:chOff x="2369" y="2736"/>
              <a:chExt cx="368" cy="497"/>
            </a:xfrm>
          </p:grpSpPr>
          <p:pic>
            <p:nvPicPr>
              <p:cNvPr descr="BD04924_" id="414" name="Google Shape;414;p36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15" name="Google Shape;415;p36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grpSp>
          <p:nvGrpSpPr>
            <p:cNvPr id="416" name="Google Shape;416;p36"/>
            <p:cNvGrpSpPr/>
            <p:nvPr/>
          </p:nvGrpSpPr>
          <p:grpSpPr>
            <a:xfrm>
              <a:off x="990600" y="2606676"/>
              <a:ext cx="584200" cy="788988"/>
              <a:chOff x="2369" y="2736"/>
              <a:chExt cx="368" cy="497"/>
            </a:xfrm>
          </p:grpSpPr>
          <p:pic>
            <p:nvPicPr>
              <p:cNvPr descr="BD04924_" id="417" name="Google Shape;417;p36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18" name="Google Shape;418;p36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grpSp>
          <p:nvGrpSpPr>
            <p:cNvPr id="419" name="Google Shape;419;p36"/>
            <p:cNvGrpSpPr/>
            <p:nvPr/>
          </p:nvGrpSpPr>
          <p:grpSpPr>
            <a:xfrm>
              <a:off x="1428728" y="2285992"/>
              <a:ext cx="584200" cy="788988"/>
              <a:chOff x="2369" y="2736"/>
              <a:chExt cx="368" cy="497"/>
            </a:xfrm>
          </p:grpSpPr>
          <p:pic>
            <p:nvPicPr>
              <p:cNvPr descr="BD04924_" id="420" name="Google Shape;420;p36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21" name="Google Shape;421;p36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pic>
          <p:nvPicPr>
            <p:cNvPr descr="BD04924_" id="422" name="Google Shape;422;p3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357422" y="2428868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423" name="Google Shape;423;p3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071802" y="2857496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424" name="Google Shape;424;p3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273420" y="2285992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425" name="Google Shape;425;p3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571736" y="2928934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26" name="Google Shape;426;p36"/>
          <p:cNvSpPr txBox="1"/>
          <p:nvPr/>
        </p:nvSpPr>
        <p:spPr>
          <a:xfrm>
            <a:off x="3963342" y="2860671"/>
            <a:ext cx="4675385" cy="400752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Seja X o número de defeituosas</a:t>
            </a:r>
            <a:endParaRPr sz="20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37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Hipergeométrica</a:t>
            </a:r>
            <a:endParaRPr/>
          </a:p>
        </p:txBody>
      </p:sp>
      <p:sp>
        <p:nvSpPr>
          <p:cNvPr id="432" name="Google Shape;432;p37"/>
          <p:cNvSpPr txBox="1"/>
          <p:nvPr/>
        </p:nvSpPr>
        <p:spPr>
          <a:xfrm>
            <a:off x="504056" y="2196671"/>
            <a:ext cx="4572000" cy="101630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P(X=1) = P(001) + P(010) + P(100)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P(X=1) = 3 × 36/210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P(X=1) = 3 </a:t>
            </a:r>
            <a:r>
              <a:rPr lang="pt-BR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× </a:t>
            </a: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6/35</a:t>
            </a:r>
            <a:endParaRPr sz="20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33" name="Google Shape;433;p37"/>
          <p:cNvSpPr txBox="1"/>
          <p:nvPr/>
        </p:nvSpPr>
        <p:spPr>
          <a:xfrm>
            <a:off x="537393" y="1556792"/>
            <a:ext cx="41148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Seja  X o número de defeituosas</a:t>
            </a:r>
            <a:endParaRPr sz="20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34" name="Google Shape;434;p37"/>
          <p:cNvSpPr/>
          <p:nvPr/>
        </p:nvSpPr>
        <p:spPr>
          <a:xfrm>
            <a:off x="1964255" y="3442742"/>
            <a:ext cx="914400" cy="1071563"/>
          </a:xfrm>
          <a:prstGeom prst="downArrow">
            <a:avLst>
              <a:gd fmla="val 50000" name="adj1"/>
              <a:gd fmla="val 27083" name="adj2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cap="flat" cmpd="sng" w="9525">
            <a:solidFill>
              <a:srgbClr val="4596CB"/>
            </a:solidFill>
            <a:prstDash val="solid"/>
            <a:round/>
            <a:headEnd len="sm" w="sm" type="none"/>
            <a:tailEnd len="sm" w="sm" type="none"/>
          </a:ln>
          <a:effectLst>
            <a:outerShdw blurRad="65500" rotWithShape="0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435" name="Google Shape;435;p37"/>
          <p:cNvGrpSpPr/>
          <p:nvPr/>
        </p:nvGrpSpPr>
        <p:grpSpPr>
          <a:xfrm>
            <a:off x="5229745" y="1556792"/>
            <a:ext cx="3014663" cy="1919288"/>
            <a:chOff x="914400" y="1857364"/>
            <a:chExt cx="3014658" cy="1919299"/>
          </a:xfrm>
        </p:grpSpPr>
        <p:sp>
          <p:nvSpPr>
            <p:cNvPr id="436" name="Google Shape;436;p37"/>
            <p:cNvSpPr/>
            <p:nvPr/>
          </p:nvSpPr>
          <p:spPr>
            <a:xfrm>
              <a:off x="914400" y="1857364"/>
              <a:ext cx="3014658" cy="1919299"/>
            </a:xfrm>
            <a:prstGeom prst="can">
              <a:avLst>
                <a:gd fmla="val 25000" name="adj"/>
              </a:avLst>
            </a:prstGeom>
            <a:solidFill>
              <a:schemeClr val="accent6"/>
            </a:solidFill>
            <a:ln cap="flat" cmpd="sng" w="42500">
              <a:solidFill>
                <a:srgbClr val="436A8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025" lIns="92075" spcFirstLastPara="1" rIns="92075" wrap="square" tIns="460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grpSp>
          <p:nvGrpSpPr>
            <p:cNvPr id="437" name="Google Shape;437;p37"/>
            <p:cNvGrpSpPr/>
            <p:nvPr/>
          </p:nvGrpSpPr>
          <p:grpSpPr>
            <a:xfrm>
              <a:off x="1676400" y="2938463"/>
              <a:ext cx="584200" cy="788988"/>
              <a:chOff x="2369" y="2736"/>
              <a:chExt cx="368" cy="497"/>
            </a:xfrm>
          </p:grpSpPr>
          <p:pic>
            <p:nvPicPr>
              <p:cNvPr descr="BD04924_" id="438" name="Google Shape;438;p3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39" name="Google Shape;439;p37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grpSp>
          <p:nvGrpSpPr>
            <p:cNvPr id="440" name="Google Shape;440;p37"/>
            <p:cNvGrpSpPr/>
            <p:nvPr/>
          </p:nvGrpSpPr>
          <p:grpSpPr>
            <a:xfrm>
              <a:off x="990600" y="2606676"/>
              <a:ext cx="584200" cy="788988"/>
              <a:chOff x="2369" y="2736"/>
              <a:chExt cx="368" cy="497"/>
            </a:xfrm>
          </p:grpSpPr>
          <p:pic>
            <p:nvPicPr>
              <p:cNvPr descr="BD04924_" id="441" name="Google Shape;441;p3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42" name="Google Shape;442;p37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grpSp>
          <p:nvGrpSpPr>
            <p:cNvPr id="443" name="Google Shape;443;p37"/>
            <p:cNvGrpSpPr/>
            <p:nvPr/>
          </p:nvGrpSpPr>
          <p:grpSpPr>
            <a:xfrm>
              <a:off x="1428728" y="2285992"/>
              <a:ext cx="584200" cy="788988"/>
              <a:chOff x="2369" y="2736"/>
              <a:chExt cx="368" cy="497"/>
            </a:xfrm>
          </p:grpSpPr>
          <p:pic>
            <p:nvPicPr>
              <p:cNvPr descr="BD04924_" id="444" name="Google Shape;444;p3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45" name="Google Shape;445;p37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pic>
          <p:nvPicPr>
            <p:cNvPr descr="BD04924_" id="446" name="Google Shape;446;p3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357422" y="2428868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447" name="Google Shape;447;p3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071802" y="2857496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448" name="Google Shape;448;p3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273420" y="2285992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449" name="Google Shape;449;p3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571736" y="2928934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50" name="Google Shape;450;p37"/>
          <p:cNvSpPr/>
          <p:nvPr/>
        </p:nvSpPr>
        <p:spPr>
          <a:xfrm>
            <a:off x="959612" y="3980908"/>
            <a:ext cx="2923685" cy="2012089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451" name="Google Shape;451;p37"/>
          <p:cNvSpPr txBox="1"/>
          <p:nvPr/>
        </p:nvSpPr>
        <p:spPr>
          <a:xfrm>
            <a:off x="4345632" y="4297677"/>
            <a:ext cx="4114800" cy="193963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3: número de lâmpadas def.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1: número de “sucessos”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4: número de lâmpadas não def.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2: número de “fracassos”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7: número total de lâmpadas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3: número total de ensaios</a:t>
            </a:r>
            <a:endParaRPr sz="20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52" name="Google Shape;452;p37"/>
          <p:cNvSpPr/>
          <p:nvPr/>
        </p:nvSpPr>
        <p:spPr>
          <a:xfrm>
            <a:off x="3883297" y="4221087"/>
            <a:ext cx="543026" cy="2011643"/>
          </a:xfrm>
          <a:prstGeom prst="lef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rgbClr val="45469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38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Hipergeométrica</a:t>
            </a:r>
            <a:endParaRPr/>
          </a:p>
        </p:txBody>
      </p:sp>
      <p:sp>
        <p:nvSpPr>
          <p:cNvPr id="458" name="Google Shape;458;p38"/>
          <p:cNvSpPr txBox="1"/>
          <p:nvPr/>
        </p:nvSpPr>
        <p:spPr>
          <a:xfrm>
            <a:off x="500063" y="3225502"/>
            <a:ext cx="6240234" cy="259212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2117" l="-976" r="-292" t="-94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459" name="Google Shape;459;p38"/>
          <p:cNvSpPr txBox="1"/>
          <p:nvPr/>
        </p:nvSpPr>
        <p:spPr>
          <a:xfrm>
            <a:off x="428596" y="1357298"/>
            <a:ext cx="384111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rgbClr val="164A6C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Função de Probabilidade:</a:t>
            </a:r>
            <a:endParaRPr/>
          </a:p>
        </p:txBody>
      </p:sp>
      <p:sp>
        <p:nvSpPr>
          <p:cNvPr id="460" name="Google Shape;460;p38"/>
          <p:cNvSpPr txBox="1"/>
          <p:nvPr/>
        </p:nvSpPr>
        <p:spPr>
          <a:xfrm>
            <a:off x="546481" y="1818963"/>
            <a:ext cx="7243137" cy="13722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39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Hipergeométrica</a:t>
            </a:r>
            <a:endParaRPr/>
          </a:p>
        </p:txBody>
      </p:sp>
      <p:sp>
        <p:nvSpPr>
          <p:cNvPr id="466" name="Google Shape;466;p39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pt-BR" sz="2400"/>
              <a:t>Representação:</a:t>
            </a:r>
            <a:endParaRPr/>
          </a:p>
        </p:txBody>
      </p:sp>
      <p:sp>
        <p:nvSpPr>
          <p:cNvPr id="467" name="Google Shape;467;p39"/>
          <p:cNvSpPr/>
          <p:nvPr/>
        </p:nvSpPr>
        <p:spPr>
          <a:xfrm>
            <a:off x="3347864" y="1869062"/>
            <a:ext cx="2438400" cy="8382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468" name="Google Shape;468;p39"/>
          <p:cNvSpPr txBox="1"/>
          <p:nvPr/>
        </p:nvSpPr>
        <p:spPr>
          <a:xfrm>
            <a:off x="1331640" y="3354452"/>
            <a:ext cx="23351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Valor Esperado</a:t>
            </a:r>
            <a:endParaRPr/>
          </a:p>
        </p:txBody>
      </p:sp>
      <p:sp>
        <p:nvSpPr>
          <p:cNvPr id="469" name="Google Shape;469;p39"/>
          <p:cNvSpPr txBox="1"/>
          <p:nvPr/>
        </p:nvSpPr>
        <p:spPr>
          <a:xfrm>
            <a:off x="5436100" y="3354452"/>
            <a:ext cx="149483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Variância</a:t>
            </a:r>
            <a:endParaRPr/>
          </a:p>
        </p:txBody>
      </p:sp>
      <p:sp>
        <p:nvSpPr>
          <p:cNvPr id="470" name="Google Shape;470;p39"/>
          <p:cNvSpPr txBox="1"/>
          <p:nvPr/>
        </p:nvSpPr>
        <p:spPr>
          <a:xfrm>
            <a:off x="1626130" y="5508875"/>
            <a:ext cx="6167201" cy="527773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-8138" l="-1087" r="-296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cxnSp>
        <p:nvCxnSpPr>
          <p:cNvPr id="471" name="Google Shape;471;p39"/>
          <p:cNvCxnSpPr>
            <a:stCxn id="472" idx="0"/>
            <a:endCxn id="473" idx="2"/>
          </p:cNvCxnSpPr>
          <p:nvPr/>
        </p:nvCxnSpPr>
        <p:spPr>
          <a:xfrm flipH="1" rot="10800000">
            <a:off x="7515662" y="3030442"/>
            <a:ext cx="368700" cy="1049400"/>
          </a:xfrm>
          <a:prstGeom prst="straightConnector1">
            <a:avLst/>
          </a:prstGeom>
          <a:noFill/>
          <a:ln cap="flat" cmpd="sng" w="9525">
            <a:solidFill>
              <a:srgbClr val="454697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473" name="Google Shape;473;p39"/>
          <p:cNvSpPr txBox="1"/>
          <p:nvPr/>
        </p:nvSpPr>
        <p:spPr>
          <a:xfrm>
            <a:off x="6905862" y="2661095"/>
            <a:ext cx="195701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Fator de correção</a:t>
            </a:r>
            <a:endParaRPr sz="18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74" name="Google Shape;474;p39"/>
          <p:cNvSpPr txBox="1"/>
          <p:nvPr/>
        </p:nvSpPr>
        <p:spPr>
          <a:xfrm>
            <a:off x="1655446" y="4290137"/>
            <a:ext cx="1687578" cy="46166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-13332" l="-723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475" name="Google Shape;475;p39"/>
          <p:cNvSpPr txBox="1"/>
          <p:nvPr/>
        </p:nvSpPr>
        <p:spPr>
          <a:xfrm>
            <a:off x="4135103" y="4079842"/>
            <a:ext cx="4096827" cy="861326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472" name="Google Shape;472;p39"/>
          <p:cNvSpPr/>
          <p:nvPr/>
        </p:nvSpPr>
        <p:spPr>
          <a:xfrm>
            <a:off x="6930933" y="4079842"/>
            <a:ext cx="1169459" cy="861326"/>
          </a:xfrm>
          <a:prstGeom prst="roundRect">
            <a:avLst>
              <a:gd fmla="val 16667" name="adj"/>
            </a:avLst>
          </a:prstGeom>
          <a:noFill/>
          <a:ln cap="flat" cmpd="sng" w="425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40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Exercícios</a:t>
            </a:r>
            <a:endParaRPr/>
          </a:p>
        </p:txBody>
      </p:sp>
      <p:sp>
        <p:nvSpPr>
          <p:cNvPr id="481" name="Google Shape;481;p40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Em 320 famílias com 4 crianças cada uma, quantas se esperaria que tivessem: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514350" lvl="1" marL="796925" rtl="0" algn="l">
              <a:spcBef>
                <a:spcPts val="250"/>
              </a:spcBef>
              <a:spcAft>
                <a:spcPts val="0"/>
              </a:spcAft>
              <a:buSzPts val="2400"/>
              <a:buFont typeface="Trebuchet MS"/>
              <a:buAutoNum type="alphaLcPeriod"/>
            </a:pPr>
            <a:r>
              <a:rPr lang="pt-BR"/>
              <a:t>Nenhuma menina;</a:t>
            </a:r>
            <a:endParaRPr/>
          </a:p>
          <a:p>
            <a:pPr indent="-514350" lvl="1" marL="796925" rtl="0" algn="l">
              <a:spcBef>
                <a:spcPts val="250"/>
              </a:spcBef>
              <a:spcAft>
                <a:spcPts val="0"/>
              </a:spcAft>
              <a:buSzPts val="2400"/>
              <a:buFont typeface="Trebuchet MS"/>
              <a:buAutoNum type="alphaLcPeriod"/>
            </a:pPr>
            <a:r>
              <a:rPr lang="pt-BR"/>
              <a:t>Três meninos;</a:t>
            </a:r>
            <a:endParaRPr/>
          </a:p>
          <a:p>
            <a:pPr indent="-514350" lvl="1" marL="796925" rtl="0" algn="l">
              <a:spcBef>
                <a:spcPts val="250"/>
              </a:spcBef>
              <a:spcAft>
                <a:spcPts val="0"/>
              </a:spcAft>
              <a:buSzPts val="2400"/>
              <a:buFont typeface="Trebuchet MS"/>
              <a:buAutoNum type="alphaLcPeriod"/>
            </a:pPr>
            <a:r>
              <a:rPr lang="pt-BR"/>
              <a:t>4 meninos.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41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Exercícios</a:t>
            </a:r>
            <a:endParaRPr/>
          </a:p>
        </p:txBody>
      </p:sp>
      <p:sp>
        <p:nvSpPr>
          <p:cNvPr id="487" name="Google Shape;487;p41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Suponha que haja em média 2 suicídios por ano numa população de 50.000. Em uma cidade de 100.000 habitantes, encontre a probabilidade de que em um dado ano tenha havido: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514350" lvl="1" marL="796925" rtl="0" algn="l">
              <a:spcBef>
                <a:spcPts val="250"/>
              </a:spcBef>
              <a:spcAft>
                <a:spcPts val="0"/>
              </a:spcAft>
              <a:buSzPts val="2400"/>
              <a:buFont typeface="Trebuchet MS"/>
              <a:buAutoNum type="alphaLcPeriod"/>
            </a:pPr>
            <a:r>
              <a:rPr lang="pt-BR"/>
              <a:t>0;</a:t>
            </a:r>
            <a:endParaRPr/>
          </a:p>
          <a:p>
            <a:pPr indent="-514350" lvl="1" marL="796925" rtl="0" algn="l">
              <a:spcBef>
                <a:spcPts val="250"/>
              </a:spcBef>
              <a:spcAft>
                <a:spcPts val="0"/>
              </a:spcAft>
              <a:buSzPts val="2400"/>
              <a:buFont typeface="Trebuchet MS"/>
              <a:buAutoNum type="alphaLcPeriod"/>
            </a:pPr>
            <a:r>
              <a:rPr lang="pt-BR"/>
              <a:t>1;</a:t>
            </a:r>
            <a:endParaRPr/>
          </a:p>
          <a:p>
            <a:pPr indent="-514350" lvl="1" marL="796925" rtl="0" algn="l">
              <a:spcBef>
                <a:spcPts val="250"/>
              </a:spcBef>
              <a:spcAft>
                <a:spcPts val="0"/>
              </a:spcAft>
              <a:buSzPts val="2400"/>
              <a:buFont typeface="Trebuchet MS"/>
              <a:buAutoNum type="alphaLcPeriod"/>
            </a:pPr>
            <a:r>
              <a:rPr lang="pt-BR"/>
              <a:t>2;</a:t>
            </a:r>
            <a:endParaRPr/>
          </a:p>
          <a:p>
            <a:pPr indent="-514350" lvl="1" marL="796925" rtl="0" algn="l">
              <a:spcBef>
                <a:spcPts val="250"/>
              </a:spcBef>
              <a:spcAft>
                <a:spcPts val="0"/>
              </a:spcAft>
              <a:buSzPts val="2400"/>
              <a:buFont typeface="Trebuchet MS"/>
              <a:buAutoNum type="alphaLcPeriod"/>
            </a:pPr>
            <a:r>
              <a:rPr lang="pt-BR"/>
              <a:t>2 ou mais suicídios.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5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de Bernoulli</a:t>
            </a:r>
            <a:endParaRPr/>
          </a:p>
        </p:txBody>
      </p:sp>
      <p:sp>
        <p:nvSpPr>
          <p:cNvPr id="135" name="Google Shape;135;p15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65113" lvl="0" marL="265113" rtl="0" algn="l"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lang="pt-BR"/>
              <a:t>Seja X uma V.A. com dois resultados possíveis: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Fracasso</a:t>
            </a:r>
            <a:endParaRPr/>
          </a:p>
          <a:p>
            <a:pPr indent="-200025" lvl="1" marL="547688" rtl="0" algn="l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Sucesso</a:t>
            </a:r>
            <a:endParaRPr/>
          </a:p>
          <a:p>
            <a:pPr indent="-47625" lvl="1" marL="547688" rtl="0" algn="l">
              <a:spcBef>
                <a:spcPts val="25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  <a:p>
            <a:pPr indent="-265113" lvl="0" marL="265113" rtl="0" algn="l">
              <a:spcBef>
                <a:spcPts val="250"/>
              </a:spcBef>
              <a:spcAft>
                <a:spcPts val="0"/>
              </a:spcAft>
              <a:buSzPts val="2240"/>
              <a:buChar char="⚫"/>
            </a:pPr>
            <a:r>
              <a:rPr lang="pt-BR"/>
              <a:t>X→ x</a:t>
            </a:r>
            <a:r>
              <a:rPr baseline="-25000" lang="pt-BR"/>
              <a:t>1</a:t>
            </a:r>
            <a:r>
              <a:rPr lang="pt-BR"/>
              <a:t> = 1 sucesso;  P(X=1) = p</a:t>
            </a:r>
            <a:endParaRPr/>
          </a:p>
          <a:p>
            <a:pPr indent="-265113" lvl="0" marL="265113" rtl="0" algn="l">
              <a:spcBef>
                <a:spcPts val="250"/>
              </a:spcBef>
              <a:spcAft>
                <a:spcPts val="0"/>
              </a:spcAft>
              <a:buSzPts val="2240"/>
              <a:buChar char="⚫"/>
            </a:pPr>
            <a:r>
              <a:rPr lang="pt-BR"/>
              <a:t>X→ x</a:t>
            </a:r>
            <a:r>
              <a:rPr baseline="-25000" lang="pt-BR"/>
              <a:t>1</a:t>
            </a:r>
            <a:r>
              <a:rPr lang="pt-BR"/>
              <a:t> = 0 fracasso; P(X=0) = 1 – p = q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65113" lvl="0" marL="265113" rtl="0" algn="l">
              <a:spcBef>
                <a:spcPts val="250"/>
              </a:spcBef>
              <a:spcAft>
                <a:spcPts val="0"/>
              </a:spcAft>
              <a:buSzPts val="2240"/>
              <a:buChar char="⚫"/>
            </a:pPr>
            <a:r>
              <a:rPr lang="pt-BR"/>
              <a:t>Valor esperado: E(X) = μ</a:t>
            </a:r>
            <a:r>
              <a:rPr baseline="-25000" lang="pt-BR"/>
              <a:t>X</a:t>
            </a:r>
            <a:r>
              <a:rPr lang="pt-BR"/>
              <a:t> = p 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65113" lvl="0" marL="265113" rtl="0" algn="l">
              <a:spcBef>
                <a:spcPts val="250"/>
              </a:spcBef>
              <a:spcAft>
                <a:spcPts val="0"/>
              </a:spcAft>
              <a:buSzPts val="2240"/>
              <a:buChar char="⚫"/>
            </a:pPr>
            <a:r>
              <a:rPr lang="pt-BR"/>
              <a:t>Variância: Var(X) = σ</a:t>
            </a:r>
            <a:r>
              <a:rPr baseline="30000" lang="pt-BR"/>
              <a:t>2</a:t>
            </a:r>
            <a:r>
              <a:rPr lang="pt-BR"/>
              <a:t> = pq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42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Exercícios</a:t>
            </a:r>
            <a:endParaRPr/>
          </a:p>
        </p:txBody>
      </p:sp>
      <p:sp>
        <p:nvSpPr>
          <p:cNvPr id="493" name="Google Shape;493;p42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pt-BR" sz="2000"/>
              <a:t>Em uma pequena caixa existem 30 itens entre 4 tipos diferentes: água, fogo, terra e ar. Um homem curioso sem ver o interior da caixa, mas conhece seu conteúdo através de um papel ao lado com o seguinte escrito: 30-&gt; 13 deles são de fogo, 7 são de ar e 3 de terra. Ele então resolve pegar um papel e ver qual a probabilidade:</a:t>
            </a:r>
            <a:endParaRPr/>
          </a:p>
          <a:p>
            <a:pPr indent="0" lvl="0" marL="0" rtl="0" algn="l">
              <a:spcBef>
                <a:spcPts val="25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sz="2000"/>
          </a:p>
          <a:p>
            <a:pPr indent="-457200" lvl="0" marL="522288" rtl="0" algn="l">
              <a:spcBef>
                <a:spcPts val="250"/>
              </a:spcBef>
              <a:spcAft>
                <a:spcPts val="0"/>
              </a:spcAft>
              <a:buSzPts val="1600"/>
              <a:buFont typeface="Quattrocento Sans"/>
              <a:buAutoNum type="alphaLcParenR"/>
            </a:pPr>
            <a:r>
              <a:rPr lang="pt-BR" sz="2000"/>
              <a:t>De que o primeiro elemento de ar ocorra na 8ª retirada (com reposição). Aqui diga qual o valor esperado e a variância.</a:t>
            </a:r>
            <a:endParaRPr sz="2000"/>
          </a:p>
          <a:p>
            <a:pPr indent="-355599" lvl="0" marL="522288" rtl="0" algn="l">
              <a:spcBef>
                <a:spcPts val="250"/>
              </a:spcBef>
              <a:spcAft>
                <a:spcPts val="0"/>
              </a:spcAft>
              <a:buSzPts val="1600"/>
              <a:buFont typeface="Quattrocento Sans"/>
              <a:buNone/>
            </a:pPr>
            <a:r>
              <a:t/>
            </a:r>
            <a:endParaRPr sz="2000"/>
          </a:p>
          <a:p>
            <a:pPr indent="-457200" lvl="0" marL="522288" rtl="0" algn="l">
              <a:spcBef>
                <a:spcPts val="250"/>
              </a:spcBef>
              <a:spcAft>
                <a:spcPts val="0"/>
              </a:spcAft>
              <a:buSzPts val="1600"/>
              <a:buFont typeface="Quattrocento Sans"/>
              <a:buAutoNum type="alphaLcParenR"/>
            </a:pPr>
            <a:r>
              <a:rPr lang="pt-BR" sz="2000"/>
              <a:t>agora sem reposição, ao retirar 13 deles, que 4 deles sejam de água. Qual o Valor esperado?! E a variância?!</a:t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6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Binomial</a:t>
            </a:r>
            <a:endParaRPr/>
          </a:p>
        </p:txBody>
      </p:sp>
      <p:sp>
        <p:nvSpPr>
          <p:cNvPr id="141" name="Google Shape;141;p16"/>
          <p:cNvSpPr txBox="1"/>
          <p:nvPr/>
        </p:nvSpPr>
        <p:spPr>
          <a:xfrm>
            <a:off x="4813176" y="3014663"/>
            <a:ext cx="3704540" cy="400752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P(não defeituosa) = 1 – p = 4/7</a:t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42" name="Google Shape;142;p16"/>
          <p:cNvSpPr txBox="1"/>
          <p:nvPr/>
        </p:nvSpPr>
        <p:spPr>
          <a:xfrm>
            <a:off x="4813176" y="2633663"/>
            <a:ext cx="2826095" cy="400752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P(defeituosa) = p = 3/7</a:t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43" name="Google Shape;143;p16"/>
          <p:cNvSpPr txBox="1"/>
          <p:nvPr/>
        </p:nvSpPr>
        <p:spPr>
          <a:xfrm>
            <a:off x="4355976" y="2252663"/>
            <a:ext cx="3425825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3 Ensaios de Bernoulli, n = 3</a:t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44" name="Google Shape;144;p16"/>
          <p:cNvSpPr txBox="1"/>
          <p:nvPr/>
        </p:nvSpPr>
        <p:spPr>
          <a:xfrm>
            <a:off x="1143000" y="4000500"/>
            <a:ext cx="57150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Seja  X o número de defeituosas</a:t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145" name="Google Shape;145;p16"/>
          <p:cNvGrpSpPr/>
          <p:nvPr/>
        </p:nvGrpSpPr>
        <p:grpSpPr>
          <a:xfrm>
            <a:off x="914400" y="1857375"/>
            <a:ext cx="3014663" cy="1919288"/>
            <a:chOff x="914400" y="1857364"/>
            <a:chExt cx="3014658" cy="1919299"/>
          </a:xfrm>
        </p:grpSpPr>
        <p:sp>
          <p:nvSpPr>
            <p:cNvPr id="146" name="Google Shape;146;p16"/>
            <p:cNvSpPr/>
            <p:nvPr/>
          </p:nvSpPr>
          <p:spPr>
            <a:xfrm>
              <a:off x="914400" y="1857364"/>
              <a:ext cx="3014658" cy="1919299"/>
            </a:xfrm>
            <a:prstGeom prst="can">
              <a:avLst>
                <a:gd fmla="val 25000" name="adj"/>
              </a:avLst>
            </a:prstGeom>
            <a:solidFill>
              <a:schemeClr val="accent6"/>
            </a:solidFill>
            <a:ln cap="flat" cmpd="sng" w="42500">
              <a:solidFill>
                <a:srgbClr val="436A8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025" lIns="92075" spcFirstLastPara="1" rIns="92075" wrap="square" tIns="460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grpSp>
          <p:nvGrpSpPr>
            <p:cNvPr id="147" name="Google Shape;147;p16"/>
            <p:cNvGrpSpPr/>
            <p:nvPr/>
          </p:nvGrpSpPr>
          <p:grpSpPr>
            <a:xfrm>
              <a:off x="1676400" y="2938463"/>
              <a:ext cx="584200" cy="788988"/>
              <a:chOff x="2369" y="2736"/>
              <a:chExt cx="368" cy="497"/>
            </a:xfrm>
          </p:grpSpPr>
          <p:pic>
            <p:nvPicPr>
              <p:cNvPr descr="BD04924_" id="148" name="Google Shape;148;p16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49" name="Google Shape;149;p16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grpSp>
          <p:nvGrpSpPr>
            <p:cNvPr id="150" name="Google Shape;150;p16"/>
            <p:cNvGrpSpPr/>
            <p:nvPr/>
          </p:nvGrpSpPr>
          <p:grpSpPr>
            <a:xfrm>
              <a:off x="990600" y="2606676"/>
              <a:ext cx="584200" cy="788988"/>
              <a:chOff x="2369" y="2736"/>
              <a:chExt cx="368" cy="497"/>
            </a:xfrm>
          </p:grpSpPr>
          <p:pic>
            <p:nvPicPr>
              <p:cNvPr descr="BD04924_" id="151" name="Google Shape;151;p16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52" name="Google Shape;152;p16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grpSp>
          <p:nvGrpSpPr>
            <p:cNvPr id="153" name="Google Shape;153;p16"/>
            <p:cNvGrpSpPr/>
            <p:nvPr/>
          </p:nvGrpSpPr>
          <p:grpSpPr>
            <a:xfrm>
              <a:off x="1428728" y="2285992"/>
              <a:ext cx="584200" cy="788988"/>
              <a:chOff x="2369" y="2736"/>
              <a:chExt cx="368" cy="497"/>
            </a:xfrm>
          </p:grpSpPr>
          <p:pic>
            <p:nvPicPr>
              <p:cNvPr descr="BD04924_" id="154" name="Google Shape;154;p16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55" name="Google Shape;155;p16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pic>
          <p:nvPicPr>
            <p:cNvPr descr="BD04924_" id="156" name="Google Shape;156;p1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357422" y="2428868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157" name="Google Shape;157;p1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071802" y="2857496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158" name="Google Shape;158;p1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273420" y="2285992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159" name="Google Shape;159;p1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571736" y="2928934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0" name="Google Shape;160;p16"/>
          <p:cNvSpPr txBox="1"/>
          <p:nvPr/>
        </p:nvSpPr>
        <p:spPr>
          <a:xfrm>
            <a:off x="1127125" y="4476750"/>
            <a:ext cx="7572522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Quattrocento Sans"/>
              <a:buAutoNum type="arabicPeriod"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O experimento consiste de três ensaios idênticos;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Quattrocento Sans"/>
              <a:buAutoNum type="arabicPeriod"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Dois resultados são possíveis;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Quattrocento Sans"/>
              <a:buAutoNum type="arabicPeriod"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As probabilidades p e (1 – p) são as mesmas em cada ensaio;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Quattrocento Sans"/>
              <a:buAutoNum type="arabicPeriod"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Os ensaios são </a:t>
            </a:r>
            <a:r>
              <a:rPr b="1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independentes</a:t>
            </a: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(com reposição). </a:t>
            </a:r>
            <a:endParaRPr/>
          </a:p>
          <a:p>
            <a:pPr indent="-330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7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Binomial</a:t>
            </a:r>
            <a:endParaRPr/>
          </a:p>
        </p:txBody>
      </p:sp>
      <p:sp>
        <p:nvSpPr>
          <p:cNvPr id="166" name="Google Shape;166;p17"/>
          <p:cNvSpPr txBox="1"/>
          <p:nvPr/>
        </p:nvSpPr>
        <p:spPr>
          <a:xfrm>
            <a:off x="571500" y="3571875"/>
            <a:ext cx="6242050" cy="46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S= { 111, 110, 101, 011, 001, 010, 100, 000}</a:t>
            </a:r>
            <a:endParaRPr b="0" i="0" sz="24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67" name="Google Shape;167;p17"/>
          <p:cNvSpPr txBox="1"/>
          <p:nvPr/>
        </p:nvSpPr>
        <p:spPr>
          <a:xfrm>
            <a:off x="4357688" y="4357688"/>
            <a:ext cx="4572000" cy="2001837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P(001) = 4/7 × 4/7 × 3/7 = 48/343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P(010) = 4/7 × 3/7 × 4/7 = 48/343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P(100) = 3/7 × 4/7 × 4/7 = 48/343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P(X=1) = P(001) + P(010) + P(100)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P(X=1) = 3 × 48/343</a:t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68" name="Google Shape;168;p17"/>
          <p:cNvSpPr txBox="1"/>
          <p:nvPr/>
        </p:nvSpPr>
        <p:spPr>
          <a:xfrm>
            <a:off x="631825" y="4376738"/>
            <a:ext cx="3407984" cy="157030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X = 0 -&gt; {000}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X = 1 -&gt; {001, 010, 100}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X = 2 -&gt; {110, 101, 011}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X = 3 -&gt; {111}</a:t>
            </a:r>
            <a:endParaRPr b="0" i="0" sz="24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69" name="Google Shape;169;p17"/>
          <p:cNvSpPr txBox="1"/>
          <p:nvPr/>
        </p:nvSpPr>
        <p:spPr>
          <a:xfrm>
            <a:off x="3929063" y="2428875"/>
            <a:ext cx="4114800" cy="8318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Seja  X o número de defeituosas</a:t>
            </a:r>
            <a:endParaRPr/>
          </a:p>
        </p:txBody>
      </p:sp>
      <p:sp>
        <p:nvSpPr>
          <p:cNvPr id="170" name="Google Shape;170;p17"/>
          <p:cNvSpPr txBox="1"/>
          <p:nvPr/>
        </p:nvSpPr>
        <p:spPr>
          <a:xfrm>
            <a:off x="3929063" y="1809750"/>
            <a:ext cx="4603824" cy="462307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P(não defeituosa) = (1 – p) = 4/7</a:t>
            </a:r>
            <a:endParaRPr b="0" i="0" sz="24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71" name="Google Shape;171;p17"/>
          <p:cNvSpPr txBox="1"/>
          <p:nvPr/>
        </p:nvSpPr>
        <p:spPr>
          <a:xfrm>
            <a:off x="3929063" y="1428750"/>
            <a:ext cx="3359894" cy="462307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P(defeituosa) = p = 3/7</a:t>
            </a:r>
            <a:endParaRPr b="0" i="0" sz="24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172" name="Google Shape;172;p17"/>
          <p:cNvGrpSpPr/>
          <p:nvPr/>
        </p:nvGrpSpPr>
        <p:grpSpPr>
          <a:xfrm>
            <a:off x="642938" y="1500188"/>
            <a:ext cx="3014662" cy="1919287"/>
            <a:chOff x="914400" y="1857364"/>
            <a:chExt cx="3014658" cy="1919299"/>
          </a:xfrm>
        </p:grpSpPr>
        <p:sp>
          <p:nvSpPr>
            <p:cNvPr id="173" name="Google Shape;173;p17"/>
            <p:cNvSpPr/>
            <p:nvPr/>
          </p:nvSpPr>
          <p:spPr>
            <a:xfrm>
              <a:off x="914400" y="1857364"/>
              <a:ext cx="3014658" cy="1919299"/>
            </a:xfrm>
            <a:prstGeom prst="can">
              <a:avLst>
                <a:gd fmla="val 25000" name="adj"/>
              </a:avLst>
            </a:prstGeom>
            <a:solidFill>
              <a:schemeClr val="accent6"/>
            </a:solidFill>
            <a:ln cap="flat" cmpd="sng" w="42500">
              <a:solidFill>
                <a:srgbClr val="436A8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025" lIns="92075" spcFirstLastPara="1" rIns="92075" wrap="square" tIns="460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grpSp>
          <p:nvGrpSpPr>
            <p:cNvPr id="174" name="Google Shape;174;p17"/>
            <p:cNvGrpSpPr/>
            <p:nvPr/>
          </p:nvGrpSpPr>
          <p:grpSpPr>
            <a:xfrm>
              <a:off x="1676400" y="2938463"/>
              <a:ext cx="584200" cy="788988"/>
              <a:chOff x="2369" y="2736"/>
              <a:chExt cx="368" cy="497"/>
            </a:xfrm>
          </p:grpSpPr>
          <p:pic>
            <p:nvPicPr>
              <p:cNvPr descr="BD04924_" id="175" name="Google Shape;175;p1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76" name="Google Shape;176;p17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grpSp>
          <p:nvGrpSpPr>
            <p:cNvPr id="177" name="Google Shape;177;p17"/>
            <p:cNvGrpSpPr/>
            <p:nvPr/>
          </p:nvGrpSpPr>
          <p:grpSpPr>
            <a:xfrm>
              <a:off x="990600" y="2606676"/>
              <a:ext cx="584200" cy="788988"/>
              <a:chOff x="2369" y="2736"/>
              <a:chExt cx="368" cy="497"/>
            </a:xfrm>
          </p:grpSpPr>
          <p:pic>
            <p:nvPicPr>
              <p:cNvPr descr="BD04924_" id="178" name="Google Shape;178;p1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79" name="Google Shape;179;p17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grpSp>
          <p:nvGrpSpPr>
            <p:cNvPr id="180" name="Google Shape;180;p17"/>
            <p:cNvGrpSpPr/>
            <p:nvPr/>
          </p:nvGrpSpPr>
          <p:grpSpPr>
            <a:xfrm>
              <a:off x="1428728" y="2285992"/>
              <a:ext cx="584200" cy="788988"/>
              <a:chOff x="2369" y="2736"/>
              <a:chExt cx="368" cy="497"/>
            </a:xfrm>
          </p:grpSpPr>
          <p:pic>
            <p:nvPicPr>
              <p:cNvPr descr="BD04924_" id="181" name="Google Shape;181;p17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82" name="Google Shape;182;p17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pic>
          <p:nvPicPr>
            <p:cNvPr descr="BD04924_" id="183" name="Google Shape;183;p1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357422" y="2428868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184" name="Google Shape;184;p1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071802" y="2857496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185" name="Google Shape;185;p1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273420" y="2285992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186" name="Google Shape;186;p1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571736" y="2928934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8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Binomial</a:t>
            </a:r>
            <a:endParaRPr/>
          </a:p>
        </p:txBody>
      </p:sp>
      <p:pic>
        <p:nvPicPr>
          <p:cNvPr id="192" name="Google Shape;19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14813" y="4929188"/>
            <a:ext cx="3651250" cy="9715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18"/>
          <p:cNvSpPr txBox="1"/>
          <p:nvPr/>
        </p:nvSpPr>
        <p:spPr>
          <a:xfrm>
            <a:off x="3929063" y="2786063"/>
            <a:ext cx="4572000" cy="70802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P(X=1) = P(001) + P(010) + P(100)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P(X=1) = 3 × 48/343</a:t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94" name="Google Shape;194;p18"/>
          <p:cNvSpPr txBox="1"/>
          <p:nvPr/>
        </p:nvSpPr>
        <p:spPr>
          <a:xfrm>
            <a:off x="3962400" y="1828800"/>
            <a:ext cx="41148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Seja  X o número de defeituosas</a:t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95" name="Google Shape;195;p18"/>
          <p:cNvSpPr/>
          <p:nvPr/>
        </p:nvSpPr>
        <p:spPr>
          <a:xfrm>
            <a:off x="5357813" y="3714750"/>
            <a:ext cx="914400" cy="1071563"/>
          </a:xfrm>
          <a:prstGeom prst="downArrow">
            <a:avLst>
              <a:gd fmla="val 50000" name="adj1"/>
              <a:gd fmla="val 27083" name="adj2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cap="flat" cmpd="sng" w="9525">
            <a:solidFill>
              <a:srgbClr val="4596CB"/>
            </a:solidFill>
            <a:prstDash val="solid"/>
            <a:round/>
            <a:headEnd len="sm" w="sm" type="none"/>
            <a:tailEnd len="sm" w="sm" type="none"/>
          </a:ln>
          <a:effectLst>
            <a:outerShdw blurRad="65500" rotWithShape="0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196" name="Google Shape;196;p18"/>
          <p:cNvGrpSpPr/>
          <p:nvPr/>
        </p:nvGrpSpPr>
        <p:grpSpPr>
          <a:xfrm>
            <a:off x="714375" y="2714625"/>
            <a:ext cx="3014663" cy="1919288"/>
            <a:chOff x="914400" y="1857364"/>
            <a:chExt cx="3014658" cy="1919299"/>
          </a:xfrm>
        </p:grpSpPr>
        <p:sp>
          <p:nvSpPr>
            <p:cNvPr id="197" name="Google Shape;197;p18"/>
            <p:cNvSpPr/>
            <p:nvPr/>
          </p:nvSpPr>
          <p:spPr>
            <a:xfrm>
              <a:off x="914400" y="1857364"/>
              <a:ext cx="3014658" cy="1919299"/>
            </a:xfrm>
            <a:prstGeom prst="can">
              <a:avLst>
                <a:gd fmla="val 25000" name="adj"/>
              </a:avLst>
            </a:prstGeom>
            <a:solidFill>
              <a:schemeClr val="accent6"/>
            </a:solidFill>
            <a:ln cap="flat" cmpd="sng" w="42500">
              <a:solidFill>
                <a:srgbClr val="436A8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6025" lIns="92075" spcFirstLastPara="1" rIns="92075" wrap="square" tIns="460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grpSp>
          <p:nvGrpSpPr>
            <p:cNvPr id="198" name="Google Shape;198;p18"/>
            <p:cNvGrpSpPr/>
            <p:nvPr/>
          </p:nvGrpSpPr>
          <p:grpSpPr>
            <a:xfrm>
              <a:off x="1676400" y="2938463"/>
              <a:ext cx="584200" cy="788988"/>
              <a:chOff x="2369" y="2736"/>
              <a:chExt cx="368" cy="497"/>
            </a:xfrm>
          </p:grpSpPr>
          <p:pic>
            <p:nvPicPr>
              <p:cNvPr descr="BD04924_" id="199" name="Google Shape;199;p1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00" name="Google Shape;200;p18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grpSp>
          <p:nvGrpSpPr>
            <p:cNvPr id="201" name="Google Shape;201;p18"/>
            <p:cNvGrpSpPr/>
            <p:nvPr/>
          </p:nvGrpSpPr>
          <p:grpSpPr>
            <a:xfrm>
              <a:off x="990600" y="2606676"/>
              <a:ext cx="584200" cy="788988"/>
              <a:chOff x="2369" y="2736"/>
              <a:chExt cx="368" cy="497"/>
            </a:xfrm>
          </p:grpSpPr>
          <p:pic>
            <p:nvPicPr>
              <p:cNvPr descr="BD04924_" id="202" name="Google Shape;202;p1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03" name="Google Shape;203;p18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grpSp>
          <p:nvGrpSpPr>
            <p:cNvPr id="204" name="Google Shape;204;p18"/>
            <p:cNvGrpSpPr/>
            <p:nvPr/>
          </p:nvGrpSpPr>
          <p:grpSpPr>
            <a:xfrm>
              <a:off x="1428728" y="2285992"/>
              <a:ext cx="584200" cy="788988"/>
              <a:chOff x="2369" y="2736"/>
              <a:chExt cx="368" cy="497"/>
            </a:xfrm>
          </p:grpSpPr>
          <p:pic>
            <p:nvPicPr>
              <p:cNvPr descr="BD04924_" id="205" name="Google Shape;205;p1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2369" y="2736"/>
                <a:ext cx="368" cy="49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06" name="Google Shape;206;p18"/>
              <p:cNvSpPr/>
              <p:nvPr/>
            </p:nvSpPr>
            <p:spPr>
              <a:xfrm>
                <a:off x="2496" y="2880"/>
                <a:ext cx="48" cy="96"/>
              </a:xfrm>
              <a:prstGeom prst="ellipse">
                <a:avLst/>
              </a:pr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6025" lIns="92075" spcFirstLastPara="1" rIns="92075" wrap="square" tIns="4602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pic>
          <p:nvPicPr>
            <p:cNvPr descr="BD04924_" id="207" name="Google Shape;207;p1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357422" y="2428868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208" name="Google Shape;208;p1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071802" y="2857496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209" name="Google Shape;209;p1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273420" y="2285992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BD04924_" id="210" name="Google Shape;210;p1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571736" y="2928934"/>
              <a:ext cx="584200" cy="788988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9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Binomial</a:t>
            </a:r>
            <a:endParaRPr/>
          </a:p>
        </p:txBody>
      </p:sp>
      <p:sp>
        <p:nvSpPr>
          <p:cNvPr id="216" name="Google Shape;216;p19"/>
          <p:cNvSpPr/>
          <p:nvPr/>
        </p:nvSpPr>
        <p:spPr>
          <a:xfrm>
            <a:off x="3000375" y="5357813"/>
            <a:ext cx="2438400" cy="838200"/>
          </a:xfrm>
          <a:prstGeom prst="rect">
            <a:avLst/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>
            <a:noFill/>
          </a:ln>
          <a:effectLst>
            <a:outerShdw blurRad="65500" rotWithShape="0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X ~ B(n,p)</a:t>
            </a:r>
            <a:endParaRPr b="0" i="0" sz="24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217" name="Google Shape;217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0063" y="1857375"/>
            <a:ext cx="3868737" cy="971550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19"/>
          <p:cNvSpPr txBox="1"/>
          <p:nvPr/>
        </p:nvSpPr>
        <p:spPr>
          <a:xfrm>
            <a:off x="500063" y="2786063"/>
            <a:ext cx="7135812" cy="120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onde: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p(x) = a probabilidade de x sucessos em n ensaios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n = o número de ensaios  </a:t>
            </a:r>
            <a:endParaRPr b="0" i="0" sz="24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19" name="Google Shape;219;p19"/>
          <p:cNvSpPr txBox="1"/>
          <p:nvPr/>
        </p:nvSpPr>
        <p:spPr>
          <a:xfrm>
            <a:off x="2143125" y="4264025"/>
            <a:ext cx="6350000" cy="708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 = probabilidade de um sucesso em um ensaio</a:t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(1-p) = probabildidade de um fracasso em um ensaio</a:t>
            </a:r>
            <a:endParaRPr b="0" i="0" sz="2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20" name="Google Shape;220;p19"/>
          <p:cNvSpPr txBox="1"/>
          <p:nvPr/>
        </p:nvSpPr>
        <p:spPr>
          <a:xfrm>
            <a:off x="428596" y="1357298"/>
            <a:ext cx="384111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400" u="none" cap="none" strike="noStrike">
                <a:solidFill>
                  <a:srgbClr val="164A6C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Função de Probabilidade: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0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Distribuição Binomial</a:t>
            </a:r>
            <a:endParaRPr/>
          </a:p>
        </p:txBody>
      </p:sp>
      <p:sp>
        <p:nvSpPr>
          <p:cNvPr id="226" name="Google Shape;226;p20"/>
          <p:cNvSpPr txBox="1"/>
          <p:nvPr>
            <p:ph idx="1" type="body"/>
          </p:nvPr>
        </p:nvSpPr>
        <p:spPr>
          <a:xfrm>
            <a:off x="428625" y="1357313"/>
            <a:ext cx="7769225" cy="4113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65113" lvl="0" marL="265113" rtl="0" algn="l"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lang="pt-BR"/>
              <a:t> Seja X uma V.A. Binomial com parâmetros </a:t>
            </a:r>
            <a:r>
              <a:rPr i="1" lang="pt-BR"/>
              <a:t>n</a:t>
            </a:r>
            <a:r>
              <a:rPr lang="pt-BR"/>
              <a:t> e </a:t>
            </a:r>
            <a:r>
              <a:rPr i="1" lang="pt-BR"/>
              <a:t>p,</a:t>
            </a:r>
            <a:r>
              <a:rPr lang="pt-BR"/>
              <a:t> onde </a:t>
            </a:r>
            <a:r>
              <a:rPr i="1" lang="pt-BR"/>
              <a:t>p </a:t>
            </a:r>
            <a:r>
              <a:rPr lang="pt-BR"/>
              <a:t>é a probabilidade de sucesso.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65113" lvl="0" marL="265113" rtl="0" algn="l">
              <a:spcBef>
                <a:spcPts val="250"/>
              </a:spcBef>
              <a:spcAft>
                <a:spcPts val="0"/>
              </a:spcAft>
              <a:buSzPts val="2240"/>
              <a:buChar char="⚫"/>
            </a:pPr>
            <a:r>
              <a:rPr lang="pt-BR"/>
              <a:t>X→ {0,1,2,..</a:t>
            </a:r>
            <a:r>
              <a:rPr i="1" lang="pt-BR"/>
              <a:t>n</a:t>
            </a:r>
            <a:r>
              <a:rPr lang="pt-BR"/>
              <a:t>}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65113" lvl="0" marL="265113" rtl="0" algn="l">
              <a:spcBef>
                <a:spcPts val="250"/>
              </a:spcBef>
              <a:spcAft>
                <a:spcPts val="0"/>
              </a:spcAft>
              <a:buSzPts val="2240"/>
              <a:buChar char="⚫"/>
            </a:pPr>
            <a:r>
              <a:rPr lang="pt-BR"/>
              <a:t>Valor esperado: E(X) = μ</a:t>
            </a:r>
            <a:r>
              <a:rPr baseline="-25000" lang="pt-BR"/>
              <a:t>X</a:t>
            </a:r>
            <a:r>
              <a:rPr lang="pt-BR"/>
              <a:t> = np 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65113" lvl="0" marL="265113" rtl="0" algn="l">
              <a:spcBef>
                <a:spcPts val="250"/>
              </a:spcBef>
              <a:spcAft>
                <a:spcPts val="0"/>
              </a:spcAft>
              <a:buSzPts val="2240"/>
              <a:buChar char="⚫"/>
            </a:pPr>
            <a:r>
              <a:rPr lang="pt-BR"/>
              <a:t>Variância: Var(X) = σ</a:t>
            </a:r>
            <a:r>
              <a:rPr baseline="30000" lang="pt-BR"/>
              <a:t>2</a:t>
            </a:r>
            <a:r>
              <a:rPr lang="pt-BR"/>
              <a:t> = npq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1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</a:t>
            </a:r>
            <a:endParaRPr/>
          </a:p>
        </p:txBody>
      </p:sp>
      <p:sp>
        <p:nvSpPr>
          <p:cNvPr id="232" name="Google Shape;232;p21"/>
          <p:cNvSpPr txBox="1"/>
          <p:nvPr/>
        </p:nvSpPr>
        <p:spPr>
          <a:xfrm>
            <a:off x="428625" y="1389063"/>
            <a:ext cx="753745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Considere uma loja de roupas que receba  3 clientes </a:t>
            </a:r>
            <a:endParaRPr b="0" i="0" sz="24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33" name="Google Shape;233;p21"/>
          <p:cNvSpPr txBox="1"/>
          <p:nvPr/>
        </p:nvSpPr>
        <p:spPr>
          <a:xfrm>
            <a:off x="657225" y="1846263"/>
            <a:ext cx="5592763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 = o cliente faz compra = 0,30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(1-p) = o cliente não faz compra = 0,70</a:t>
            </a:r>
            <a:endParaRPr/>
          </a:p>
        </p:txBody>
      </p:sp>
      <p:graphicFrame>
        <p:nvGraphicFramePr>
          <p:cNvPr id="234" name="Google Shape;234;p21"/>
          <p:cNvGraphicFramePr/>
          <p:nvPr/>
        </p:nvGraphicFramePr>
        <p:xfrm>
          <a:off x="1114396" y="2813068"/>
          <a:ext cx="3000000" cy="3000000"/>
        </p:xfrm>
        <a:graphic>
          <a:graphicData uri="http://schemas.openxmlformats.org/drawingml/2006/table">
            <a:tbl>
              <a:tblPr>
                <a:gradFill>
                  <a:gsLst>
                    <a:gs pos="0">
                      <a:srgbClr val="8BC4F2"/>
                    </a:gs>
                    <a:gs pos="25000">
                      <a:srgbClr val="91C8F8"/>
                    </a:gs>
                    <a:gs pos="100000">
                      <a:srgbClr val="C9E9FF"/>
                    </a:gs>
                  </a:gsLst>
                  <a:lin ang="16200000" scaled="0"/>
                </a:gradFill>
                <a:tableStyleId>{0D552A90-F207-49E4-A14B-63B0EFFEC964}</a:tableStyleId>
              </a:tblPr>
              <a:tblGrid>
                <a:gridCol w="1447800"/>
                <a:gridCol w="1371600"/>
              </a:tblGrid>
              <a:tr h="5492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cap="none" strike="noStrike"/>
                        <a:t>x</a:t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cap="none" strike="noStrike"/>
                        <a:t>p(x)</a:t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547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cap="none" strike="noStrike"/>
                        <a:t>0</a:t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cap="none" strike="noStrike"/>
                        <a:t>0,343</a:t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5492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cap="none" strike="noStrike"/>
                        <a:t>1</a:t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cap="none" strike="noStrike"/>
                        <a:t>0,441</a:t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547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cap="none" strike="noStrike"/>
                        <a:t>2</a:t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cap="none" strike="noStrike"/>
                        <a:t>0,189</a:t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5492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cap="none" strike="noStrike"/>
                        <a:t>3</a:t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Quattrocento Sans"/>
                        <a:buNone/>
                      </a:pPr>
                      <a:r>
                        <a:rPr lang="pt-BR" sz="2400" u="none" cap="none" strike="noStrike"/>
                        <a:t>0,027</a:t>
                      </a:r>
                      <a:endParaRPr b="0" i="0" sz="2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35" name="Google Shape;235;p21"/>
          <p:cNvSpPr txBox="1"/>
          <p:nvPr/>
        </p:nvSpPr>
        <p:spPr>
          <a:xfrm>
            <a:off x="2946400" y="5705475"/>
            <a:ext cx="635000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1,00</a:t>
            </a:r>
            <a:endParaRPr b="0" i="0" sz="18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236" name="Google Shape;236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26038" y="3270250"/>
            <a:ext cx="1654175" cy="55721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7" name="Google Shape;237;p21"/>
          <p:cNvCxnSpPr/>
          <p:nvPr/>
        </p:nvCxnSpPr>
        <p:spPr>
          <a:xfrm>
            <a:off x="4162425" y="3575050"/>
            <a:ext cx="8382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38" name="Google Shape;238;p21"/>
          <p:cNvSpPr txBox="1"/>
          <p:nvPr/>
        </p:nvSpPr>
        <p:spPr>
          <a:xfrm>
            <a:off x="1362075" y="5705475"/>
            <a:ext cx="693738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Total</a:t>
            </a:r>
            <a:endParaRPr b="0" i="0" sz="18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239" name="Google Shape;239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53025" y="3879850"/>
            <a:ext cx="1601788" cy="55721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0" name="Google Shape;240;p21"/>
          <p:cNvCxnSpPr/>
          <p:nvPr/>
        </p:nvCxnSpPr>
        <p:spPr>
          <a:xfrm>
            <a:off x="4162425" y="4184650"/>
            <a:ext cx="8382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241" name="Google Shape;241;p2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153025" y="4489450"/>
            <a:ext cx="1601788" cy="55721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2" name="Google Shape;242;p21"/>
          <p:cNvCxnSpPr/>
          <p:nvPr/>
        </p:nvCxnSpPr>
        <p:spPr>
          <a:xfrm>
            <a:off x="4162425" y="4752975"/>
            <a:ext cx="8382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243" name="Google Shape;243;p2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26038" y="5022850"/>
            <a:ext cx="1654175" cy="55721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4" name="Google Shape;244;p21"/>
          <p:cNvCxnSpPr/>
          <p:nvPr/>
        </p:nvCxnSpPr>
        <p:spPr>
          <a:xfrm>
            <a:off x="4162425" y="5327650"/>
            <a:ext cx="8382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45" name="Google Shape;245;p21"/>
          <p:cNvSpPr txBox="1"/>
          <p:nvPr/>
        </p:nvSpPr>
        <p:spPr>
          <a:xfrm>
            <a:off x="4000500" y="2786063"/>
            <a:ext cx="4747964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X - número de clientes que compram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Estatistica">
  <a:themeElements>
    <a:clrScheme name="Urbano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