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6997700" cy="9283700"/>
  <p:embeddedFontLst>
    <p:embeddedFont>
      <p:font typeface="Quattrocento Sa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000000"/>
          </p15:clr>
        </p15:guide>
        <p15:guide id="2" pos="50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64D480-C543-44C1-A98A-DE30BC69D510}">
  <a:tblStyle styleId="{CB64D480-C543-44C1-A98A-DE30BC69D510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0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QuattrocentoSans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Quattrocento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QuattrocentoSans-boldItalic.fntdata"/><Relationship Id="rId30" Type="http://schemas.openxmlformats.org/officeDocument/2006/relationships/font" Target="fonts/Quattrocento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8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9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0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18" name="Google Shape;18;p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5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228600" lvl="0" marL="4572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sz="1600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33" name="Google Shape;3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34" name="Google Shape;34;p4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Autofit/>
          </a:bodyPr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3A3B66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3" type="body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4" type="body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62" name="Google Shape;6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63" name="Google Shape;63;p8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b="1" sz="22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76" name="Google Shape;7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77" name="Google Shape;77;p10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D4D4D"/>
          </a:solid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63728" lvl="3" marL="1828800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56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descr="E:\cin.gif"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5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ctrTitle"/>
          </p:nvPr>
        </p:nvSpPr>
        <p:spPr>
          <a:xfrm>
            <a:off x="2857500" y="1820863"/>
            <a:ext cx="563721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00" name="Google Shape;100;p13"/>
          <p:cNvSpPr txBox="1"/>
          <p:nvPr>
            <p:ph idx="1" type="subTitle"/>
          </p:nvPr>
        </p:nvSpPr>
        <p:spPr>
          <a:xfrm>
            <a:off x="1500188" y="3684588"/>
            <a:ext cx="6994525" cy="195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b="1" lang="pt-BR">
                <a:solidFill>
                  <a:schemeClr val="dk2"/>
                </a:solidFill>
              </a:rPr>
              <a:t>Medidas Resumo: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Medidas de Posição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Medida de Dispersão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Mediana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-1636" t="-375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265112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Mediana</a:t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375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Moda</a:t>
            </a:r>
            <a:endParaRPr/>
          </a:p>
        </p:txBody>
      </p:sp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428625" y="1285875"/>
            <a:ext cx="7769225" cy="3490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É o valor da variável com maior probabilidade, se X é discreta, ou maior densidade se X for contínua.</a:t>
            </a:r>
            <a:endParaRPr/>
          </a:p>
          <a:p>
            <a:pPr indent="-19399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sz="1400"/>
          </a:p>
          <a:p>
            <a:pPr indent="-2117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Exemplos:</a:t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Se X é discreta tal que </a:t>
            </a:r>
            <a:endParaRPr/>
          </a:p>
          <a:p>
            <a:pPr indent="-1111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 moda m</a:t>
            </a:r>
            <a:r>
              <a:rPr baseline="-25000" lang="pt-BR"/>
              <a:t>0</a:t>
            </a:r>
            <a:r>
              <a:rPr lang="pt-BR"/>
              <a:t> =2.</a:t>
            </a:r>
            <a:endParaRPr/>
          </a:p>
          <a:p>
            <a:pPr indent="-1111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Se X é contínua tal que f(x) = 2x para 0≤ x ≤ 1</a:t>
            </a:r>
            <a:endParaRPr/>
          </a:p>
          <a:p>
            <a:pPr indent="-1111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 moda m</a:t>
            </a:r>
            <a:r>
              <a:rPr baseline="-25000" lang="pt-BR"/>
              <a:t>0</a:t>
            </a:r>
            <a:r>
              <a:rPr lang="pt-BR"/>
              <a:t>  é 1 e a mediana F(Md)=0,5</a:t>
            </a:r>
            <a:endParaRPr/>
          </a:p>
          <a:p>
            <a:pPr indent="-1111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                                            ,     a Mediana é          .</a:t>
            </a:r>
            <a:endParaRPr/>
          </a:p>
        </p:txBody>
      </p:sp>
      <p:graphicFrame>
        <p:nvGraphicFramePr>
          <p:cNvPr id="178" name="Google Shape;178;p24"/>
          <p:cNvGraphicFramePr/>
          <p:nvPr/>
        </p:nvGraphicFramePr>
        <p:xfrm>
          <a:off x="4572000" y="30003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{CB64D480-C543-44C1-A98A-DE30BC69D510}</a:tableStyleId>
              </a:tblPr>
              <a:tblGrid>
                <a:gridCol w="8382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X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-1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2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P(X)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0,3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0,2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0,5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79" name="Google Shape;17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5429250"/>
            <a:ext cx="4097338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72313" y="5500688"/>
            <a:ext cx="785812" cy="50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Medidas de Dispersão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122873" lvl="0" marL="265113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Variância</a:t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Desvio Padrão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Variância</a:t>
            </a:r>
            <a:endParaRPr/>
          </a:p>
        </p:txBody>
      </p:sp>
      <p:sp>
        <p:nvSpPr>
          <p:cNvPr id="192" name="Google Shape;192;p26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Define-se a variância de uma variável aleatória como sendo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Para X discreta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Para X contínua</a:t>
            </a:r>
            <a:endParaRPr/>
          </a:p>
        </p:txBody>
      </p:sp>
      <p:pic>
        <p:nvPicPr>
          <p:cNvPr id="193" name="Google Shape;19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6150" y="2357438"/>
            <a:ext cx="3983038" cy="5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55776" y="3717032"/>
            <a:ext cx="3529013" cy="563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27784" y="5085184"/>
            <a:ext cx="3360737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Desvio Padrão</a:t>
            </a:r>
            <a:endParaRPr/>
          </a:p>
        </p:txBody>
      </p:sp>
      <p:sp>
        <p:nvSpPr>
          <p:cNvPr id="201" name="Google Shape;201;p2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O desvio padrão é a raiz quadrada da variância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Pode-se encontrar o desvio usando a variância dada por </a:t>
            </a:r>
            <a:endParaRPr/>
          </a:p>
        </p:txBody>
      </p:sp>
      <p:pic>
        <p:nvPicPr>
          <p:cNvPr id="202" name="Google Shape;20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88" y="1908175"/>
            <a:ext cx="1554162" cy="592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4725" y="4286250"/>
            <a:ext cx="2740025" cy="563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Propriedades da Variância</a:t>
            </a:r>
            <a:endParaRPr/>
          </a:p>
        </p:txBody>
      </p:sp>
      <p:sp>
        <p:nvSpPr>
          <p:cNvPr id="209" name="Google Shape;209;p28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73" r="0" t="0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15" name="Google Shape;215;p29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Seja X discreta tal que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 esperança de X é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 variância de X é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O desvio padrão é</a:t>
            </a:r>
            <a:endParaRPr/>
          </a:p>
        </p:txBody>
      </p:sp>
      <p:graphicFrame>
        <p:nvGraphicFramePr>
          <p:cNvPr id="216" name="Google Shape;216;p29"/>
          <p:cNvGraphicFramePr/>
          <p:nvPr/>
        </p:nvGraphicFramePr>
        <p:xfrm>
          <a:off x="4714876" y="14287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{CB64D480-C543-44C1-A98A-DE30BC69D510}</a:tableStyleId>
              </a:tblPr>
              <a:tblGrid>
                <a:gridCol w="8382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X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-1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2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P(X)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0,3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0,2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Quattrocento Sans"/>
                        <a:buNone/>
                      </a:pPr>
                      <a:r>
                        <a:rPr lang="pt-BR" sz="2000" u="none" cap="none" strike="noStrike"/>
                        <a:t>0,5</a:t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217" name="Google Shape;21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663" y="4138613"/>
            <a:ext cx="82677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0125" y="2643188"/>
            <a:ext cx="5976938" cy="782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92200" y="5602288"/>
            <a:ext cx="2622550" cy="54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25" name="Google Shape;225;p30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Seja X uma variável aleatória contínua com a seguinte função de densidade.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 esperança de X é 2/3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 variância de X é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O desvio padrão é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226" name="Google Shape;22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88" y="2286000"/>
            <a:ext cx="30861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1763" y="4000500"/>
            <a:ext cx="4273550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00500" y="5072063"/>
            <a:ext cx="2608263" cy="423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34" name="Google Shape;234;p31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Em uma classe, há 6 homens e 3 mulheres. Sorteados 3 alunos ao acaso e sem repetição, faça X: V.A. número de homens sorteados. Calcule s média, a moda e o desvio-padrão da distribuição.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Medidas de Posição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i="1" lang="pt-BR"/>
              <a:t>ou Medidas de Tendência Central</a:t>
            </a:r>
            <a:endParaRPr/>
          </a:p>
          <a:p>
            <a:pPr indent="0" lvl="0" marL="0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Média ou esperança matemática</a:t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Mediana</a:t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Moda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40" name="Google Shape;240;p32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X é uma variável aleatória tal que a função repartição é dada por: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		</a:t>
            </a:r>
            <a:r>
              <a:rPr i="1" lang="pt-BR"/>
              <a:t>F(x) = 0	para 	x &lt; 0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i="1" lang="pt-BR"/>
              <a:t>		F(x) = x</a:t>
            </a:r>
            <a:r>
              <a:rPr baseline="30000" i="1" lang="pt-BR"/>
              <a:t>3</a:t>
            </a:r>
            <a:r>
              <a:rPr i="1" lang="pt-BR"/>
              <a:t> 	para	0    x &lt; 1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i="1" lang="pt-BR"/>
              <a:t>		F(x) = 1	para 1    x       1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 baseline="30000" i="1"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Calcule a média;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Determine a mediana;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Calcule a variância.</a:t>
            </a:r>
            <a:endParaRPr/>
          </a:p>
        </p:txBody>
      </p:sp>
      <p:pic>
        <p:nvPicPr>
          <p:cNvPr id="241" name="Google Shape;24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1450" y="2800350"/>
            <a:ext cx="28575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9563" y="3228975"/>
            <a:ext cx="285750" cy="34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48" name="Google Shape;248;p3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Um jogo consiste em atirar um dado; se der dois ou cinco, a pessoa ganha $ 50,00 por ponto obtido; se der um ou seis, a pessoa ganha $ 100,00 por ponto obtido; se der faces três ou quatro, a pessoa paga $ 150,00 por ponto obtido. Responda: O jogo é honesto? Calcule o desvio-padrão.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Média ou Esperança Matemática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22441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590"/>
              <a:t>Uma seguradora paga R$ 30.000,00 em caso de acidente de carro e cobra uma taxa de R$ 1.000,00. Sabe-se que a probabilidade de que um carro sofra um acidente é 3%. Quanto espera a seguradora ganhar por cada carro segurado?</a:t>
            </a:r>
            <a:endParaRPr/>
          </a:p>
          <a:p>
            <a:pPr indent="-133541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r>
              <a:t/>
            </a:r>
            <a:endParaRPr sz="2590"/>
          </a:p>
          <a:p>
            <a:pPr indent="-222441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590"/>
              <a:t>Solução:</a:t>
            </a:r>
            <a:endParaRPr/>
          </a:p>
          <a:p>
            <a:pPr indent="-20002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20"/>
              <a:buChar char="◦"/>
            </a:pPr>
            <a:r>
              <a:rPr lang="pt-BR" sz="2220"/>
              <a:t>Suponhamos que entre 100 carros, 97 dão lucro de R$ 1.000,00 e 3 dão prejuízo de R$ 29.000,00.</a:t>
            </a:r>
            <a:endParaRPr/>
          </a:p>
          <a:p>
            <a:pPr indent="-5905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  <a:p>
            <a:pPr indent="-1825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35"/>
              <a:buChar char="●"/>
            </a:pPr>
            <a:r>
              <a:rPr lang="pt-BR" sz="2035"/>
              <a:t>Lucro total: 97 × 1.000 - 3 × 29.000=10.000,00</a:t>
            </a:r>
            <a:endParaRPr/>
          </a:p>
          <a:p>
            <a:pPr indent="-53340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35"/>
              <a:buNone/>
            </a:pPr>
            <a:r>
              <a:t/>
            </a:r>
            <a:endParaRPr sz="2035"/>
          </a:p>
          <a:p>
            <a:pPr indent="-1825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35"/>
              <a:buChar char="●"/>
            </a:pPr>
            <a:r>
              <a:rPr lang="pt-BR" sz="2035"/>
              <a:t>Lucro médio por carro = 10.000,00/100= R$ 100,00</a:t>
            </a:r>
            <a:endParaRPr/>
          </a:p>
          <a:p>
            <a:pPr indent="-53340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35"/>
              <a:buNone/>
            </a:pPr>
            <a:r>
              <a:t/>
            </a:r>
            <a:endParaRPr sz="203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8255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Se chamamos X: lucro por carro e E(X) por lucro médio por carro, teremos: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696" y="2564904"/>
            <a:ext cx="5710233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/>
        </p:nvSpPr>
        <p:spPr>
          <a:xfrm>
            <a:off x="500063" y="428625"/>
            <a:ext cx="8183562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Média ou Esperança Matemática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Definição de Esperança (Média)</a:t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Definição para o caso discreto</a:t>
            </a:r>
            <a:endParaRPr/>
          </a:p>
          <a:p>
            <a:pPr indent="-1228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0255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 sz="3200"/>
          </a:p>
          <a:p>
            <a:pPr indent="-10255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 sz="3200"/>
          </a:p>
          <a:p>
            <a:pPr indent="-2117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Definição para o caso contínuo</a:t>
            </a:r>
            <a:endParaRPr/>
          </a:p>
          <a:p>
            <a:pPr indent="-1228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É um número real e também uma média ponderada. Notação: μ ou μ</a:t>
            </a:r>
            <a:r>
              <a:rPr baseline="-25000" lang="pt-BR"/>
              <a:t>x</a:t>
            </a:r>
            <a:r>
              <a:rPr lang="pt-BR"/>
              <a:t>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127" name="Google Shape;1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9832" y="1700808"/>
            <a:ext cx="2876550" cy="96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31840" y="3573016"/>
            <a:ext cx="2532062" cy="102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Caso Discreto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428625" y="1285875"/>
            <a:ext cx="7769225" cy="1814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3209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Suponha que um número seja selecionado entre 1 e 10. Seja X o número de divisores do número selecionado. Calcular o número médio de divisores do número selecionado.</a:t>
            </a:r>
            <a:endParaRPr/>
          </a:p>
        </p:txBody>
      </p:sp>
      <p:graphicFrame>
        <p:nvGraphicFramePr>
          <p:cNvPr id="135" name="Google Shape;135;p18"/>
          <p:cNvGraphicFramePr/>
          <p:nvPr/>
        </p:nvGraphicFramePr>
        <p:xfrm>
          <a:off x="1714480" y="2928934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8BC4F2"/>
                    </a:gs>
                    <a:gs pos="25000">
                      <a:srgbClr val="91C8F8"/>
                    </a:gs>
                    <a:gs pos="100000">
                      <a:srgbClr val="C9E9FF"/>
                    </a:gs>
                  </a:gsLst>
                  <a:lin ang="16200000" scaled="0"/>
                </a:gradFill>
                <a:tableStyleId>{CB64D480-C543-44C1-A98A-DE30BC69D510}</a:tableStyleId>
              </a:tblPr>
              <a:tblGrid>
                <a:gridCol w="939750"/>
                <a:gridCol w="1632025"/>
              </a:tblGrid>
              <a:tr h="342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N</a:t>
                      </a:r>
                      <a:r>
                        <a:rPr baseline="30000" lang="pt-BR" sz="1400" u="sng" cap="none" strike="noStrike"/>
                        <a:t>o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N</a:t>
                      </a:r>
                      <a:r>
                        <a:rPr baseline="30000" lang="pt-BR" sz="1400" u="sng" cap="none" strike="noStrike"/>
                        <a:t>o </a:t>
                      </a:r>
                      <a:r>
                        <a:rPr baseline="30000" lang="pt-BR" sz="1400" u="none" cap="none" strike="noStrike"/>
                        <a:t> </a:t>
                      </a:r>
                      <a:r>
                        <a:rPr lang="pt-BR" sz="1400" u="none" cap="none" strike="noStrike"/>
                        <a:t>de Divisores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6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7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8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9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36" name="Google Shape;136;p18"/>
          <p:cNvGraphicFramePr/>
          <p:nvPr/>
        </p:nvGraphicFramePr>
        <p:xfrm>
          <a:off x="5500694" y="314324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{CB64D480-C543-44C1-A98A-DE30BC69D510}</a:tableStyleId>
              </a:tblPr>
              <a:tblGrid>
                <a:gridCol w="762000"/>
                <a:gridCol w="1066800"/>
                <a:gridCol w="914400"/>
              </a:tblGrid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X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P(x)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X × P(X)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68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6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8/10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6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6/10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41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12/10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41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Total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2,7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7" name="Google Shape;137;p18"/>
          <p:cNvSpPr txBox="1"/>
          <p:nvPr/>
        </p:nvSpPr>
        <p:spPr>
          <a:xfrm>
            <a:off x="5500688" y="5429250"/>
            <a:ext cx="134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E(X)=2,7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Caso Contínuo</a:t>
            </a:r>
            <a:endParaRPr/>
          </a:p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Seja X uma variável aleatória contínua com a seguinte função de densidade.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 esperança de X é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144" name="Google Shape;14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813" y="2357438"/>
            <a:ext cx="30861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6138" y="4286250"/>
            <a:ext cx="4654550" cy="823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Prático: Telecomunicações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1600"/>
              <a:buChar char="⚫"/>
            </a:pPr>
            <a:r>
              <a:rPr lang="pt-BR" sz="2000"/>
              <a:t>Suponha que em uma tecnologia de comunicação sem fio, um dispositivo que deseje se conectar a outro deve usar 1 canal de uma faixa de freqüências que suporta 5 canais. Considere X a V.A. que representa o número de canais disponíveis. Logo:</a:t>
            </a:r>
            <a:endParaRPr/>
          </a:p>
        </p:txBody>
      </p:sp>
      <p:graphicFrame>
        <p:nvGraphicFramePr>
          <p:cNvPr id="152" name="Google Shape;152;p20"/>
          <p:cNvGraphicFramePr/>
          <p:nvPr/>
        </p:nvGraphicFramePr>
        <p:xfrm>
          <a:off x="928662" y="27146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{CB64D480-C543-44C1-A98A-DE30BC69D510}</a:tableStyleId>
              </a:tblPr>
              <a:tblGrid>
                <a:gridCol w="1357325"/>
                <a:gridCol w="714375"/>
                <a:gridCol w="928700"/>
              </a:tblGrid>
              <a:tr h="51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Canais Disponíveis (X)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b="0" i="0" lang="pt-BR" sz="14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P(x)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b="0" i="0" lang="pt-BR" sz="14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X * P(x)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0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10/32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20/32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10/32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30/32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4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20/32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1/32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5/32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72900"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b="0" i="0" lang="pt-BR" sz="14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E[X] =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Quattrocento Sans"/>
                        <a:buNone/>
                      </a:pPr>
                      <a:r>
                        <a:rPr lang="pt-BR" sz="1400" u="none" cap="none" strike="noStrike"/>
                        <a:t>80/32 = 2,5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3" name="Google Shape;153;p20"/>
          <p:cNvSpPr txBox="1"/>
          <p:nvPr/>
        </p:nvSpPr>
        <p:spPr>
          <a:xfrm>
            <a:off x="4071938" y="2928938"/>
            <a:ext cx="4500562" cy="2928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⚫"/>
            </a:pPr>
            <a:r>
              <a:rPr b="0" i="0" lang="pt-BR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Este exemplo reforça que o valor da esperança não é necessariamente um dos valores possíveis para E[X].</a:t>
            </a:r>
            <a:endParaRPr/>
          </a:p>
          <a:p>
            <a:pPr indent="-265113" lvl="1" marL="7223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⚫"/>
            </a:pPr>
            <a:r>
              <a:rPr b="0" i="0" lang="pt-BR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Este valor denota o centro da função densidade, em um sentido de média ponderada</a:t>
            </a:r>
            <a:endParaRPr/>
          </a:p>
          <a:p>
            <a:pPr indent="-265113" lvl="1" marL="7223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⚫"/>
            </a:pPr>
            <a:r>
              <a:rPr b="0" i="0" lang="pt-BR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Análogo ao centro de massa de um corpo, em física.</a:t>
            </a:r>
            <a:endParaRPr/>
          </a:p>
          <a:p>
            <a:pPr indent="-265113" lvl="2" marL="11795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⚫"/>
            </a:pPr>
            <a:r>
              <a:rPr b="0" i="0" lang="pt-BR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É afetado por valores extremos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Propriedades da Média </a:t>
            </a:r>
            <a:endParaRPr/>
          </a:p>
        </p:txBody>
      </p:sp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375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ati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