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embeddings/Microsoft_Equation3.bin" ContentType="application/vnd.openxmlformats-officedocument.oleObject"/>
  <Override PartName="/ppt/notesSlides/notesSlide19.xml" ContentType="application/vnd.openxmlformats-officedocument.presentationml.notesSlide+xml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997700" cy="9283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3504">
          <p15:clr>
            <a:srgbClr val="000000"/>
          </p15:clr>
        </p15:guide>
        <p15:guide id="2" pos="50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0D9F3F0-42DD-4475-9537-8373EA97AA11}">
  <a:tblStyle styleId="{A0D9F3F0-42DD-4475-9537-8373EA97AA11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>
          <a:top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>
          <a:lef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lastCol>
    <a:firstCol>
      <a:tcTxStyle b="on" i="off"/>
      <a:tcStyle>
        <a:tcBdr>
          <a:lef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firstCol>
    <a:lastRow>
      <a:tcTxStyle b="on" i="off"/>
      <a:tcStyle>
        <a:tcBdr>
          <a:lef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lef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84DD93D-3BCD-440F-8939-C41ECDD8A762}" styleName="Table_1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EF2"/>
          </a:solidFill>
        </a:fill>
      </a:tcStyle>
    </a:wholeTbl>
    <a:band1H>
      <a:tcTxStyle/>
      <a:tcStyle>
        <a:tcBdr/>
        <a:fill>
          <a:solidFill>
            <a:srgbClr val="D1DBE5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1DBE5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Segoe UI"/>
          <a:ea typeface="Segoe UI"/>
          <a:cs typeface="Segoe U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2344" y="-96"/>
      </p:cViewPr>
      <p:guideLst>
        <p:guide orient="horz" pos="3504"/>
        <p:guide pos="50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Relationship Id="rId2" Type="http://schemas.openxmlformats.org/officeDocument/2006/relationships/image" Target="../media/image15.emf"/><Relationship Id="rId3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11447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2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3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4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5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7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8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9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0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1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2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500" y="696275"/>
            <a:ext cx="4665350" cy="34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body" idx="1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3438" cy="3481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>
  <p:cSld name="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name="adj" fmla="val 4578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" name="Google Shape;17;p2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2286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title"/>
          </p:nvPr>
        </p:nvSpPr>
        <p:spPr>
          <a:xfrm>
            <a:off x="500034" y="285728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body" idx="1"/>
          </p:nvPr>
        </p:nvSpPr>
        <p:spPr>
          <a:xfrm rot="5400000">
            <a:off x="2497998" y="-569228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>
            <a:spLocks noGrp="1"/>
          </p:cNvSpPr>
          <p:nvPr>
            <p:ph type="title"/>
          </p:nvPr>
        </p:nvSpPr>
        <p:spPr>
          <a:xfrm rot="5400000">
            <a:off x="5098253" y="2759872"/>
            <a:ext cx="4929222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body" idx="1"/>
          </p:nvPr>
        </p:nvSpPr>
        <p:spPr>
          <a:xfrm rot="5400000">
            <a:off x="1007223" y="778672"/>
            <a:ext cx="4929222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2004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beçalho da Seção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Google Shape;32;p4"/>
          <p:cNvSpPr/>
          <p:nvPr/>
        </p:nvSpPr>
        <p:spPr>
          <a:xfrm>
            <a:off x="419100" y="433388"/>
            <a:ext cx="8305800" cy="4341812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3" name="Google Shape;33;p4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sz="3600" b="0" cap="none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8850" tIns="0" rIns="91425" bIns="45700" anchor="t" anchorCtr="0">
            <a:noAutofit/>
          </a:bodyPr>
          <a:lstStyle>
            <a:lvl1pPr marL="457200" marR="36576" lvl="0" indent="-228600" algn="l">
              <a:spcBef>
                <a:spcPts val="0"/>
              </a:spcBef>
              <a:spcAft>
                <a:spcPts val="0"/>
              </a:spcAft>
              <a:buSzPts val="1440"/>
              <a:buNone/>
              <a:defRPr sz="1800" b="0">
                <a:solidFill>
                  <a:srgbClr val="3A3B66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571472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2"/>
          </p:nvPr>
        </p:nvSpPr>
        <p:spPr>
          <a:xfrm>
            <a:off x="4786314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6068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marL="914400" lvl="1" indent="-3683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marL="1371600" lvl="2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56616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marL="2286000" lvl="4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502920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607224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91425" rIns="91425" bIns="45700" anchor="ctr" anchorCtr="0">
            <a:no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4652169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91425" rIns="91425" bIns="45700" anchor="ctr" anchorCtr="0">
            <a:no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920"/>
              <a:buNone/>
              <a:defRPr sz="2400" b="1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792"/>
              <a:buNone/>
              <a:defRPr sz="1600" b="1"/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3"/>
          </p:nvPr>
        </p:nvSpPr>
        <p:spPr>
          <a:xfrm>
            <a:off x="607224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4"/>
          </p:nvPr>
        </p:nvSpPr>
        <p:spPr>
          <a:xfrm>
            <a:off x="4652169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5052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392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marL="2286000" lvl="4" indent="-3302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m branco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2" name="Google Shape;62;p8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63" name="Google Shape;63;p8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>
            <a:spLocks noGrp="1"/>
          </p:cNvSpPr>
          <p:nvPr>
            <p:ph type="title"/>
          </p:nvPr>
        </p:nvSpPr>
        <p:spPr>
          <a:xfrm>
            <a:off x="5500694" y="1300154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Quattrocento Sans"/>
              <a:buNone/>
              <a:defRPr sz="2200" b="1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1"/>
          </p:nvPr>
        </p:nvSpPr>
        <p:spPr>
          <a:xfrm>
            <a:off x="5500694" y="2357430"/>
            <a:ext cx="2971800" cy="3706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marR="18288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marL="1371600" lvl="2" indent="-228600" algn="l"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marL="1828800" lvl="3" indent="-228600" algn="l">
              <a:spcBef>
                <a:spcPts val="225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marL="2286000" lvl="4" indent="-228600" algn="l"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2"/>
          </p:nvPr>
        </p:nvSpPr>
        <p:spPr>
          <a:xfrm>
            <a:off x="785786" y="1357298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lvl="0" indent="-370840" algn="l"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marL="914400" lvl="1" indent="-393700" algn="l"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marL="1371600" lvl="2" indent="-381000" algn="l"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marL="1828800" lvl="3" indent="-370839" algn="l">
              <a:spcBef>
                <a:spcPts val="225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marL="2286000" lvl="4" indent="-355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marL="2743200" lvl="5" indent="-228600" algn="l"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m com Legenda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Google Shape;75;p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6" name="Google Shape;76;p10" descr="E:\cin.gi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sz="3600" b="0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body" idx="1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marL="1371600" lvl="2" indent="-292100" algn="l"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marL="1828800" lvl="3" indent="-292608" algn="l">
              <a:spcBef>
                <a:spcPts val="225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marL="2286000" lvl="4" indent="-285750" algn="l"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>
            <a:spLocks noGrp="1"/>
          </p:cNvSpPr>
          <p:nvPr>
            <p:ph type="pic" idx="2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rgbClr val="4D4D4D"/>
          </a:solid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R="0" lvl="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w="9525" cap="rnd" cmpd="sng">
            <a:solidFill>
              <a:srgbClr val="A2A0A0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50800" dir="54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19100" y="433388"/>
            <a:ext cx="8305800" cy="781050"/>
          </a:xfrm>
          <a:prstGeom prst="roundRect">
            <a:avLst>
              <a:gd name="adj" fmla="val 2127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w="9525" cap="flat" cmpd="sng">
            <a:solidFill>
              <a:srgbClr val="4596CB"/>
            </a:solidFill>
            <a:prstDash val="solid"/>
            <a:round/>
            <a:headEnd type="none" w="sm" len="sm"/>
            <a:tailEnd type="none" w="sm" len="sm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>
            <a:lvl1pPr marL="457200" marR="0" lvl="0" indent="-37084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81000" algn="l" rtl="0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68300" algn="l" rtl="0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63728" algn="l" rtl="0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sz="19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55600" algn="l" rtl="0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36550" algn="l" rtl="0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sz="17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23850" algn="l" rtl="0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23850" algn="l" rtl="0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dt" idx="10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3" name="Google Shape;13;p1" descr="E:\cin.gif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3.emf"/><Relationship Id="rId6" Type="http://schemas.openxmlformats.org/officeDocument/2006/relationships/oleObject" Target="../embeddings/Microsoft_Equation2.bin"/><Relationship Id="rId7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oleObject" Target="../embeddings/Microsoft_Equation3.bin"/><Relationship Id="rId7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Microsoft_Equation4.bin"/><Relationship Id="rId5" Type="http://schemas.openxmlformats.org/officeDocument/2006/relationships/image" Target="../media/image14.emf"/><Relationship Id="rId6" Type="http://schemas.openxmlformats.org/officeDocument/2006/relationships/oleObject" Target="../embeddings/Microsoft_Equation5.bin"/><Relationship Id="rId7" Type="http://schemas.openxmlformats.org/officeDocument/2006/relationships/image" Target="../media/image15.emf"/><Relationship Id="rId8" Type="http://schemas.openxmlformats.org/officeDocument/2006/relationships/oleObject" Target="../embeddings/Microsoft_Equation6.bin"/><Relationship Id="rId9" Type="http://schemas.openxmlformats.org/officeDocument/2006/relationships/image" Target="../media/image1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>
            <a:spLocks noGrp="1"/>
          </p:cNvSpPr>
          <p:nvPr>
            <p:ph type="ctrTitle"/>
          </p:nvPr>
        </p:nvSpPr>
        <p:spPr>
          <a:xfrm>
            <a:off x="3929063" y="1820863"/>
            <a:ext cx="456565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Probabilidade</a:t>
            </a:r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subTitle" idx="1"/>
          </p:nvPr>
        </p:nvSpPr>
        <p:spPr>
          <a:xfrm>
            <a:off x="4572000" y="3684588"/>
            <a:ext cx="3922713" cy="195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0" rIns="91425" bIns="45700" anchor="t" anchorCtr="0">
            <a:noAutofit/>
          </a:bodyPr>
          <a:lstStyle/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Variável Aleatória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Variável Aleatória Discreta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Variável Aleatória Contínua</a:t>
            </a:r>
            <a:endParaRPr/>
          </a:p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body" idx="2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36576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Renata Souza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Função de Probabilidades</a:t>
            </a:r>
            <a:endParaRPr/>
          </a:p>
        </p:txBody>
      </p:sp>
      <p:sp>
        <p:nvSpPr>
          <p:cNvPr id="176" name="Google Shape;176;p22"/>
          <p:cNvSpPr txBox="1">
            <a:spLocks noGrp="1"/>
          </p:cNvSpPr>
          <p:nvPr>
            <p:ph type="body" idx="1"/>
          </p:nvPr>
        </p:nvSpPr>
        <p:spPr>
          <a:xfrm>
            <a:off x="3131840" y="1285875"/>
            <a:ext cx="5551785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Representação por tabela 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Total = 8+10+9+12+11+10 = 60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P(X=3) = 9/60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P(X=5) = 11/60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</p:txBody>
      </p:sp>
      <p:graphicFrame>
        <p:nvGraphicFramePr>
          <p:cNvPr id="177" name="Google Shape;177;p22"/>
          <p:cNvGraphicFramePr/>
          <p:nvPr/>
        </p:nvGraphicFramePr>
        <p:xfrm>
          <a:off x="1115616" y="2132856"/>
          <a:ext cx="1728200" cy="3024350"/>
        </p:xfrm>
        <a:graphic>
          <a:graphicData uri="http://schemas.openxmlformats.org/drawingml/2006/table">
            <a:tbl>
              <a:tblPr firstRow="1" bandRow="1">
                <a:noFill/>
                <a:tableStyleId>{D84DD93D-3BCD-440F-8939-C41ECDD8A762}</a:tableStyleId>
              </a:tblPr>
              <a:tblGrid>
                <a:gridCol w="864100"/>
                <a:gridCol w="864100"/>
              </a:tblGrid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x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f(x)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1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8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2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10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3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9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4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12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5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11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6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800" u="none" strike="noStrike" cap="none"/>
                        <a:t>10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3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 Função de uma variável aleatória </a:t>
            </a:r>
            <a:endParaRPr/>
          </a:p>
        </p:txBody>
      </p:sp>
      <p:sp>
        <p:nvSpPr>
          <p:cNvPr id="183" name="Google Shape;183;p23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 Qualquer </a:t>
            </a:r>
            <a:r>
              <a:rPr lang="pt-BR" dirty="0"/>
              <a:t>função de uma variável aleatória é também uma variável aleatória. </a:t>
            </a:r>
            <a:endParaRPr dirty="0"/>
          </a:p>
          <a:p>
            <a:pPr marL="265113" lvl="0" indent="-19399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120"/>
              <a:buNone/>
            </a:pPr>
            <a:endParaRPr sz="1400" dirty="0"/>
          </a:p>
          <a:p>
            <a:pPr marL="265113" lvl="0" indent="-2117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 Se </a:t>
            </a:r>
            <a:r>
              <a:rPr lang="pt-BR" dirty="0" err="1"/>
              <a:t>X</a:t>
            </a:r>
            <a:r>
              <a:rPr lang="pt-BR" dirty="0"/>
              <a:t> é uma V.A., então </a:t>
            </a:r>
            <a:r>
              <a:rPr lang="pt-BR" dirty="0" err="1"/>
              <a:t>Y</a:t>
            </a:r>
            <a:r>
              <a:rPr lang="pt-BR" dirty="0" smtClean="0"/>
              <a:t>=</a:t>
            </a:r>
            <a:r>
              <a:rPr lang="pt-BR" dirty="0" err="1" smtClean="0"/>
              <a:t>ϕ</a:t>
            </a:r>
            <a:r>
              <a:rPr lang="pt-BR" dirty="0" smtClean="0"/>
              <a:t>(</a:t>
            </a:r>
            <a:r>
              <a:rPr lang="pt-BR" dirty="0" err="1"/>
              <a:t>x</a:t>
            </a:r>
            <a:r>
              <a:rPr lang="pt-BR" dirty="0"/>
              <a:t>) é também uma V.A.</a:t>
            </a:r>
            <a:endParaRPr dirty="0"/>
          </a:p>
          <a:p>
            <a:pPr marL="265113" lvl="0" indent="-19399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120"/>
              <a:buNone/>
            </a:pPr>
            <a:endParaRPr sz="1400" dirty="0"/>
          </a:p>
          <a:p>
            <a:pPr marL="265113" lvl="0" indent="-2117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 Exemplo</a:t>
            </a:r>
            <a:r>
              <a:rPr lang="pt-BR" dirty="0"/>
              <a:t>:</a:t>
            </a:r>
            <a:endParaRPr dirty="0"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 err="1"/>
              <a:t>E:lançamento</a:t>
            </a:r>
            <a:r>
              <a:rPr lang="pt-BR" dirty="0"/>
              <a:t> de dois dados</a:t>
            </a:r>
            <a:endParaRPr dirty="0"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 err="1"/>
              <a:t>X</a:t>
            </a:r>
            <a:r>
              <a:rPr lang="pt-BR" dirty="0"/>
              <a:t>: pontos de um dado</a:t>
            </a:r>
            <a:endParaRPr dirty="0"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 err="1"/>
              <a:t>Y</a:t>
            </a:r>
            <a:r>
              <a:rPr lang="pt-BR" dirty="0"/>
              <a:t>=X</a:t>
            </a:r>
            <a:r>
              <a:rPr lang="pt-BR" baseline="-25000" dirty="0"/>
              <a:t>1</a:t>
            </a:r>
            <a:r>
              <a:rPr lang="pt-BR" dirty="0"/>
              <a:t>+X</a:t>
            </a:r>
            <a:r>
              <a:rPr lang="pt-BR" baseline="-25000" dirty="0"/>
              <a:t>2</a:t>
            </a:r>
            <a:r>
              <a:rPr lang="pt-BR" dirty="0"/>
              <a:t> </a:t>
            </a:r>
            <a:r>
              <a:rPr lang="pt-BR" dirty="0">
                <a:solidFill>
                  <a:schemeClr val="dk2"/>
                </a:solidFill>
              </a:rPr>
              <a:t>→ soma dos pontos de dois lançamentos</a:t>
            </a:r>
            <a:endParaRPr dirty="0"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 err="1"/>
              <a:t>Z</a:t>
            </a:r>
            <a:r>
              <a:rPr lang="pt-BR" dirty="0"/>
              <a:t>=</a:t>
            </a:r>
            <a:r>
              <a:rPr lang="pt-BR" dirty="0" err="1"/>
              <a:t>max</a:t>
            </a:r>
            <a:r>
              <a:rPr lang="pt-BR" dirty="0"/>
              <a:t>{(X</a:t>
            </a:r>
            <a:r>
              <a:rPr lang="pt-BR" baseline="-25000" dirty="0"/>
              <a:t>1,,</a:t>
            </a:r>
            <a:r>
              <a:rPr lang="pt-BR" dirty="0"/>
              <a:t>X</a:t>
            </a:r>
            <a:r>
              <a:rPr lang="pt-BR" baseline="-25000" dirty="0"/>
              <a:t>2</a:t>
            </a:r>
            <a:r>
              <a:rPr lang="pt-BR" dirty="0"/>
              <a:t>)} onde X</a:t>
            </a:r>
            <a:r>
              <a:rPr lang="pt-BR" baseline="-25000" dirty="0"/>
              <a:t>i</a:t>
            </a:r>
            <a:r>
              <a:rPr lang="pt-BR" dirty="0"/>
              <a:t> – variável aleatória associada ao resultado do </a:t>
            </a:r>
            <a:r>
              <a:rPr lang="pt-BR" dirty="0" err="1"/>
              <a:t>i-ésimo</a:t>
            </a:r>
            <a:r>
              <a:rPr lang="pt-BR" dirty="0"/>
              <a:t> dado</a:t>
            </a:r>
            <a:endParaRPr dirty="0"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 </a:t>
            </a:r>
            <a:endParaRPr/>
          </a:p>
        </p:txBody>
      </p:sp>
      <p:graphicFrame>
        <p:nvGraphicFramePr>
          <p:cNvPr id="189" name="Google Shape;189;p24"/>
          <p:cNvGraphicFramePr/>
          <p:nvPr/>
        </p:nvGraphicFramePr>
        <p:xfrm>
          <a:off x="1476396" y="2597152"/>
          <a:ext cx="6096000" cy="1117600"/>
        </p:xfrm>
        <a:graphic>
          <a:graphicData uri="http://schemas.openxmlformats.org/drawingml/2006/table">
            <a:tbl>
              <a:tblPr>
                <a:noFill/>
                <a:tableStyleId>{A0D9F3F0-42DD-4475-9537-8373EA97AA11}</a:tableStyleId>
              </a:tblPr>
              <a:tblGrid>
                <a:gridCol w="838200"/>
                <a:gridCol w="762000"/>
                <a:gridCol w="838200"/>
                <a:gridCol w="914400"/>
                <a:gridCol w="914400"/>
                <a:gridCol w="914400"/>
                <a:gridCol w="914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x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2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3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4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5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P(X)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1/6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1/6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1/6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1/6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1/6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1/6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90" name="Google Shape;190;p24"/>
          <p:cNvSpPr txBox="1"/>
          <p:nvPr/>
        </p:nvSpPr>
        <p:spPr>
          <a:xfrm>
            <a:off x="947738" y="1905000"/>
            <a:ext cx="6324443" cy="45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Tabela: Função de Probabilidade de X</a:t>
            </a:r>
            <a:endParaRPr/>
          </a:p>
        </p:txBody>
      </p:sp>
      <p:graphicFrame>
        <p:nvGraphicFramePr>
          <p:cNvPr id="191" name="Google Shape;191;p24"/>
          <p:cNvGraphicFramePr/>
          <p:nvPr/>
        </p:nvGraphicFramePr>
        <p:xfrm>
          <a:off x="428596" y="4714884"/>
          <a:ext cx="8305800" cy="1117600"/>
        </p:xfrm>
        <a:graphic>
          <a:graphicData uri="http://schemas.openxmlformats.org/drawingml/2006/table">
            <a:tbl>
              <a:tblPr>
                <a:noFill/>
                <a:tableStyleId>{A0D9F3F0-42DD-4475-9537-8373EA97AA11}</a:tableStyleId>
              </a:tblPr>
              <a:tblGrid>
                <a:gridCol w="685800"/>
                <a:gridCol w="685800"/>
                <a:gridCol w="7620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y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2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3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4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5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7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8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9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10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11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12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P(Y)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1/36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2/36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3/36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4/36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5/36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6/36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5/36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4/36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3/36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2/36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1/36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92" name="Google Shape;192;p24"/>
          <p:cNvSpPr txBox="1"/>
          <p:nvPr/>
        </p:nvSpPr>
        <p:spPr>
          <a:xfrm>
            <a:off x="928688" y="4214813"/>
            <a:ext cx="6466404" cy="292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Tabela: Função de Probabilidade de </a:t>
            </a:r>
            <a:r>
              <a:rPr lang="pt-BR" sz="2400" b="0" i="0" u="none" strike="noStrike" cap="none" dirty="0" err="1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Y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graphicFrame>
        <p:nvGraphicFramePr>
          <p:cNvPr id="198" name="Google Shape;198;p25"/>
          <p:cNvGraphicFramePr/>
          <p:nvPr/>
        </p:nvGraphicFramePr>
        <p:xfrm>
          <a:off x="1500166" y="2643182"/>
          <a:ext cx="6096000" cy="1117600"/>
        </p:xfrm>
        <a:graphic>
          <a:graphicData uri="http://schemas.openxmlformats.org/drawingml/2006/table">
            <a:tbl>
              <a:tblPr>
                <a:noFill/>
                <a:tableStyleId>{A0D9F3F0-42DD-4475-9537-8373EA97AA11}</a:tableStyleId>
              </a:tblPr>
              <a:tblGrid>
                <a:gridCol w="838200"/>
                <a:gridCol w="838200"/>
                <a:gridCol w="762000"/>
                <a:gridCol w="914400"/>
                <a:gridCol w="914400"/>
                <a:gridCol w="914400"/>
                <a:gridCol w="914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z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2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3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4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5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P(Z)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1/36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3/36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5/36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7/36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9/36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strike="noStrike" cap="none"/>
                        <a:t>11/36</a:t>
                      </a:r>
                      <a:endParaRPr sz="20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99" name="Google Shape;199;p25"/>
          <p:cNvSpPr txBox="1"/>
          <p:nvPr/>
        </p:nvSpPr>
        <p:spPr>
          <a:xfrm>
            <a:off x="947738" y="1905000"/>
            <a:ext cx="5373687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Tabela: Função de Probabilidade de Z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6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Função de Distribuição (Repartição)</a:t>
            </a:r>
            <a:endParaRPr/>
          </a:p>
        </p:txBody>
      </p:sp>
      <p:grpSp>
        <p:nvGrpSpPr>
          <p:cNvPr id="206" name="Google Shape;206;p26"/>
          <p:cNvGrpSpPr/>
          <p:nvPr/>
        </p:nvGrpSpPr>
        <p:grpSpPr>
          <a:xfrm>
            <a:off x="5786438" y="4357688"/>
            <a:ext cx="2781300" cy="2044700"/>
            <a:chOff x="5829300" y="4586288"/>
            <a:chExt cx="2781300" cy="2045116"/>
          </a:xfrm>
        </p:grpSpPr>
        <p:cxnSp>
          <p:nvCxnSpPr>
            <p:cNvPr id="207" name="Google Shape;207;p26"/>
            <p:cNvCxnSpPr/>
            <p:nvPr/>
          </p:nvCxnSpPr>
          <p:spPr>
            <a:xfrm>
              <a:off x="6477000" y="4586288"/>
              <a:ext cx="0" cy="1676741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none" w="med" len="med"/>
            </a:ln>
          </p:spPr>
        </p:cxnSp>
        <p:cxnSp>
          <p:nvCxnSpPr>
            <p:cNvPr id="208" name="Google Shape;208;p26"/>
            <p:cNvCxnSpPr/>
            <p:nvPr/>
          </p:nvCxnSpPr>
          <p:spPr>
            <a:xfrm>
              <a:off x="6248400" y="6034383"/>
              <a:ext cx="2362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9" name="Google Shape;209;p26"/>
            <p:cNvCxnSpPr/>
            <p:nvPr/>
          </p:nvCxnSpPr>
          <p:spPr>
            <a:xfrm>
              <a:off x="7162800" y="6034383"/>
              <a:ext cx="0" cy="228647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0" name="Google Shape;210;p26"/>
            <p:cNvCxnSpPr/>
            <p:nvPr/>
          </p:nvCxnSpPr>
          <p:spPr>
            <a:xfrm>
              <a:off x="7924800" y="6034383"/>
              <a:ext cx="0" cy="228647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1" name="Google Shape;211;p26"/>
            <p:cNvCxnSpPr/>
            <p:nvPr/>
          </p:nvCxnSpPr>
          <p:spPr>
            <a:xfrm>
              <a:off x="6248400" y="5862898"/>
              <a:ext cx="228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2" name="Google Shape;212;p26"/>
            <p:cNvCxnSpPr/>
            <p:nvPr/>
          </p:nvCxnSpPr>
          <p:spPr>
            <a:xfrm>
              <a:off x="6248400" y="5691413"/>
              <a:ext cx="228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3" name="Google Shape;213;p26"/>
            <p:cNvCxnSpPr/>
            <p:nvPr/>
          </p:nvCxnSpPr>
          <p:spPr>
            <a:xfrm>
              <a:off x="6248400" y="5519928"/>
              <a:ext cx="228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4" name="Google Shape;214;p26"/>
            <p:cNvCxnSpPr/>
            <p:nvPr/>
          </p:nvCxnSpPr>
          <p:spPr>
            <a:xfrm>
              <a:off x="6248400" y="5329389"/>
              <a:ext cx="228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15" name="Google Shape;215;p26"/>
            <p:cNvSpPr txBox="1"/>
            <p:nvPr/>
          </p:nvSpPr>
          <p:spPr>
            <a:xfrm>
              <a:off x="5829300" y="5481820"/>
              <a:ext cx="506412" cy="3382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1/2</a:t>
              </a:r>
              <a:endParaRPr/>
            </a:p>
          </p:txBody>
        </p:sp>
        <p:sp>
          <p:nvSpPr>
            <p:cNvPr id="216" name="Google Shape;216;p26"/>
            <p:cNvSpPr txBox="1"/>
            <p:nvPr/>
          </p:nvSpPr>
          <p:spPr>
            <a:xfrm>
              <a:off x="5943600" y="5140438"/>
              <a:ext cx="292100" cy="3382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  <p:sp>
          <p:nvSpPr>
            <p:cNvPr id="217" name="Google Shape;217;p26"/>
            <p:cNvSpPr txBox="1"/>
            <p:nvPr/>
          </p:nvSpPr>
          <p:spPr>
            <a:xfrm>
              <a:off x="5829300" y="5715230"/>
              <a:ext cx="506412" cy="3382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1/4</a:t>
              </a:r>
              <a:endParaRPr/>
            </a:p>
          </p:txBody>
        </p:sp>
        <p:sp>
          <p:nvSpPr>
            <p:cNvPr id="218" name="Google Shape;218;p26"/>
            <p:cNvSpPr txBox="1"/>
            <p:nvPr/>
          </p:nvSpPr>
          <p:spPr>
            <a:xfrm flipH="1">
              <a:off x="8131175" y="6186814"/>
              <a:ext cx="403225" cy="3667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x</a:t>
              </a:r>
              <a:endParaRPr/>
            </a:p>
          </p:txBody>
        </p:sp>
        <p:sp>
          <p:nvSpPr>
            <p:cNvPr id="219" name="Google Shape;219;p26"/>
            <p:cNvSpPr txBox="1"/>
            <p:nvPr/>
          </p:nvSpPr>
          <p:spPr>
            <a:xfrm flipH="1">
              <a:off x="5867400" y="4662504"/>
              <a:ext cx="914400" cy="3667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f(x)</a:t>
              </a:r>
              <a:endParaRPr/>
            </a:p>
          </p:txBody>
        </p:sp>
        <p:sp>
          <p:nvSpPr>
            <p:cNvPr id="220" name="Google Shape;220;p26"/>
            <p:cNvSpPr txBox="1"/>
            <p:nvPr/>
          </p:nvSpPr>
          <p:spPr>
            <a:xfrm>
              <a:off x="6400800" y="6293197"/>
              <a:ext cx="292100" cy="3382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0</a:t>
              </a:r>
              <a:endParaRPr/>
            </a:p>
          </p:txBody>
        </p:sp>
        <p:sp>
          <p:nvSpPr>
            <p:cNvPr id="221" name="Google Shape;221;p26"/>
            <p:cNvSpPr txBox="1"/>
            <p:nvPr/>
          </p:nvSpPr>
          <p:spPr>
            <a:xfrm>
              <a:off x="7048500" y="6288434"/>
              <a:ext cx="292100" cy="3382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  <p:sp>
          <p:nvSpPr>
            <p:cNvPr id="222" name="Google Shape;222;p26"/>
            <p:cNvSpPr txBox="1"/>
            <p:nvPr/>
          </p:nvSpPr>
          <p:spPr>
            <a:xfrm>
              <a:off x="7810500" y="6269380"/>
              <a:ext cx="292100" cy="3382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</a:t>
              </a:r>
              <a:endParaRPr/>
            </a:p>
          </p:txBody>
        </p:sp>
        <p:cxnSp>
          <p:nvCxnSpPr>
            <p:cNvPr id="223" name="Google Shape;223;p26"/>
            <p:cNvCxnSpPr/>
            <p:nvPr/>
          </p:nvCxnSpPr>
          <p:spPr>
            <a:xfrm>
              <a:off x="7829550" y="5334152"/>
              <a:ext cx="685800" cy="0"/>
            </a:xfrm>
            <a:prstGeom prst="straightConnector1">
              <a:avLst/>
            </a:prstGeom>
            <a:noFill/>
            <a:ln w="25400" cap="flat" cmpd="sng">
              <a:solidFill>
                <a:srgbClr val="FF6600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224" name="Google Shape;224;p26"/>
            <p:cNvCxnSpPr/>
            <p:nvPr/>
          </p:nvCxnSpPr>
          <p:spPr>
            <a:xfrm>
              <a:off x="7181850" y="5543745"/>
              <a:ext cx="685800" cy="0"/>
            </a:xfrm>
            <a:prstGeom prst="straightConnector1">
              <a:avLst/>
            </a:prstGeom>
            <a:noFill/>
            <a:ln w="25400" cap="flat" cmpd="sng">
              <a:solidFill>
                <a:srgbClr val="FF6600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225" name="Google Shape;225;p26"/>
            <p:cNvCxnSpPr/>
            <p:nvPr/>
          </p:nvCxnSpPr>
          <p:spPr>
            <a:xfrm>
              <a:off x="6496050" y="5848607"/>
              <a:ext cx="685800" cy="0"/>
            </a:xfrm>
            <a:prstGeom prst="straightConnector1">
              <a:avLst/>
            </a:prstGeom>
            <a:noFill/>
            <a:ln w="25400" cap="flat" cmpd="sng">
              <a:solidFill>
                <a:srgbClr val="FF6600"/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sp>
        <p:nvSpPr>
          <p:cNvPr id="2" name="TextBox 1"/>
          <p:cNvSpPr txBox="1"/>
          <p:nvPr/>
        </p:nvSpPr>
        <p:spPr>
          <a:xfrm>
            <a:off x="775005" y="1872565"/>
            <a:ext cx="7556315" cy="4216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Seja</a:t>
            </a:r>
            <a:r>
              <a:rPr lang="en-US" sz="1800" dirty="0" smtClean="0"/>
              <a:t> X </a:t>
            </a:r>
            <a:r>
              <a:rPr lang="en-US" sz="1800" dirty="0" err="1" smtClean="0"/>
              <a:t>uma</a:t>
            </a:r>
            <a:r>
              <a:rPr lang="en-US" sz="1800" dirty="0" smtClean="0"/>
              <a:t> </a:t>
            </a:r>
            <a:r>
              <a:rPr lang="en-US" sz="1800" dirty="0" err="1" smtClean="0"/>
              <a:t>vari</a:t>
            </a:r>
            <a:r>
              <a:rPr lang="en-US" sz="1800" dirty="0" err="1" smtClean="0"/>
              <a:t>ável</a:t>
            </a:r>
            <a:r>
              <a:rPr lang="en-US" sz="1800" dirty="0" smtClean="0"/>
              <a:t> </a:t>
            </a:r>
            <a:r>
              <a:rPr lang="en-US" sz="1800" dirty="0" err="1" smtClean="0"/>
              <a:t>aleatória</a:t>
            </a:r>
            <a:r>
              <a:rPr lang="en-US" sz="1800" dirty="0" smtClean="0"/>
              <a:t> </a:t>
            </a:r>
            <a:r>
              <a:rPr lang="en-US" sz="1800" dirty="0" err="1" smtClean="0"/>
              <a:t>discreta</a:t>
            </a:r>
            <a:r>
              <a:rPr lang="en-US" sz="1800" dirty="0" smtClean="0"/>
              <a:t>. A </a:t>
            </a:r>
            <a:r>
              <a:rPr lang="en-US" sz="1800" dirty="0" err="1" smtClean="0"/>
              <a:t>função</a:t>
            </a:r>
            <a:r>
              <a:rPr lang="en-US" sz="1800" dirty="0" smtClean="0"/>
              <a:t> de </a:t>
            </a:r>
            <a:r>
              <a:rPr lang="en-US" sz="1800" dirty="0" err="1" smtClean="0"/>
              <a:t>distribuição</a:t>
            </a:r>
            <a:r>
              <a:rPr lang="en-US" sz="1800" dirty="0" smtClean="0"/>
              <a:t> de X, F(X),  </a:t>
            </a:r>
            <a:r>
              <a:rPr lang="en-US" sz="1800" dirty="0" err="1" smtClean="0"/>
              <a:t>é</a:t>
            </a:r>
            <a:r>
              <a:rPr lang="en-US" sz="1800" dirty="0" smtClean="0"/>
              <a:t> </a:t>
            </a:r>
            <a:r>
              <a:rPr lang="en-US" sz="1800" dirty="0" err="1" smtClean="0"/>
              <a:t>definida</a:t>
            </a:r>
            <a:r>
              <a:rPr lang="en-US" sz="1800" dirty="0" smtClean="0"/>
              <a:t> </a:t>
            </a:r>
            <a:r>
              <a:rPr lang="en-US" sz="1800" dirty="0" err="1" smtClean="0"/>
              <a:t>como</a:t>
            </a:r>
            <a:r>
              <a:rPr lang="en-US" sz="1800" dirty="0" smtClean="0"/>
              <a:t> </a:t>
            </a:r>
            <a:r>
              <a:rPr lang="en-US" sz="1800" dirty="0" err="1" smtClean="0"/>
              <a:t>sendo</a:t>
            </a:r>
            <a:r>
              <a:rPr lang="en-US" sz="1800" dirty="0" smtClean="0"/>
              <a:t> a </a:t>
            </a:r>
            <a:r>
              <a:rPr lang="en-US" sz="1800" dirty="0" err="1" smtClean="0"/>
              <a:t>probabilidade</a:t>
            </a:r>
            <a:r>
              <a:rPr lang="en-US" sz="1800" dirty="0" smtClean="0"/>
              <a:t> de </a:t>
            </a:r>
            <a:r>
              <a:rPr lang="en-US" sz="1800" dirty="0" err="1" smtClean="0"/>
              <a:t>que</a:t>
            </a:r>
            <a:r>
              <a:rPr lang="en-US" sz="1800" dirty="0" smtClean="0"/>
              <a:t> X </a:t>
            </a:r>
            <a:r>
              <a:rPr lang="en-US" sz="1800" dirty="0" err="1" smtClean="0"/>
              <a:t>assuma</a:t>
            </a:r>
            <a:r>
              <a:rPr lang="en-US" sz="1800" dirty="0" smtClean="0"/>
              <a:t> um valor </a:t>
            </a:r>
            <a:r>
              <a:rPr lang="en-US" sz="1800" dirty="0" err="1" smtClean="0"/>
              <a:t>menor</a:t>
            </a:r>
            <a:r>
              <a:rPr lang="en-US" sz="1800" dirty="0" smtClean="0"/>
              <a:t> </a:t>
            </a:r>
            <a:r>
              <a:rPr lang="en-US" sz="1800" dirty="0" err="1" smtClean="0"/>
              <a:t>ou</a:t>
            </a:r>
            <a:r>
              <a:rPr lang="en-US" sz="1800" dirty="0" smtClean="0"/>
              <a:t> </a:t>
            </a:r>
            <a:r>
              <a:rPr lang="en-US" sz="1800" dirty="0" err="1" smtClean="0"/>
              <a:t>igual</a:t>
            </a:r>
            <a:r>
              <a:rPr lang="en-US" sz="1800" dirty="0" smtClean="0"/>
              <a:t> a x.    </a:t>
            </a:r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err="1" smtClean="0"/>
              <a:t>Exemplo</a:t>
            </a:r>
            <a:r>
              <a:rPr lang="en-US" sz="1800" dirty="0" smtClean="0"/>
              <a:t>:  </a:t>
            </a:r>
            <a:r>
              <a:rPr lang="en-US" sz="1800" dirty="0" err="1" smtClean="0"/>
              <a:t>Lançamento</a:t>
            </a:r>
            <a:r>
              <a:rPr lang="en-US" sz="1800" dirty="0" smtClean="0"/>
              <a:t> de </a:t>
            </a:r>
            <a:r>
              <a:rPr lang="en-US" sz="1800" dirty="0" err="1" smtClean="0"/>
              <a:t>duas</a:t>
            </a:r>
            <a:r>
              <a:rPr lang="en-US" sz="1800" dirty="0" smtClean="0"/>
              <a:t> </a:t>
            </a:r>
            <a:r>
              <a:rPr lang="en-US" sz="1800" dirty="0" err="1" smtClean="0"/>
              <a:t>moedas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r>
              <a:rPr lang="en-US" sz="1800" dirty="0" smtClean="0"/>
              <a:t>F(x) = 0  se x &lt; 0</a:t>
            </a:r>
          </a:p>
          <a:p>
            <a:endParaRPr lang="en-US" sz="1800" dirty="0"/>
          </a:p>
          <a:p>
            <a:r>
              <a:rPr lang="en-US" sz="1800" dirty="0" smtClean="0"/>
              <a:t>F(x) = ¼  se 0 ≤ x &lt; 1</a:t>
            </a:r>
          </a:p>
          <a:p>
            <a:endParaRPr lang="en-US" sz="1800" dirty="0"/>
          </a:p>
          <a:p>
            <a:r>
              <a:rPr lang="en-US" sz="1800" dirty="0" smtClean="0"/>
              <a:t>F(x)  = ¾ se 1</a:t>
            </a:r>
            <a:r>
              <a:rPr lang="en-US" sz="1800" dirty="0" smtClean="0"/>
              <a:t> ≤ x &lt; 2</a:t>
            </a:r>
          </a:p>
          <a:p>
            <a:endParaRPr lang="en-US" sz="1800" dirty="0"/>
          </a:p>
          <a:p>
            <a:r>
              <a:rPr lang="en-US" sz="1800" dirty="0" smtClean="0"/>
              <a:t>F(x) =1  se x ≥ 2</a:t>
            </a:r>
          </a:p>
          <a:p>
            <a:r>
              <a:rPr lang="en-US" sz="1600" dirty="0" smtClean="0"/>
              <a:t> </a:t>
            </a:r>
            <a:endParaRPr lang="en-US" sz="1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45731"/>
              </p:ext>
            </p:extLst>
          </p:nvPr>
        </p:nvGraphicFramePr>
        <p:xfrm>
          <a:off x="4508500" y="3333750"/>
          <a:ext cx="76955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4" imgW="127000" imgH="190500" progId="Equation.3">
                  <p:embed/>
                </p:oleObj>
              </mc:Choice>
              <mc:Fallback>
                <p:oleObj name="Equation" r:id="rId4" imgW="127000" imgH="190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08500" y="3333750"/>
                        <a:ext cx="76955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054937"/>
              </p:ext>
            </p:extLst>
          </p:nvPr>
        </p:nvGraphicFramePr>
        <p:xfrm>
          <a:off x="4038600" y="2711991"/>
          <a:ext cx="2603725" cy="495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6" imgW="1066800" imgH="203200" progId="Equation.3">
                  <p:embed/>
                </p:oleObj>
              </mc:Choice>
              <mc:Fallback>
                <p:oleObj name="Equation" r:id="rId6" imgW="1066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38600" y="2711991"/>
                        <a:ext cx="2603725" cy="495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7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Função de Distribuição Propriedades</a:t>
            </a:r>
            <a:endParaRPr/>
          </a:p>
        </p:txBody>
      </p:sp>
      <p:sp>
        <p:nvSpPr>
          <p:cNvPr id="231" name="Google Shape;231;p27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 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Função de Densidade de Probabilidade</a:t>
            </a:r>
            <a:endParaRPr/>
          </a:p>
        </p:txBody>
      </p:sp>
      <p:sp>
        <p:nvSpPr>
          <p:cNvPr id="237" name="Google Shape;237;p28"/>
          <p:cNvSpPr txBox="1">
            <a:spLocks noGrp="1"/>
          </p:cNvSpPr>
          <p:nvPr>
            <p:ph type="body" idx="1"/>
          </p:nvPr>
        </p:nvSpPr>
        <p:spPr>
          <a:xfrm>
            <a:off x="571500" y="1285875"/>
            <a:ext cx="7769225" cy="507206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720" r="-783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 </a:t>
            </a:r>
            <a:endParaRPr/>
          </a:p>
        </p:txBody>
      </p:sp>
      <p:pic>
        <p:nvPicPr>
          <p:cNvPr id="238" name="Google Shape;238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90663" y="4268788"/>
            <a:ext cx="1295400" cy="588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85938" y="5429250"/>
            <a:ext cx="3279775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9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Observações</a:t>
            </a:r>
            <a:endParaRPr/>
          </a:p>
        </p:txBody>
      </p:sp>
      <p:sp>
        <p:nvSpPr>
          <p:cNvPr id="245" name="Google Shape;245;p29"/>
          <p:cNvSpPr txBox="1">
            <a:spLocks noGrp="1"/>
          </p:cNvSpPr>
          <p:nvPr>
            <p:ph type="body" idx="1"/>
          </p:nvPr>
        </p:nvSpPr>
        <p:spPr>
          <a:xfrm>
            <a:off x="500063" y="1357313"/>
            <a:ext cx="8081962" cy="411321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74" t="-444" r="-1883" b="-1038"/>
            </a:stretch>
          </a:blipFill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 </a:t>
            </a:r>
            <a:endParaRPr/>
          </a:p>
        </p:txBody>
      </p:sp>
      <p:pic>
        <p:nvPicPr>
          <p:cNvPr id="246" name="Google Shape;246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0438" y="5357813"/>
            <a:ext cx="2257425" cy="992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0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52" name="Google Shape;252;p30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7769225" cy="1128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  Seja </a:t>
            </a:r>
            <a:r>
              <a:rPr lang="pt-BR" dirty="0" err="1"/>
              <a:t>X</a:t>
            </a:r>
            <a:r>
              <a:rPr lang="pt-BR" dirty="0"/>
              <a:t> uma variável aleatória contínua com a seguinte função de densidade.</a:t>
            </a:r>
            <a:endParaRPr dirty="0"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265113" lvl="0" indent="-2117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 </a:t>
            </a:r>
            <a:r>
              <a:rPr lang="pt-BR" dirty="0" err="1" smtClean="0"/>
              <a:t>f</a:t>
            </a:r>
            <a:r>
              <a:rPr lang="pt-BR" dirty="0"/>
              <a:t>(</a:t>
            </a:r>
            <a:r>
              <a:rPr lang="pt-BR" dirty="0" err="1"/>
              <a:t>x</a:t>
            </a:r>
            <a:r>
              <a:rPr lang="pt-BR" dirty="0"/>
              <a:t>)  é uma função de densidade.</a:t>
            </a:r>
            <a:endParaRPr dirty="0"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265113" lvl="0" indent="-2117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  </a:t>
            </a:r>
            <a:r>
              <a:rPr lang="pt-BR" dirty="0" err="1" smtClean="0"/>
              <a:t>P</a:t>
            </a:r>
            <a:r>
              <a:rPr lang="pt-BR" dirty="0"/>
              <a:t>(1/4 &lt; </a:t>
            </a:r>
            <a:r>
              <a:rPr lang="pt-BR" dirty="0" err="1"/>
              <a:t>x</a:t>
            </a:r>
            <a:r>
              <a:rPr lang="pt-BR" dirty="0"/>
              <a:t> &lt; 3/4)?</a:t>
            </a:r>
            <a:endParaRPr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Quattrocento Sans"/>
              <a:buNone/>
            </a:pPr>
            <a:endParaRPr dirty="0"/>
          </a:p>
        </p:txBody>
      </p:sp>
      <p:pic>
        <p:nvPicPr>
          <p:cNvPr id="253" name="Google Shape;253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7250" y="2357438"/>
            <a:ext cx="2598738" cy="75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28688" y="4002088"/>
            <a:ext cx="4830762" cy="8556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6" name="Google Shape;256;p30"/>
          <p:cNvGrpSpPr/>
          <p:nvPr/>
        </p:nvGrpSpPr>
        <p:grpSpPr>
          <a:xfrm>
            <a:off x="6096000" y="1643063"/>
            <a:ext cx="2705100" cy="2190750"/>
            <a:chOff x="6096000" y="1643050"/>
            <a:chExt cx="2705100" cy="2191167"/>
          </a:xfrm>
        </p:grpSpPr>
        <p:cxnSp>
          <p:nvCxnSpPr>
            <p:cNvPr id="257" name="Google Shape;257;p30"/>
            <p:cNvCxnSpPr/>
            <p:nvPr/>
          </p:nvCxnSpPr>
          <p:spPr>
            <a:xfrm>
              <a:off x="6667500" y="1795479"/>
              <a:ext cx="0" cy="1676719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none" w="med" len="med"/>
            </a:ln>
          </p:spPr>
        </p:cxnSp>
        <p:cxnSp>
          <p:nvCxnSpPr>
            <p:cNvPr id="258" name="Google Shape;258;p30"/>
            <p:cNvCxnSpPr/>
            <p:nvPr/>
          </p:nvCxnSpPr>
          <p:spPr>
            <a:xfrm>
              <a:off x="6438900" y="3243555"/>
              <a:ext cx="2362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59" name="Google Shape;259;p30"/>
            <p:cNvCxnSpPr/>
            <p:nvPr/>
          </p:nvCxnSpPr>
          <p:spPr>
            <a:xfrm>
              <a:off x="7239000" y="3243555"/>
              <a:ext cx="0" cy="22864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0" name="Google Shape;260;p30"/>
            <p:cNvCxnSpPr/>
            <p:nvPr/>
          </p:nvCxnSpPr>
          <p:spPr>
            <a:xfrm>
              <a:off x="7981950" y="3243555"/>
              <a:ext cx="0" cy="22864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1" name="Google Shape;261;p30"/>
            <p:cNvCxnSpPr/>
            <p:nvPr/>
          </p:nvCxnSpPr>
          <p:spPr>
            <a:xfrm>
              <a:off x="6438900" y="2729107"/>
              <a:ext cx="228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62" name="Google Shape;262;p30"/>
            <p:cNvSpPr txBox="1"/>
            <p:nvPr/>
          </p:nvSpPr>
          <p:spPr>
            <a:xfrm>
              <a:off x="6134100" y="2502050"/>
              <a:ext cx="292100" cy="3382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  <p:sp>
          <p:nvSpPr>
            <p:cNvPr id="263" name="Google Shape;263;p30"/>
            <p:cNvSpPr txBox="1"/>
            <p:nvPr/>
          </p:nvSpPr>
          <p:spPr>
            <a:xfrm flipH="1">
              <a:off x="8382000" y="3319769"/>
              <a:ext cx="403225" cy="3667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x</a:t>
              </a:r>
              <a:endParaRPr/>
            </a:p>
          </p:txBody>
        </p:sp>
        <p:sp>
          <p:nvSpPr>
            <p:cNvPr id="264" name="Google Shape;264;p30"/>
            <p:cNvSpPr txBox="1"/>
            <p:nvPr/>
          </p:nvSpPr>
          <p:spPr>
            <a:xfrm flipH="1">
              <a:off x="6096000" y="1643050"/>
              <a:ext cx="914400" cy="3667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f(x)</a:t>
              </a:r>
              <a:endParaRPr/>
            </a:p>
          </p:txBody>
        </p:sp>
        <p:sp>
          <p:nvSpPr>
            <p:cNvPr id="265" name="Google Shape;265;p30"/>
            <p:cNvSpPr txBox="1"/>
            <p:nvPr/>
          </p:nvSpPr>
          <p:spPr>
            <a:xfrm>
              <a:off x="6572250" y="3496015"/>
              <a:ext cx="292100" cy="3382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0</a:t>
              </a:r>
              <a:endParaRPr/>
            </a:p>
          </p:txBody>
        </p:sp>
        <p:sp>
          <p:nvSpPr>
            <p:cNvPr id="266" name="Google Shape;266;p30"/>
            <p:cNvSpPr txBox="1"/>
            <p:nvPr/>
          </p:nvSpPr>
          <p:spPr>
            <a:xfrm>
              <a:off x="7105650" y="3491252"/>
              <a:ext cx="292100" cy="338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  <p:sp>
          <p:nvSpPr>
            <p:cNvPr id="267" name="Google Shape;267;p30"/>
            <p:cNvSpPr txBox="1"/>
            <p:nvPr/>
          </p:nvSpPr>
          <p:spPr>
            <a:xfrm>
              <a:off x="7848600" y="3472198"/>
              <a:ext cx="292100" cy="338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</a:t>
              </a:r>
              <a:endParaRPr/>
            </a:p>
          </p:txBody>
        </p:sp>
        <p:cxnSp>
          <p:nvCxnSpPr>
            <p:cNvPr id="268" name="Google Shape;268;p30"/>
            <p:cNvCxnSpPr/>
            <p:nvPr/>
          </p:nvCxnSpPr>
          <p:spPr>
            <a:xfrm>
              <a:off x="6438900" y="2195605"/>
              <a:ext cx="228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69" name="Google Shape;269;p30"/>
            <p:cNvSpPr txBox="1"/>
            <p:nvPr/>
          </p:nvSpPr>
          <p:spPr>
            <a:xfrm>
              <a:off x="6096000" y="1986015"/>
              <a:ext cx="292100" cy="338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</a:t>
              </a:r>
              <a:endParaRPr/>
            </a:p>
          </p:txBody>
        </p:sp>
        <p:cxnSp>
          <p:nvCxnSpPr>
            <p:cNvPr id="270" name="Google Shape;270;p30"/>
            <p:cNvCxnSpPr/>
            <p:nvPr/>
          </p:nvCxnSpPr>
          <p:spPr>
            <a:xfrm rot="10800000" flipH="1">
              <a:off x="6667500" y="2176552"/>
              <a:ext cx="571500" cy="1086057"/>
            </a:xfrm>
            <a:prstGeom prst="straightConnector1">
              <a:avLst/>
            </a:prstGeom>
            <a:noFill/>
            <a:ln w="19050" cap="flat" cmpd="sng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1" name="Google Shape;271;p30"/>
            <p:cNvCxnSpPr/>
            <p:nvPr/>
          </p:nvCxnSpPr>
          <p:spPr>
            <a:xfrm>
              <a:off x="7239000" y="2176552"/>
              <a:ext cx="0" cy="1067003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272" name="Google Shape;272;p30"/>
            <p:cNvCxnSpPr/>
            <p:nvPr/>
          </p:nvCxnSpPr>
          <p:spPr>
            <a:xfrm>
              <a:off x="6629400" y="2195605"/>
              <a:ext cx="593725" cy="0"/>
            </a:xfrm>
            <a:prstGeom prst="straightConnector1">
              <a:avLst/>
            </a:prstGeom>
            <a:noFill/>
            <a:ln w="9525" cap="rnd" cmpd="sng">
              <a:solidFill>
                <a:schemeClr val="dk1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sp>
          <p:nvSpPr>
            <p:cNvPr id="273" name="Google Shape;273;p30"/>
            <p:cNvSpPr txBox="1"/>
            <p:nvPr/>
          </p:nvSpPr>
          <p:spPr>
            <a:xfrm>
              <a:off x="6934200" y="2786268"/>
              <a:ext cx="292100" cy="338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  <p:sp>
          <p:nvSpPr>
            <p:cNvPr id="274" name="Google Shape;274;p30"/>
            <p:cNvSpPr/>
            <p:nvPr/>
          </p:nvSpPr>
          <p:spPr>
            <a:xfrm>
              <a:off x="6915150" y="2748160"/>
              <a:ext cx="304800" cy="381073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881445"/>
              </p:ext>
            </p:extLst>
          </p:nvPr>
        </p:nvGraphicFramePr>
        <p:xfrm>
          <a:off x="961003" y="5427125"/>
          <a:ext cx="6552973" cy="84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6" imgW="3657600" imgH="469900" progId="Equation.3">
                  <p:embed/>
                </p:oleObj>
              </mc:Choice>
              <mc:Fallback>
                <p:oleObj name="Equation" r:id="rId6" imgW="36576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61003" y="5427125"/>
                        <a:ext cx="6552973" cy="84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80" name="Google Shape;280;p31"/>
          <p:cNvSpPr txBox="1">
            <a:spLocks noGrp="1"/>
          </p:cNvSpPr>
          <p:nvPr>
            <p:ph type="body" idx="1"/>
          </p:nvPr>
        </p:nvSpPr>
        <p:spPr>
          <a:xfrm>
            <a:off x="428625" y="1428750"/>
            <a:ext cx="7769225" cy="82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 Função </a:t>
            </a:r>
            <a:r>
              <a:rPr lang="pt-BR" dirty="0"/>
              <a:t>de distribuição </a:t>
            </a:r>
            <a:r>
              <a:rPr lang="pt-BR" dirty="0" err="1"/>
              <a:t>F</a:t>
            </a:r>
            <a:r>
              <a:rPr lang="pt-BR" dirty="0"/>
              <a:t>(</a:t>
            </a:r>
            <a:r>
              <a:rPr lang="pt-BR" dirty="0" err="1"/>
              <a:t>x</a:t>
            </a:r>
            <a:r>
              <a:rPr lang="pt-BR" dirty="0"/>
              <a:t>)</a:t>
            </a:r>
            <a:endParaRPr dirty="0"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Para  </a:t>
            </a:r>
            <a:r>
              <a:rPr lang="pt-BR" dirty="0" err="1"/>
              <a:t>x</a:t>
            </a:r>
            <a:r>
              <a:rPr lang="pt-BR" dirty="0"/>
              <a:t>&lt; 0:</a:t>
            </a:r>
            <a:endParaRPr dirty="0"/>
          </a:p>
          <a:p>
            <a:pPr marL="547688" lvl="1" indent="-476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Para 0 ≤ </a:t>
            </a:r>
            <a:r>
              <a:rPr lang="pt-BR" dirty="0" err="1"/>
              <a:t>x</a:t>
            </a:r>
            <a:r>
              <a:rPr lang="pt-BR" dirty="0"/>
              <a:t> &lt; 1:</a:t>
            </a:r>
            <a:endParaRPr dirty="0"/>
          </a:p>
          <a:p>
            <a:pPr marL="547688" lvl="1" indent="-476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547688" lvl="1" indent="-200025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Para </a:t>
            </a:r>
            <a:r>
              <a:rPr lang="pt-BR" dirty="0" err="1"/>
              <a:t>x</a:t>
            </a:r>
            <a:r>
              <a:rPr lang="pt-BR" dirty="0"/>
              <a:t> ≥ 1:</a:t>
            </a:r>
            <a:endParaRPr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268199"/>
              </p:ext>
            </p:extLst>
          </p:nvPr>
        </p:nvGraphicFramePr>
        <p:xfrm>
          <a:off x="3065463" y="2085975"/>
          <a:ext cx="2147887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4" imgW="1079500" imgH="469900" progId="Equation.3">
                  <p:embed/>
                </p:oleObj>
              </mc:Choice>
              <mc:Fallback>
                <p:oleObj name="Equation" r:id="rId4" imgW="10795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65463" y="2085975"/>
                        <a:ext cx="2147887" cy="93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603124"/>
              </p:ext>
            </p:extLst>
          </p:nvPr>
        </p:nvGraphicFramePr>
        <p:xfrm>
          <a:off x="3261523" y="2730801"/>
          <a:ext cx="3411537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6" imgW="1714500" imgH="469900" progId="Equation.3">
                  <p:embed/>
                </p:oleObj>
              </mc:Choice>
              <mc:Fallback>
                <p:oleObj name="Equation" r:id="rId6" imgW="17145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61523" y="2730801"/>
                        <a:ext cx="3411537" cy="93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3330697"/>
              </p:ext>
            </p:extLst>
          </p:nvPr>
        </p:nvGraphicFramePr>
        <p:xfrm>
          <a:off x="2702140" y="3497263"/>
          <a:ext cx="4221163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8" imgW="2120900" imgH="469900" progId="Equation.3">
                  <p:embed/>
                </p:oleObj>
              </mc:Choice>
              <mc:Fallback>
                <p:oleObj name="Equation" r:id="rId8" imgW="21209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02140" y="3497263"/>
                        <a:ext cx="4221163" cy="93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571500" y="1428750"/>
            <a:ext cx="76962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3209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sz="2400">
                <a:solidFill>
                  <a:schemeClr val="dk2"/>
                </a:solidFill>
              </a:rPr>
              <a:t>E: Lançamento de duas moedas</a:t>
            </a: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000"/>
              <a:buChar char="◦"/>
            </a:pPr>
            <a:r>
              <a:rPr lang="pt-BR" sz="2000">
                <a:solidFill>
                  <a:schemeClr val="dk2"/>
                </a:solidFill>
              </a:rPr>
              <a:t>Ω = {(c,c), (c,k), (k,k), (k,c)}.</a:t>
            </a:r>
            <a:endParaRPr/>
          </a:p>
          <a:p>
            <a:pPr marL="547688" lvl="1" indent="-98425" algn="l" rtl="0">
              <a:spcBef>
                <a:spcPts val="250"/>
              </a:spcBef>
              <a:spcAft>
                <a:spcPts val="0"/>
              </a:spcAft>
              <a:buSzPts val="1600"/>
              <a:buNone/>
            </a:pPr>
            <a:endParaRPr sz="1600">
              <a:solidFill>
                <a:schemeClr val="dk2"/>
              </a:solidFill>
            </a:endParaRPr>
          </a:p>
          <a:p>
            <a:pPr marL="265113" lvl="0" indent="-23209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>
                <a:solidFill>
                  <a:schemeClr val="dk2"/>
                </a:solidFill>
              </a:rPr>
              <a:t>X: número de caras obtidas nas duas moedas</a:t>
            </a:r>
            <a:endParaRPr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000"/>
              <a:buChar char="◦"/>
            </a:pPr>
            <a:r>
              <a:rPr lang="pt-BR" sz="2000">
                <a:solidFill>
                  <a:schemeClr val="dk2"/>
                </a:solidFill>
              </a:rPr>
              <a:t>R={0,1,2}</a:t>
            </a:r>
            <a:endParaRPr/>
          </a:p>
          <a:p>
            <a:pPr marL="547688" lvl="1" indent="-98425" algn="l" rtl="0">
              <a:spcBef>
                <a:spcPts val="250"/>
              </a:spcBef>
              <a:spcAft>
                <a:spcPts val="0"/>
              </a:spcAft>
              <a:buSzPts val="1600"/>
              <a:buNone/>
            </a:pPr>
            <a:endParaRPr sz="1600">
              <a:solidFill>
                <a:schemeClr val="dk2"/>
              </a:solidFill>
            </a:endParaRPr>
          </a:p>
          <a:p>
            <a:pPr marL="265113" lvl="0" indent="-23209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>
                <a:solidFill>
                  <a:schemeClr val="dk2"/>
                </a:solidFill>
              </a:rPr>
              <a:t>X=0 → corresponde ao evento (c,c) com prob. ¼</a:t>
            </a:r>
            <a:endParaRPr/>
          </a:p>
          <a:p>
            <a:pPr marL="265113" lvl="0" indent="-173673" algn="l" rtl="0">
              <a:spcBef>
                <a:spcPts val="250"/>
              </a:spcBef>
              <a:spcAft>
                <a:spcPts val="0"/>
              </a:spcAft>
              <a:buSzPts val="1440"/>
              <a:buNone/>
            </a:pPr>
            <a:endParaRPr sz="1800">
              <a:solidFill>
                <a:schemeClr val="dk2"/>
              </a:solidFill>
            </a:endParaRPr>
          </a:p>
          <a:p>
            <a:pPr marL="265113" lvl="0" indent="-23209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>
                <a:solidFill>
                  <a:schemeClr val="dk2"/>
                </a:solidFill>
              </a:rPr>
              <a:t>X=1 → corresponde aos eventos (k,c) e (c,k) com prob. 2/4</a:t>
            </a:r>
            <a:endParaRPr/>
          </a:p>
          <a:p>
            <a:pPr marL="265113" lvl="0" indent="-173673" algn="l" rtl="0">
              <a:spcBef>
                <a:spcPts val="250"/>
              </a:spcBef>
              <a:spcAft>
                <a:spcPts val="0"/>
              </a:spcAft>
              <a:buSzPts val="1440"/>
              <a:buNone/>
            </a:pPr>
            <a:endParaRPr sz="1800">
              <a:solidFill>
                <a:schemeClr val="dk2"/>
              </a:solidFill>
            </a:endParaRPr>
          </a:p>
          <a:p>
            <a:pPr marL="265113" lvl="0" indent="-23209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>
                <a:solidFill>
                  <a:schemeClr val="dk2"/>
                </a:solidFill>
              </a:rPr>
              <a:t>X=2 → corresponde ao evento (k,k) com prob. 1/4</a:t>
            </a:r>
            <a:endParaRPr/>
          </a:p>
          <a:p>
            <a:pPr marL="265113" lvl="0" indent="-122873" algn="l" rtl="0"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2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</a:t>
            </a:r>
            <a:endParaRPr/>
          </a:p>
        </p:txBody>
      </p:sp>
      <p:sp>
        <p:nvSpPr>
          <p:cNvPr id="289" name="Google Shape;289;p32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533400" lvl="0" indent="-533400" algn="l" rtl="0">
              <a:spcBef>
                <a:spcPts val="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1) Ache o valor de P(-2 &lt; x &lt; 12), sabendo que a função de densidade é </a:t>
            </a:r>
            <a:endParaRPr/>
          </a:p>
          <a:p>
            <a:pPr marL="533400" lvl="0" indent="-533400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533400" lvl="0" indent="-533400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533400" lvl="0" indent="-533400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              3x</a:t>
            </a:r>
            <a:r>
              <a:rPr lang="pt-BR" baseline="30000"/>
              <a:t>2</a:t>
            </a:r>
            <a:r>
              <a:rPr lang="pt-BR"/>
              <a:t>,  0 ≤ x ≤ 1</a:t>
            </a:r>
            <a:endParaRPr/>
          </a:p>
          <a:p>
            <a:pPr marL="533400" lvl="0" indent="-533400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f(x) =</a:t>
            </a:r>
            <a:endParaRPr/>
          </a:p>
          <a:p>
            <a:pPr marL="533400" lvl="0" indent="-533400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              0, caso contrário </a:t>
            </a:r>
            <a:endParaRPr/>
          </a:p>
        </p:txBody>
      </p:sp>
      <p:sp>
        <p:nvSpPr>
          <p:cNvPr id="290" name="Google Shape;290;p32"/>
          <p:cNvSpPr/>
          <p:nvPr/>
        </p:nvSpPr>
        <p:spPr>
          <a:xfrm>
            <a:off x="1763713" y="3213100"/>
            <a:ext cx="360362" cy="1368425"/>
          </a:xfrm>
          <a:prstGeom prst="leftBrace">
            <a:avLst>
              <a:gd name="adj1" fmla="val 31645"/>
              <a:gd name="adj2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3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</a:t>
            </a:r>
            <a:endParaRPr/>
          </a:p>
        </p:txBody>
      </p:sp>
      <p:sp>
        <p:nvSpPr>
          <p:cNvPr id="296" name="Google Shape;296;p33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spcBef>
                <a:spcPts val="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2) Qual o valor de k para que a função abaixo represente uma função de densidade?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              x</a:t>
            </a:r>
            <a:r>
              <a:rPr lang="pt-BR" baseline="30000"/>
              <a:t>3</a:t>
            </a:r>
            <a:r>
              <a:rPr lang="pt-BR"/>
              <a:t>/k,  2 ≤ x ≤ 5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f(x) =</a:t>
            </a:r>
            <a:endParaRPr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              0, caso contrário</a:t>
            </a:r>
            <a:endParaRPr/>
          </a:p>
        </p:txBody>
      </p:sp>
      <p:sp>
        <p:nvSpPr>
          <p:cNvPr id="297" name="Google Shape;297;p33"/>
          <p:cNvSpPr/>
          <p:nvPr/>
        </p:nvSpPr>
        <p:spPr>
          <a:xfrm>
            <a:off x="1501538" y="3642938"/>
            <a:ext cx="360300" cy="1368300"/>
          </a:xfrm>
          <a:prstGeom prst="leftBrace">
            <a:avLst>
              <a:gd name="adj1" fmla="val 31645"/>
              <a:gd name="adj2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4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</a:t>
            </a:r>
            <a:endParaRPr/>
          </a:p>
        </p:txBody>
      </p:sp>
      <p:sp>
        <p:nvSpPr>
          <p:cNvPr id="303" name="Google Shape;303;p34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6511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 dirty="0"/>
              <a:t>3) Um teste para seleção de funcionários de indústria é constituído de cinco questões. Admita que quantidade de questões respondidas corretamente por um candidato, seja uma Variável Aleatória </a:t>
            </a:r>
            <a:r>
              <a:rPr lang="pt-BR" sz="2000" dirty="0" err="1"/>
              <a:t>X</a:t>
            </a:r>
            <a:r>
              <a:rPr lang="pt-BR" sz="2000" dirty="0"/>
              <a:t> que tem a seguinte função de probabilidade:</a:t>
            </a:r>
            <a:endParaRPr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000" i="1"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 i="1" dirty="0"/>
              <a:t>   </a:t>
            </a:r>
            <a:r>
              <a:rPr lang="pt-BR" sz="2000" i="1" dirty="0" err="1"/>
              <a:t>P</a:t>
            </a:r>
            <a:r>
              <a:rPr lang="pt-BR" sz="2000" i="1" dirty="0"/>
              <a:t> (</a:t>
            </a:r>
            <a:r>
              <a:rPr lang="pt-BR" sz="2000" i="1" dirty="0" err="1"/>
              <a:t>X</a:t>
            </a:r>
            <a:r>
              <a:rPr lang="pt-BR" sz="2000" i="1" dirty="0"/>
              <a:t>= </a:t>
            </a:r>
            <a:r>
              <a:rPr lang="pt-BR" sz="2000" i="1" dirty="0" err="1"/>
              <a:t>k</a:t>
            </a:r>
            <a:r>
              <a:rPr lang="pt-BR" sz="2000" i="1" dirty="0"/>
              <a:t>) = </a:t>
            </a:r>
            <a:r>
              <a:rPr lang="pt-BR" sz="2000" i="1" u="sng" dirty="0"/>
              <a:t>(2k+1)</a:t>
            </a:r>
            <a:r>
              <a:rPr lang="pt-BR" sz="2000" i="1" dirty="0"/>
              <a:t>   </a:t>
            </a:r>
            <a:r>
              <a:rPr lang="pt-BR" sz="2000" i="1" dirty="0" err="1"/>
              <a:t>k</a:t>
            </a:r>
            <a:r>
              <a:rPr lang="pt-BR" sz="2000" i="1" dirty="0"/>
              <a:t> = </a:t>
            </a:r>
            <a:r>
              <a:rPr lang="pt-BR" sz="2000" dirty="0"/>
              <a:t>0, 1, 2, 3, 4, 5.</a:t>
            </a:r>
            <a:endParaRPr sz="2000" i="1"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 i="1" dirty="0"/>
              <a:t>    	          </a:t>
            </a:r>
            <a:r>
              <a:rPr lang="pt-BR" sz="2000" i="1" dirty="0" smtClean="0"/>
              <a:t>36</a:t>
            </a:r>
            <a:endParaRPr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000"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 dirty="0"/>
              <a:t>a) Qual é a probabilidade, de que o candidato responda corretamente a pelos menos uma questão do teste?</a:t>
            </a:r>
            <a:endParaRPr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 dirty="0" err="1"/>
              <a:t>b</a:t>
            </a:r>
            <a:r>
              <a:rPr lang="pt-BR" sz="2000" dirty="0"/>
              <a:t>) Qual é a probabilidade de que o candidato não erre nenhuma questão do teste?</a:t>
            </a:r>
            <a:endParaRPr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 dirty="0" err="1"/>
              <a:t>c</a:t>
            </a:r>
            <a:r>
              <a:rPr lang="pt-BR" sz="2000" dirty="0"/>
              <a:t>) Espera-se, que o candidato erre quantas questões do teste?</a:t>
            </a:r>
            <a:endParaRPr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Font typeface="Noto Sans Symbols"/>
              <a:buNone/>
            </a:pPr>
            <a:r>
              <a:rPr lang="pt-BR" sz="2000" dirty="0" err="1"/>
              <a:t>d</a:t>
            </a:r>
            <a:r>
              <a:rPr lang="pt-BR" sz="2000" dirty="0"/>
              <a:t>) O candidato só é aprovado, se responder corretamente a mais de duas questões do teste. É verdade o fato de que ele tem mais de 66% de chance para ser aprovado no teste? Explique por quê.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Definição</a:t>
            </a:r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468313" y="1428750"/>
            <a:ext cx="7800975" cy="47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Uma </a:t>
            </a:r>
            <a:r>
              <a:rPr lang="pt-BR" dirty="0"/>
              <a:t>variável aleatória é uma variável (normalmente representada por </a:t>
            </a:r>
            <a:r>
              <a:rPr lang="pt-BR" dirty="0" err="1"/>
              <a:t>x</a:t>
            </a:r>
            <a:r>
              <a:rPr lang="pt-BR" dirty="0"/>
              <a:t>) que tem um único valor numérico, determinado por acaso, para cada resultado de um experimento.</a:t>
            </a:r>
            <a:endParaRPr dirty="0"/>
          </a:p>
          <a:p>
            <a:pPr marL="265113" lvl="0" indent="-1228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265113" lvl="0" indent="-2117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Uma </a:t>
            </a:r>
            <a:r>
              <a:rPr lang="pt-BR" dirty="0"/>
              <a:t>variável aleatória pode ser contínua ou discreta.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Classificação de Variáveis</a:t>
            </a:r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body" idx="1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Discreta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Tem ou um número finito de valores, ou uma quantidade enumerável de valores, onde “enumerável” se refere ao fato de que podem existir infinitos valores, mas que podem ser associados a um processo de contagem;</a:t>
            </a:r>
            <a:endParaRPr dirty="0"/>
          </a:p>
          <a:p>
            <a:pPr marL="547688" lvl="1" indent="-200024" algn="l" rtl="0">
              <a:spcBef>
                <a:spcPts val="250"/>
              </a:spcBef>
              <a:spcAft>
                <a:spcPts val="0"/>
              </a:spcAft>
              <a:buSzPts val="2400"/>
              <a:buFont typeface="Verdana"/>
              <a:buNone/>
            </a:pPr>
            <a:endParaRPr dirty="0"/>
          </a:p>
          <a:p>
            <a:pPr marL="265113" lvl="0" indent="-21177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Contínua</a:t>
            </a:r>
            <a:endParaRPr dirty="0"/>
          </a:p>
          <a:p>
            <a:pPr marL="547688" lvl="1" indent="-200025" algn="l" rtl="0"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 dirty="0"/>
              <a:t>Tem infinitos valores, e esses valores podem ser associados com medidas em uma escala contínua, de modo que não há pulos ou interrupções.</a:t>
            </a:r>
            <a:endParaRPr dirty="0"/>
          </a:p>
          <a:p>
            <a:pPr marL="547688" lvl="1" indent="-47625" algn="l" rtl="0">
              <a:spcBef>
                <a:spcPts val="25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Exemplos de Variável Aleatória Discreta</a:t>
            </a:r>
            <a:endParaRPr/>
          </a:p>
        </p:txBody>
      </p:sp>
      <p:graphicFrame>
        <p:nvGraphicFramePr>
          <p:cNvPr id="125" name="Google Shape;125;p17"/>
          <p:cNvGraphicFramePr/>
          <p:nvPr/>
        </p:nvGraphicFramePr>
        <p:xfrm>
          <a:off x="928662" y="1643050"/>
          <a:ext cx="7086600" cy="4165949"/>
        </p:xfrm>
        <a:graphic>
          <a:graphicData uri="http://schemas.openxmlformats.org/drawingml/2006/table">
            <a:tbl>
              <a:tblPr>
                <a:gradFill>
                  <a:gsLst>
                    <a:gs pos="0">
                      <a:srgbClr val="8BC4F2"/>
                    </a:gs>
                    <a:gs pos="25000">
                      <a:srgbClr val="91C8F8"/>
                    </a:gs>
                    <a:gs pos="100000">
                      <a:srgbClr val="C9E9FF"/>
                    </a:gs>
                  </a:gsLst>
                  <a:lin ang="16200000" scaled="0"/>
                </a:gradFill>
                <a:tableStyleId>{A0D9F3F0-42DD-4475-9537-8373EA97AA11}</a:tableStyleId>
              </a:tblPr>
              <a:tblGrid>
                <a:gridCol w="2362200"/>
                <a:gridCol w="2362200"/>
                <a:gridCol w="2362200"/>
              </a:tblGrid>
              <a:tr h="1401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Experimento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Variável Aleatória X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Valores da Variável Aleatória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</a:tr>
              <a:tr h="639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Contratar Clientes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Número de clientes que compram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0, 1, 2, 3, 4, 5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</a:tr>
              <a:tr h="820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Inspecionar um embarque de 50 rádios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Número de rádios defeituosos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0, 1, 2, 3, 4, 5, ..., 49, 50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Quattrocento Sans"/>
                        <a:buNone/>
                      </a:pPr>
                      <a:r>
                        <a:rPr lang="pt-BR" sz="1600" u="none" strike="noStrike" cap="none"/>
                        <a:t>Vender um automóvel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Quattrocento Sans"/>
                        <a:buNone/>
                      </a:pPr>
                      <a:r>
                        <a:rPr lang="pt-BR" sz="1600" u="none" strike="noStrike" cap="none"/>
                        <a:t>Gênero do cliente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Quattrocento Sans"/>
                        <a:buNone/>
                      </a:pPr>
                      <a:r>
                        <a:rPr lang="pt-BR" sz="1600" u="none" strike="noStrike" cap="none"/>
                        <a:t>0 se masculino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Quattrocento Sans"/>
                        <a:buNone/>
                      </a:pPr>
                      <a:r>
                        <a:rPr lang="pt-BR" sz="1600" u="none" strike="noStrike" cap="none"/>
                        <a:t>1 se feminino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Quattrocento Sans"/>
                        <a:buNone/>
                      </a:pPr>
                      <a:r>
                        <a:rPr lang="pt-BR" sz="1600" u="none" strike="noStrike" cap="none"/>
                        <a:t>Vendas no Shopping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Quattrocento Sans"/>
                        <a:buNone/>
                      </a:pPr>
                      <a:r>
                        <a:rPr lang="pt-BR" sz="1600" u="none" strike="noStrike" cap="none"/>
                        <a:t>Número de clientes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Quattrocento Sans"/>
                        <a:buNone/>
                      </a:pPr>
                      <a:r>
                        <a:rPr lang="pt-BR" sz="1600" u="none" strike="noStrike" cap="none"/>
                        <a:t>0, 1, 2, 3, 4, 5........</a:t>
                      </a:r>
                      <a:endParaRPr sz="16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40"/>
              <a:t>Exemplos de Variável Aleatória Contínua</a:t>
            </a:r>
            <a:endParaRPr/>
          </a:p>
        </p:txBody>
      </p:sp>
      <p:graphicFrame>
        <p:nvGraphicFramePr>
          <p:cNvPr id="131" name="Google Shape;131;p18"/>
          <p:cNvGraphicFramePr/>
          <p:nvPr/>
        </p:nvGraphicFramePr>
        <p:xfrm>
          <a:off x="1428728" y="1928802"/>
          <a:ext cx="6096000" cy="3703359"/>
        </p:xfrm>
        <a:graphic>
          <a:graphicData uri="http://schemas.openxmlformats.org/drawingml/2006/table">
            <a:tbl>
              <a:tblPr>
                <a:noFill/>
                <a:tableStyleId>{A0D9F3F0-42DD-4475-9537-8373EA97AA11}</a:tableStyleId>
              </a:tblPr>
              <a:tblGrid>
                <a:gridCol w="1676400"/>
                <a:gridCol w="2387600"/>
                <a:gridCol w="2032000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Experimento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Variável Aleatória  X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Valores da variável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Aleatória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Operar um banco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Tempo entre as chegadas dos clientes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   x ≥ 0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Encher um recipiente de refrigerante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Número de ml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0 ≤ x ≤ 343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Trabalhar em um projeto 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Porcentagem do término do projeto após 6meses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r>
                        <a:rPr lang="pt-BR" sz="1800" u="none" strike="noStrike" cap="none"/>
                        <a:t>0 ≤ x ≤ 100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Quattrocento Sans"/>
                        <a:buNone/>
                      </a:pPr>
                      <a:endParaRPr sz="1800" b="0" i="0" u="none" strike="noStrike" cap="non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Variável Aleatória</a:t>
            </a:r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body" idx="1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1177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Uma </a:t>
            </a:r>
            <a:r>
              <a:rPr lang="pt-BR" dirty="0"/>
              <a:t>mesma variável aleatória pode ser considerada discreta ou contínua dependendo do tipo de experimento, do ponto de vista de quem a usa ou do contexto.</a:t>
            </a:r>
            <a:endParaRPr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endParaRPr dirty="0"/>
          </a:p>
          <a:p>
            <a:pPr marL="265113" lvl="0" indent="-21177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dirty="0" smtClean="0"/>
              <a:t> Exemplo</a:t>
            </a:r>
            <a:r>
              <a:rPr lang="pt-BR" dirty="0"/>
              <a:t>: tempo.</a:t>
            </a:r>
            <a:endParaRPr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/>
              <a:t>      Tempo gasto para percorrer uma certa distância por um carro: variável aleatória contínua;</a:t>
            </a:r>
            <a:endParaRPr dirty="0"/>
          </a:p>
          <a:p>
            <a:pPr marL="265113" lvl="0" indent="-265113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 dirty="0"/>
              <a:t>      Tempo gasto pela luz para percorrer distâncias entre estrelas (anos-luz): variável aleatória discreta.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>
            <a:spLocks noGrp="1"/>
          </p:cNvSpPr>
          <p:nvPr>
            <p:ph type="title"/>
          </p:nvPr>
        </p:nvSpPr>
        <p:spPr>
          <a:xfrm>
            <a:off x="387350" y="428625"/>
            <a:ext cx="8501063" cy="78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Função de Probabilidades (Distribuição </a:t>
            </a:r>
            <a:r>
              <a:rPr lang="pt-BR" sz="2800"/>
              <a:t>de</a:t>
            </a:r>
            <a:r>
              <a:rPr lang="pt-BR" sz="2400"/>
              <a:t> Probabilidade)</a:t>
            </a:r>
            <a:endParaRPr sz="2400"/>
          </a:p>
        </p:txBody>
      </p:sp>
      <p:sp>
        <p:nvSpPr>
          <p:cNvPr id="143" name="Google Shape;143;p20"/>
          <p:cNvSpPr txBox="1">
            <a:spLocks noGrp="1"/>
          </p:cNvSpPr>
          <p:nvPr>
            <p:ph type="body" idx="1"/>
          </p:nvPr>
        </p:nvSpPr>
        <p:spPr>
          <a:xfrm>
            <a:off x="539750" y="1341438"/>
            <a:ext cx="7769225" cy="411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91425" bIns="45700" anchor="t" anchorCtr="0">
            <a:noAutofit/>
          </a:bodyPr>
          <a:lstStyle/>
          <a:p>
            <a:pPr marL="265113" lvl="0" indent="-232093" algn="l" rtl="0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sz="2400" dirty="0" smtClean="0"/>
              <a:t> Distribuição </a:t>
            </a:r>
            <a:r>
              <a:rPr lang="pt-BR" sz="2400" dirty="0"/>
              <a:t>de probabilidade é um gráfico, uma tabela ou uma fórmula que dá a probabilidade para cada valor da variável aleatória. É uma associação entre a variável aleatória e sua probabilidade.</a:t>
            </a:r>
            <a:endParaRPr dirty="0"/>
          </a:p>
          <a:p>
            <a:pPr marL="265113" lvl="0" indent="-265113" algn="l" rtl="0">
              <a:spcBef>
                <a:spcPts val="250"/>
              </a:spcBef>
              <a:spcAft>
                <a:spcPts val="0"/>
              </a:spcAft>
              <a:buSzPts val="1920"/>
              <a:buFont typeface="Noto Sans Symbols"/>
              <a:buNone/>
            </a:pPr>
            <a:endParaRPr sz="2400" dirty="0"/>
          </a:p>
          <a:p>
            <a:pPr marL="265113" lvl="0" indent="-23209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 dirty="0" smtClean="0"/>
              <a:t> Seja </a:t>
            </a:r>
            <a:r>
              <a:rPr lang="pt-BR" sz="2400" dirty="0" err="1"/>
              <a:t>X</a:t>
            </a:r>
            <a:r>
              <a:rPr lang="pt-BR" sz="2400" dirty="0"/>
              <a:t> uma variável aleatória discreta. A probabilidade de </a:t>
            </a:r>
            <a:r>
              <a:rPr lang="pt-BR" sz="2400" dirty="0" err="1"/>
              <a:t>X</a:t>
            </a:r>
            <a:r>
              <a:rPr lang="pt-BR" sz="2400" dirty="0"/>
              <a:t> assumir um valor </a:t>
            </a:r>
            <a:r>
              <a:rPr lang="pt-BR" sz="2400" dirty="0" err="1"/>
              <a:t>x</a:t>
            </a:r>
            <a:r>
              <a:rPr lang="pt-BR" sz="2400" dirty="0"/>
              <a:t> é uma função que se representa </a:t>
            </a:r>
            <a:r>
              <a:rPr lang="pt-BR" sz="2400" dirty="0" err="1"/>
              <a:t>P</a:t>
            </a:r>
            <a:r>
              <a:rPr lang="pt-BR" sz="2400" dirty="0"/>
              <a:t>(</a:t>
            </a:r>
            <a:r>
              <a:rPr lang="pt-BR" sz="2400" dirty="0" err="1"/>
              <a:t>X</a:t>
            </a:r>
            <a:r>
              <a:rPr lang="pt-BR" sz="2400" dirty="0"/>
              <a:t>=</a:t>
            </a:r>
            <a:r>
              <a:rPr lang="pt-BR" sz="2400" dirty="0" err="1"/>
              <a:t>x</a:t>
            </a:r>
            <a:r>
              <a:rPr lang="pt-BR" sz="2400" dirty="0"/>
              <a:t>) ou </a:t>
            </a:r>
            <a:r>
              <a:rPr lang="pt-BR" sz="2400" dirty="0" err="1"/>
              <a:t>P</a:t>
            </a:r>
            <a:r>
              <a:rPr lang="pt-BR" sz="2400" dirty="0"/>
              <a:t>(</a:t>
            </a:r>
            <a:r>
              <a:rPr lang="pt-BR" sz="2400" dirty="0" err="1"/>
              <a:t>x</a:t>
            </a:r>
            <a:r>
              <a:rPr lang="pt-BR" sz="2400" dirty="0"/>
              <a:t>).</a:t>
            </a:r>
            <a:endParaRPr dirty="0"/>
          </a:p>
          <a:p>
            <a:pPr marL="265113" lvl="0" indent="-193993" algn="l" rtl="0">
              <a:spcBef>
                <a:spcPts val="250"/>
              </a:spcBef>
              <a:spcAft>
                <a:spcPts val="0"/>
              </a:spcAft>
              <a:buSzPts val="1120"/>
              <a:buNone/>
            </a:pPr>
            <a:endParaRPr sz="1400" dirty="0"/>
          </a:p>
          <a:p>
            <a:pPr marL="265113" lvl="0" indent="-232093" algn="l" rtl="0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400" dirty="0" smtClean="0"/>
              <a:t> </a:t>
            </a:r>
            <a:r>
              <a:rPr lang="pt-BR" sz="2400" dirty="0" err="1" smtClean="0"/>
              <a:t>P</a:t>
            </a:r>
            <a:r>
              <a:rPr lang="pt-BR" sz="2400" dirty="0"/>
              <a:t>(</a:t>
            </a:r>
            <a:r>
              <a:rPr lang="pt-BR" sz="2400" dirty="0" err="1"/>
              <a:t>X</a:t>
            </a:r>
            <a:r>
              <a:rPr lang="pt-BR" sz="2400" dirty="0"/>
              <a:t>=</a:t>
            </a:r>
            <a:r>
              <a:rPr lang="pt-BR" sz="2400" dirty="0" err="1"/>
              <a:t>x</a:t>
            </a:r>
            <a:r>
              <a:rPr lang="pt-BR" sz="2400" dirty="0"/>
              <a:t>) determina a distribuição de probabilidades da variável aleatória </a:t>
            </a:r>
            <a:r>
              <a:rPr lang="pt-BR" sz="2400" dirty="0" err="1"/>
              <a:t>X</a:t>
            </a:r>
            <a:r>
              <a:rPr lang="pt-BR" sz="2400" dirty="0"/>
              <a:t>. </a:t>
            </a:r>
            <a:endParaRPr dirty="0"/>
          </a:p>
          <a:p>
            <a:pPr marL="265113" lvl="0" indent="-193993" algn="l" rtl="0">
              <a:spcBef>
                <a:spcPts val="250"/>
              </a:spcBef>
              <a:spcAft>
                <a:spcPts val="0"/>
              </a:spcAft>
              <a:buSzPts val="1120"/>
              <a:buNone/>
            </a:pPr>
            <a:endParaRPr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19600" y="3352800"/>
            <a:ext cx="3503613" cy="1033463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1"/>
          <p:cNvSpPr txBox="1">
            <a:spLocks noGrp="1"/>
          </p:cNvSpPr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Função de Probabilidades</a:t>
            </a:r>
            <a:endParaRPr/>
          </a:p>
        </p:txBody>
      </p:sp>
      <p:sp>
        <p:nvSpPr>
          <p:cNvPr id="150" name="Google Shape;150;p21"/>
          <p:cNvSpPr txBox="1"/>
          <p:nvPr/>
        </p:nvSpPr>
        <p:spPr>
          <a:xfrm>
            <a:off x="879170" y="1697627"/>
            <a:ext cx="3305175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0" i="0" u="none" strike="noStrike" cap="none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Representação Gráfica</a:t>
            </a:r>
            <a:endParaRPr dirty="0"/>
          </a:p>
        </p:txBody>
      </p:sp>
      <p:grpSp>
        <p:nvGrpSpPr>
          <p:cNvPr id="151" name="Google Shape;151;p21"/>
          <p:cNvGrpSpPr/>
          <p:nvPr/>
        </p:nvGrpSpPr>
        <p:grpSpPr>
          <a:xfrm>
            <a:off x="952500" y="2743200"/>
            <a:ext cx="2781300" cy="2038350"/>
            <a:chOff x="600" y="1728"/>
            <a:chExt cx="1752" cy="1284"/>
          </a:xfrm>
        </p:grpSpPr>
        <p:cxnSp>
          <p:nvCxnSpPr>
            <p:cNvPr id="152" name="Google Shape;152;p21"/>
            <p:cNvCxnSpPr/>
            <p:nvPr/>
          </p:nvCxnSpPr>
          <p:spPr>
            <a:xfrm>
              <a:off x="1008" y="1728"/>
              <a:ext cx="0" cy="1056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none" w="med" len="med"/>
            </a:ln>
          </p:spPr>
        </p:cxnSp>
        <p:cxnSp>
          <p:nvCxnSpPr>
            <p:cNvPr id="153" name="Google Shape;153;p21"/>
            <p:cNvCxnSpPr/>
            <p:nvPr/>
          </p:nvCxnSpPr>
          <p:spPr>
            <a:xfrm>
              <a:off x="864" y="2640"/>
              <a:ext cx="1488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54" name="Google Shape;154;p21"/>
            <p:cNvCxnSpPr/>
            <p:nvPr/>
          </p:nvCxnSpPr>
          <p:spPr>
            <a:xfrm>
              <a:off x="1440" y="2640"/>
              <a:ext cx="0" cy="14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" name="Google Shape;155;p21"/>
            <p:cNvCxnSpPr/>
            <p:nvPr/>
          </p:nvCxnSpPr>
          <p:spPr>
            <a:xfrm>
              <a:off x="1920" y="2640"/>
              <a:ext cx="0" cy="14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6" name="Google Shape;156;p21"/>
            <p:cNvCxnSpPr/>
            <p:nvPr/>
          </p:nvCxnSpPr>
          <p:spPr>
            <a:xfrm>
              <a:off x="864" y="2532"/>
              <a:ext cx="144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7" name="Google Shape;157;p21"/>
            <p:cNvCxnSpPr/>
            <p:nvPr/>
          </p:nvCxnSpPr>
          <p:spPr>
            <a:xfrm>
              <a:off x="864" y="2424"/>
              <a:ext cx="144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8" name="Google Shape;158;p21"/>
            <p:cNvCxnSpPr/>
            <p:nvPr/>
          </p:nvCxnSpPr>
          <p:spPr>
            <a:xfrm>
              <a:off x="864" y="2316"/>
              <a:ext cx="144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9" name="Google Shape;159;p21"/>
            <p:cNvCxnSpPr/>
            <p:nvPr/>
          </p:nvCxnSpPr>
          <p:spPr>
            <a:xfrm>
              <a:off x="864" y="2196"/>
              <a:ext cx="144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0" name="Google Shape;160;p21"/>
            <p:cNvCxnSpPr/>
            <p:nvPr/>
          </p:nvCxnSpPr>
          <p:spPr>
            <a:xfrm>
              <a:off x="1008" y="2544"/>
              <a:ext cx="0" cy="96"/>
            </a:xfrm>
            <a:prstGeom prst="straightConnector1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1" name="Google Shape;161;p21"/>
            <p:cNvCxnSpPr/>
            <p:nvPr/>
          </p:nvCxnSpPr>
          <p:spPr>
            <a:xfrm>
              <a:off x="1440" y="2448"/>
              <a:ext cx="0" cy="196"/>
            </a:xfrm>
            <a:prstGeom prst="straightConnector1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2" name="Google Shape;162;p21"/>
            <p:cNvCxnSpPr/>
            <p:nvPr/>
          </p:nvCxnSpPr>
          <p:spPr>
            <a:xfrm>
              <a:off x="1920" y="2544"/>
              <a:ext cx="0" cy="96"/>
            </a:xfrm>
            <a:prstGeom prst="straightConnector1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63" name="Google Shape;163;p21"/>
            <p:cNvSpPr txBox="1"/>
            <p:nvPr/>
          </p:nvSpPr>
          <p:spPr>
            <a:xfrm>
              <a:off x="600" y="2292"/>
              <a:ext cx="319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1/2</a:t>
              </a:r>
              <a:endParaRPr/>
            </a:p>
          </p:txBody>
        </p:sp>
        <p:sp>
          <p:nvSpPr>
            <p:cNvPr id="164" name="Google Shape;164;p21"/>
            <p:cNvSpPr txBox="1"/>
            <p:nvPr/>
          </p:nvSpPr>
          <p:spPr>
            <a:xfrm>
              <a:off x="672" y="2077"/>
              <a:ext cx="184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  <p:sp>
          <p:nvSpPr>
            <p:cNvPr id="165" name="Google Shape;165;p21"/>
            <p:cNvSpPr txBox="1"/>
            <p:nvPr/>
          </p:nvSpPr>
          <p:spPr>
            <a:xfrm>
              <a:off x="600" y="2439"/>
              <a:ext cx="319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1/4</a:t>
              </a:r>
              <a:endParaRPr/>
            </a:p>
          </p:txBody>
        </p:sp>
        <p:sp>
          <p:nvSpPr>
            <p:cNvPr id="166" name="Google Shape;166;p21"/>
            <p:cNvSpPr txBox="1"/>
            <p:nvPr/>
          </p:nvSpPr>
          <p:spPr>
            <a:xfrm flipH="1">
              <a:off x="2050" y="2736"/>
              <a:ext cx="254" cy="2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x</a:t>
              </a:r>
              <a:endParaRPr/>
            </a:p>
          </p:txBody>
        </p:sp>
        <p:sp>
          <p:nvSpPr>
            <p:cNvPr id="167" name="Google Shape;167;p21"/>
            <p:cNvSpPr txBox="1"/>
            <p:nvPr/>
          </p:nvSpPr>
          <p:spPr>
            <a:xfrm flipH="1">
              <a:off x="624" y="1776"/>
              <a:ext cx="576" cy="2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f(x)</a:t>
              </a:r>
              <a:endParaRPr/>
            </a:p>
          </p:txBody>
        </p:sp>
        <p:sp>
          <p:nvSpPr>
            <p:cNvPr id="168" name="Google Shape;168;p21"/>
            <p:cNvSpPr txBox="1"/>
            <p:nvPr/>
          </p:nvSpPr>
          <p:spPr>
            <a:xfrm>
              <a:off x="948" y="2799"/>
              <a:ext cx="184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0</a:t>
              </a:r>
              <a:endParaRPr/>
            </a:p>
          </p:txBody>
        </p:sp>
        <p:sp>
          <p:nvSpPr>
            <p:cNvPr id="169" name="Google Shape;169;p21"/>
            <p:cNvSpPr txBox="1"/>
            <p:nvPr/>
          </p:nvSpPr>
          <p:spPr>
            <a:xfrm>
              <a:off x="1356" y="2796"/>
              <a:ext cx="184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  <p:sp>
          <p:nvSpPr>
            <p:cNvPr id="170" name="Google Shape;170;p21"/>
            <p:cNvSpPr txBox="1"/>
            <p:nvPr/>
          </p:nvSpPr>
          <p:spPr>
            <a:xfrm>
              <a:off x="1836" y="2784"/>
              <a:ext cx="184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600" b="0" i="0" u="none" strike="noStrike" cap="non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</a:t>
              </a:r>
              <a:endParaRPr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tatistica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1197</Words>
  <Application>Microsoft Macintosh PowerPoint</Application>
  <PresentationFormat>On-screen Show (4:3)</PresentationFormat>
  <Paragraphs>249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Quattrocento Sans</vt:lpstr>
      <vt:lpstr>Estatistica</vt:lpstr>
      <vt:lpstr>Microsoft Equation</vt:lpstr>
      <vt:lpstr>Probabilidade</vt:lpstr>
      <vt:lpstr>Introdução</vt:lpstr>
      <vt:lpstr>Definição</vt:lpstr>
      <vt:lpstr>Classificação de Variáveis</vt:lpstr>
      <vt:lpstr>Exemplos de Variável Aleatória Discreta</vt:lpstr>
      <vt:lpstr>Exemplos de Variável Aleatória Contínua</vt:lpstr>
      <vt:lpstr>Variável Aleatória</vt:lpstr>
      <vt:lpstr>Função de Probabilidades (Distribuição de Probabilidade)</vt:lpstr>
      <vt:lpstr>Função de Probabilidades</vt:lpstr>
      <vt:lpstr>Função de Probabilidades</vt:lpstr>
      <vt:lpstr> Função de uma variável aleatória </vt:lpstr>
      <vt:lpstr>Exemplo </vt:lpstr>
      <vt:lpstr>Exemplo</vt:lpstr>
      <vt:lpstr>Função de Distribuição (Repartição)</vt:lpstr>
      <vt:lpstr>Função de Distribuição Propriedades</vt:lpstr>
      <vt:lpstr>Função de Densidade de Probabilidade</vt:lpstr>
      <vt:lpstr>Observações</vt:lpstr>
      <vt:lpstr>Exemplo</vt:lpstr>
      <vt:lpstr>Exemplo</vt:lpstr>
      <vt:lpstr>Exercício</vt:lpstr>
      <vt:lpstr>Exercício</vt:lpstr>
      <vt:lpstr>Exercício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Probabilidade</dc:title>
  <cp:lastModifiedBy>Renata Maria Cardoso Rodrigues de Souza</cp:lastModifiedBy>
  <cp:revision>10</cp:revision>
  <dcterms:modified xsi:type="dcterms:W3CDTF">2022-02-14T19:01:13Z</dcterms:modified>
</cp:coreProperties>
</file>