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Microsoft_Equation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handoutMasterIdLst>
    <p:handoutMasterId r:id="rId20"/>
  </p:handoutMasterIdLst>
  <p:sldIdLst>
    <p:sldId id="256" r:id="rId2"/>
    <p:sldId id="273" r:id="rId3"/>
    <p:sldId id="257" r:id="rId4"/>
    <p:sldId id="258" r:id="rId5"/>
    <p:sldId id="259" r:id="rId6"/>
    <p:sldId id="261" r:id="rId7"/>
    <p:sldId id="262" r:id="rId8"/>
    <p:sldId id="263" r:id="rId9"/>
    <p:sldId id="260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19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1FE23-D963-B116-8021-7ADF1D5356F7}" v="4" dt="2022-02-09T22:31:10.776"/>
    <p1510:client id="{C9BC1737-39B2-C911-52FE-EB1B8F03A63E}" v="93" dt="2022-02-09T23:15:30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2688" y="-296"/>
      </p:cViewPr>
      <p:guideLst>
        <p:guide orient="horz" pos="3024"/>
        <p:guide pos="19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26" Type="http://schemas.microsoft.com/office/2016/11/relationships/changesInfo" Target="changesInfos/changesInfo1.xml"/><Relationship Id="rId27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a Cardoso" userId="S::rmcrs@cin.ufpe.br::2692348f-1a7c-4821-9a4e-faa376fc4b48" providerId="AD" clId="Web-{3571FE23-D963-B116-8021-7ADF1D5356F7}"/>
    <pc:docChg chg="modSld">
      <pc:chgData name="Renata Cardoso" userId="S::rmcrs@cin.ufpe.br::2692348f-1a7c-4821-9a4e-faa376fc4b48" providerId="AD" clId="Web-{3571FE23-D963-B116-8021-7ADF1D5356F7}" dt="2022-02-09T22:31:10.776" v="3" actId="20577"/>
      <pc:docMkLst>
        <pc:docMk/>
      </pc:docMkLst>
      <pc:sldChg chg="delSp modSp">
        <pc:chgData name="Renata Cardoso" userId="S::rmcrs@cin.ufpe.br::2692348f-1a7c-4821-9a4e-faa376fc4b48" providerId="AD" clId="Web-{3571FE23-D963-B116-8021-7ADF1D5356F7}" dt="2022-02-09T22:31:10.776" v="3" actId="20577"/>
        <pc:sldMkLst>
          <pc:docMk/>
          <pc:sldMk cId="0" sldId="263"/>
        </pc:sldMkLst>
        <pc:spChg chg="mod">
          <ac:chgData name="Renata Cardoso" userId="S::rmcrs@cin.ufpe.br::2692348f-1a7c-4821-9a4e-faa376fc4b48" providerId="AD" clId="Web-{3571FE23-D963-B116-8021-7ADF1D5356F7}" dt="2022-02-09T22:31:10.776" v="3" actId="20577"/>
          <ac:spMkLst>
            <pc:docMk/>
            <pc:sldMk cId="0" sldId="263"/>
            <ac:spMk id="3077" creationId="{00000000-0000-0000-0000-000000000000}"/>
          </ac:spMkLst>
        </pc:spChg>
        <pc:graphicFrameChg chg="del">
          <ac:chgData name="Renata Cardoso" userId="S::rmcrs@cin.ufpe.br::2692348f-1a7c-4821-9a4e-faa376fc4b48" providerId="AD" clId="Web-{3571FE23-D963-B116-8021-7ADF1D5356F7}" dt="2022-02-09T22:29:03.711" v="0"/>
          <ac:graphicFrameMkLst>
            <pc:docMk/>
            <pc:sldMk cId="0" sldId="263"/>
            <ac:graphicFrameMk id="3075" creationId="{00000000-0000-0000-0000-000000000000}"/>
          </ac:graphicFrameMkLst>
        </pc:graphicFrameChg>
      </pc:sldChg>
    </pc:docChg>
  </pc:docChgLst>
  <pc:docChgLst>
    <pc:chgData name="Renata Cardoso" userId="S::rmcrs@cin.ufpe.br::2692348f-1a7c-4821-9a4e-faa376fc4b48" providerId="AD" clId="Web-{C9BC1737-39B2-C911-52FE-EB1B8F03A63E}"/>
    <pc:docChg chg="modSld">
      <pc:chgData name="Renata Cardoso" userId="S::rmcrs@cin.ufpe.br::2692348f-1a7c-4821-9a4e-faa376fc4b48" providerId="AD" clId="Web-{C9BC1737-39B2-C911-52FE-EB1B8F03A63E}" dt="2022-02-09T23:15:30.172" v="76"/>
      <pc:docMkLst>
        <pc:docMk/>
      </pc:docMkLst>
      <pc:sldChg chg="addSp delSp modSp">
        <pc:chgData name="Renata Cardoso" userId="S::rmcrs@cin.ufpe.br::2692348f-1a7c-4821-9a4e-faa376fc4b48" providerId="AD" clId="Web-{C9BC1737-39B2-C911-52FE-EB1B8F03A63E}" dt="2022-02-09T23:15:30.172" v="76"/>
        <pc:sldMkLst>
          <pc:docMk/>
          <pc:sldMk cId="0" sldId="267"/>
        </pc:sldMkLst>
        <pc:spChg chg="add del mod">
          <ac:chgData name="Renata Cardoso" userId="S::rmcrs@cin.ufpe.br::2692348f-1a7c-4821-9a4e-faa376fc4b48" providerId="AD" clId="Web-{C9BC1737-39B2-C911-52FE-EB1B8F03A63E}" dt="2022-02-09T22:47:57.350" v="9"/>
          <ac:spMkLst>
            <pc:docMk/>
            <pc:sldMk cId="0" sldId="267"/>
            <ac:spMk id="2" creationId="{6D103460-2B67-42C3-B59C-04B110114DB2}"/>
          </ac:spMkLst>
        </pc:spChg>
        <pc:spChg chg="add del mod">
          <ac:chgData name="Renata Cardoso" userId="S::rmcrs@cin.ufpe.br::2692348f-1a7c-4821-9a4e-faa376fc4b48" providerId="AD" clId="Web-{C9BC1737-39B2-C911-52FE-EB1B8F03A63E}" dt="2022-02-09T23:15:30.172" v="76"/>
          <ac:spMkLst>
            <pc:docMk/>
            <pc:sldMk cId="0" sldId="267"/>
            <ac:spMk id="3" creationId="{08302D6A-55C5-49F1-B2DA-293937D284AD}"/>
          </ac:spMkLst>
        </pc:spChg>
        <pc:spChg chg="add mod ord">
          <ac:chgData name="Renata Cardoso" userId="S::rmcrs@cin.ufpe.br::2692348f-1a7c-4821-9a4e-faa376fc4b48" providerId="AD" clId="Web-{C9BC1737-39B2-C911-52FE-EB1B8F03A63E}" dt="2022-02-09T23:04:57.938" v="33"/>
          <ac:spMkLst>
            <pc:docMk/>
            <pc:sldMk cId="0" sldId="267"/>
            <ac:spMk id="4" creationId="{3DF063DD-6861-40D0-A2C0-77558878156A}"/>
          </ac:spMkLst>
        </pc:spChg>
        <pc:graphicFrameChg chg="mod">
          <ac:chgData name="Renata Cardoso" userId="S::rmcrs@cin.ufpe.br::2692348f-1a7c-4821-9a4e-faa376fc4b48" providerId="AD" clId="Web-{C9BC1737-39B2-C911-52FE-EB1B8F03A63E}" dt="2022-02-09T22:46:49.192" v="0" actId="1076"/>
          <ac:graphicFrameMkLst>
            <pc:docMk/>
            <pc:sldMk cId="0" sldId="267"/>
            <ac:graphicFrameMk id="6146" creationId="{00000000-0000-0000-0000-000000000000}"/>
          </ac:graphicFrameMkLst>
        </pc:graphicFrameChg>
      </pc:sldChg>
    </pc:docChg>
  </pc:docChgLst>
  <pc:docChgLst>
    <pc:chgData name="Renata Cardoso" userId="S::rmcrs@cin.ufpe.br::2692348f-1a7c-4821-9a4e-faa376fc4b48" providerId="AD" clId="Web-{17387161-1ABF-E582-4C68-5C4A9B1D6587}"/>
    <pc:docChg chg="modSld">
      <pc:chgData name="Renata Cardoso" userId="S::rmcrs@cin.ufpe.br::2692348f-1a7c-4821-9a4e-faa376fc4b48" providerId="AD" clId="Web-{17387161-1ABF-E582-4C68-5C4A9B1D6587}" dt="2022-02-09T22:33:21.909" v="0" actId="1076"/>
      <pc:docMkLst>
        <pc:docMk/>
      </pc:docMkLst>
      <pc:sldChg chg="modSp">
        <pc:chgData name="Renata Cardoso" userId="S::rmcrs@cin.ufpe.br::2692348f-1a7c-4821-9a4e-faa376fc4b48" providerId="AD" clId="Web-{17387161-1ABF-E582-4C68-5C4A9B1D6587}" dt="2022-02-09T22:33:21.909" v="0" actId="1076"/>
        <pc:sldMkLst>
          <pc:docMk/>
          <pc:sldMk cId="0" sldId="267"/>
        </pc:sldMkLst>
        <pc:graphicFrameChg chg="mod">
          <ac:chgData name="Renata Cardoso" userId="S::rmcrs@cin.ufpe.br::2692348f-1a7c-4821-9a4e-faa376fc4b48" providerId="AD" clId="Web-{17387161-1ABF-E582-4C68-5C4A9B1D6587}" dt="2022-02-09T22:33:21.909" v="0" actId="1076"/>
          <ac:graphicFrameMkLst>
            <pc:docMk/>
            <pc:sldMk cId="0" sldId="267"/>
            <ac:graphicFrameMk id="6146" creationId="{00000000-0000-0000-0000-00000000000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fld id="{D87365CB-0C6E-4FE4-843F-62E73A8CF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8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de cantos arredondados 9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 descr="E:\c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3950"/>
            <a:ext cx="1447800" cy="654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bg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</p:spPr>
        <p:txBody>
          <a:bodyPr tIns="0">
            <a:normAutofit/>
          </a:bodyPr>
          <a:lstStyle>
            <a:lvl1pPr marL="36576" indent="0" algn="r">
              <a:lnSpc>
                <a:spcPct val="150000"/>
              </a:lnSpc>
              <a:spcBef>
                <a:spcPts val="0"/>
              </a:spcBef>
              <a:buNone/>
              <a:defRPr sz="16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8" name="Espaço Reservado para Texto 17"/>
          <p:cNvSpPr>
            <a:spLocks noGrp="1"/>
          </p:cNvSpPr>
          <p:nvPr>
            <p:ph type="body" sz="quarter" idx="13"/>
          </p:nvPr>
        </p:nvSpPr>
        <p:spPr>
          <a:xfrm>
            <a:off x="1643063" y="5715000"/>
            <a:ext cx="6858000" cy="500082"/>
          </a:xfrm>
        </p:spPr>
        <p:txBody>
          <a:bodyPr>
            <a:noAutofit/>
          </a:bodyPr>
          <a:lstStyle>
            <a:lvl1pPr marL="36576" indent="0" algn="r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lang="pt-BR" sz="1600" b="1" kern="1200" dirty="0" smtClean="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9" name="Espaço Reservado para Data 18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A15BE7-9239-4640-B4B3-8EB66EC7516F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0034" y="1428736"/>
            <a:ext cx="8183880" cy="418795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A267-E4FE-415B-BBEA-E5BDF33AB557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2264" y="1285861"/>
            <a:ext cx="1981200" cy="4929222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0034" y="1285861"/>
            <a:ext cx="5943600" cy="492922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84EB1-6448-417B-AE2A-417EDBBEA55C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285860"/>
            <a:ext cx="8183880" cy="4857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06DFB-8913-47B2-BBBD-D908432A9D38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de cantos arredondados 10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name="adj" fmla="val 2127"/>
            </a:avLst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1" descr="E:\c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3950"/>
            <a:ext cx="1447800" cy="654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6E76F9-2013-49C8-84EA-393F3F76632F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1472" y="1428736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86314" y="1428736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90CCA-ACEF-4639-A0E4-3D7C98CCDB3E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1642446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1642446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2510808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2510808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92C6-6CF6-468A-AE63-80D3AE5B7F9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BD5D9-30A2-4612-A871-4B45F82A6F1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Picture 11" descr="E:\c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3950"/>
            <a:ext cx="1447800" cy="654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328C0D-13BF-405C-AB74-219E13ED6C3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00694" y="1300154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00694" y="2357430"/>
            <a:ext cx="2971800" cy="3706046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85786" y="1357298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FBBA-CF9F-4FB2-8554-FD77DBB16498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Arredondar Retângulo em um Canto Único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11" descr="E:\c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3950"/>
            <a:ext cx="1447800" cy="654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  <a:endParaRPr lang="en-US" noProof="0"/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9A0C09-B893-44DB-A60F-8D7796C3881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name="adj" fmla="val 2127"/>
            </a:avLst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269" name="Espaço Reservado para Texto 3"/>
          <p:cNvSpPr>
            <a:spLocks noGrp="1"/>
          </p:cNvSpPr>
          <p:nvPr>
            <p:ph type="body" idx="1"/>
          </p:nvPr>
        </p:nvSpPr>
        <p:spPr bwMode="auto">
          <a:xfrm>
            <a:off x="500063" y="1285875"/>
            <a:ext cx="8183562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E89484B-E89E-4FE7-A6B6-FF61BF8476A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10" name="Picture 11" descr="E:\cin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203950"/>
            <a:ext cx="1447800" cy="654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9pPr>
      <a:extLst/>
    </p:titleStyle>
    <p:bodyStyle>
      <a:lvl1pPr marL="265113" indent="-265113" algn="l" rtl="0" eaLnBrk="1" fontAlgn="base" hangingPunct="1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1" fontAlgn="base" hangingPunct="1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1" fontAlgn="base" hangingPunct="1">
        <a:spcBef>
          <a:spcPts val="250"/>
        </a:spcBef>
        <a:spcAft>
          <a:spcPct val="0"/>
        </a:spcAft>
        <a:buClr>
          <a:srgbClr val="58B7C3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1" fontAlgn="base" hangingPunct="1">
        <a:spcBef>
          <a:spcPts val="225"/>
        </a:spcBef>
        <a:spcAft>
          <a:spcPct val="0"/>
        </a:spcAft>
        <a:buClr>
          <a:srgbClr val="58B7C3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1" fontAlgn="base" hangingPunct="1">
        <a:spcBef>
          <a:spcPts val="250"/>
        </a:spcBef>
        <a:spcAft>
          <a:spcPct val="0"/>
        </a:spcAft>
        <a:buClr>
          <a:srgbClr val="DE50E4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6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11" Type="http://schemas.openxmlformats.org/officeDocument/2006/relationships/image" Target="../media/image8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11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00188" y="1820863"/>
            <a:ext cx="6994525" cy="1828800"/>
          </a:xfrm>
        </p:spPr>
        <p:txBody>
          <a:bodyPr/>
          <a:lstStyle/>
          <a:p>
            <a:pPr>
              <a:defRPr/>
            </a:pPr>
            <a:r>
              <a:rPr lang="pt-BR"/>
              <a:t>Probabilidade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2071688" y="3684588"/>
            <a:ext cx="6423025" cy="1958975"/>
          </a:xfrm>
        </p:spPr>
        <p:txBody>
          <a:bodyPr/>
          <a:lstStyle/>
          <a:p>
            <a:pPr>
              <a:defRPr/>
            </a:pPr>
            <a:r>
              <a:rPr lang="pt-BR">
                <a:solidFill>
                  <a:schemeClr val="tx2"/>
                </a:solidFill>
              </a:rPr>
              <a:t>Probabilidade Condicional</a:t>
            </a:r>
          </a:p>
          <a:p>
            <a:pPr>
              <a:defRPr/>
            </a:pPr>
            <a:r>
              <a:rPr lang="pt-BR">
                <a:solidFill>
                  <a:schemeClr val="tx2"/>
                </a:solidFill>
              </a:rPr>
              <a:t>Teorema do Produto</a:t>
            </a:r>
          </a:p>
          <a:p>
            <a:pPr>
              <a:defRPr/>
            </a:pPr>
            <a:r>
              <a:rPr lang="pt-BR">
                <a:solidFill>
                  <a:schemeClr val="tx2"/>
                </a:solidFill>
              </a:rPr>
              <a:t>Independência Estatística</a:t>
            </a:r>
          </a:p>
          <a:p>
            <a:pPr>
              <a:defRPr/>
            </a:pPr>
            <a:r>
              <a:rPr lang="pt-BR">
                <a:solidFill>
                  <a:schemeClr val="tx2"/>
                </a:solidFill>
              </a:rPr>
              <a:t>Teorema de </a:t>
            </a:r>
            <a:r>
              <a:rPr lang="pt-BR" err="1">
                <a:solidFill>
                  <a:schemeClr val="tx2"/>
                </a:solidFill>
              </a:rPr>
              <a:t>Bayes</a:t>
            </a:r>
            <a:r>
              <a:rPr lang="pt-BR">
                <a:solidFill>
                  <a:schemeClr val="tx2"/>
                </a:solidFill>
              </a:rPr>
              <a:t> </a:t>
            </a:r>
          </a:p>
          <a:p>
            <a:pPr>
              <a:defRPr/>
            </a:pPr>
            <a:endParaRPr lang="pt-BR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t>Renata Souza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Exemplo 3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571625"/>
            <a:ext cx="7769225" cy="3033713"/>
          </a:xfrm>
        </p:spPr>
        <p:txBody>
          <a:bodyPr/>
          <a:lstStyle/>
          <a:p>
            <a:r>
              <a:rPr lang="pt-BR"/>
              <a:t>Em um lote de 12 peças, 4 são defeituosas, 2 peças são retiradas um após a outra sem reposição. Qual a probabilidade de que ambas são sejam boas?</a:t>
            </a:r>
          </a:p>
          <a:p>
            <a:r>
              <a:rPr lang="pt-BR"/>
              <a:t>A={a primeira é boa}, B={a segunda é boa} 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928813" y="4572000"/>
          <a:ext cx="49276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ção" r:id="rId3" imgW="2489040" imgH="393480" progId="Equation.3">
                  <p:embed/>
                </p:oleObj>
              </mc:Choice>
              <mc:Fallback>
                <p:oleObj name="Equação" r:id="rId3" imgW="24890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572000"/>
                        <a:ext cx="4927600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Independência Estatística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500188"/>
            <a:ext cx="7769225" cy="2119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Um evento A é considerado independente de um outro evento B se a probabilidade de A é igual à probabilidade condicional de A dado B, isto é: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 lvl="1">
              <a:lnSpc>
                <a:spcPct val="90000"/>
              </a:lnSpc>
            </a:pPr>
            <a:r>
              <a:rPr lang="pt-BR"/>
              <a:t>P(A)=P(A/B)</a:t>
            </a:r>
          </a:p>
          <a:p>
            <a:pPr lvl="1">
              <a:lnSpc>
                <a:spcPct val="90000"/>
              </a:lnSpc>
            </a:pPr>
            <a:r>
              <a:rPr lang="pt-BR"/>
              <a:t>P(B)= P(B/A)</a:t>
            </a:r>
          </a:p>
          <a:p>
            <a:pPr lvl="1">
              <a:lnSpc>
                <a:spcPct val="90000"/>
              </a:lnSpc>
            </a:pPr>
            <a:r>
              <a:rPr lang="pt-BR"/>
              <a:t>P(A</a:t>
            </a:r>
            <a:r>
              <a:rPr lang="pt-BR">
                <a:sym typeface="Symbol" pitchFamily="18" charset="2"/>
              </a:rPr>
              <a:t>B)=P(A)  P(B)</a:t>
            </a:r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Exemplo 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285875"/>
            <a:ext cx="7769225" cy="3719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000"/>
              <a:t>Sendo </a:t>
            </a:r>
            <a:r>
              <a:rPr lang="pt-BR" sz="2000">
                <a:sym typeface="Symbol" pitchFamily="18" charset="2"/>
              </a:rPr>
              <a:t>={1,2,3,4} um espaço amostral equiprovável  e A={1,2}; B={1,3}; C={1,4} três eventos de S. Verificar se os eventos A, B e C são independentes.</a:t>
            </a:r>
          </a:p>
          <a:p>
            <a:pPr>
              <a:lnSpc>
                <a:spcPct val="90000"/>
              </a:lnSpc>
            </a:pPr>
            <a:endParaRPr lang="pt-BR" sz="140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pt-BR" sz="2000">
                <a:sym typeface="Symbol" pitchFamily="18" charset="2"/>
              </a:rPr>
              <a:t>Solução: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P(A)=1/2; P(B)=1/2; P(A</a:t>
            </a:r>
            <a:r>
              <a:rPr lang="pt-BR" sz="2000">
                <a:sym typeface="Symbol" pitchFamily="18" charset="2"/>
              </a:rPr>
              <a:t>B</a:t>
            </a:r>
            <a:r>
              <a:rPr lang="pt-BR" sz="2000"/>
              <a:t>)=1/4; logo, P(A </a:t>
            </a:r>
            <a:r>
              <a:rPr lang="pt-BR" sz="2000">
                <a:sym typeface="Symbol" pitchFamily="18" charset="2"/>
              </a:rPr>
              <a:t>B</a:t>
            </a:r>
            <a:r>
              <a:rPr lang="pt-BR" sz="2000"/>
              <a:t>)=1/2 </a:t>
            </a:r>
            <a:r>
              <a:rPr lang="pt-BR" sz="2000">
                <a:sym typeface="Symbol" pitchFamily="18" charset="2"/>
              </a:rPr>
              <a:t></a:t>
            </a:r>
            <a:r>
              <a:rPr lang="pt-BR" sz="2000"/>
              <a:t> 1/2 =1/4. </a:t>
            </a:r>
          </a:p>
          <a:p>
            <a:pPr lvl="1">
              <a:lnSpc>
                <a:spcPct val="90000"/>
              </a:lnSpc>
            </a:pPr>
            <a:endParaRPr lang="pt-BR" sz="2000"/>
          </a:p>
          <a:p>
            <a:pPr lvl="1">
              <a:lnSpc>
                <a:spcPct val="90000"/>
              </a:lnSpc>
            </a:pPr>
            <a:r>
              <a:rPr lang="pt-BR" sz="2000"/>
              <a:t>P(A)=1/2; P(C)=1/2; P(A</a:t>
            </a:r>
            <a:r>
              <a:rPr lang="pt-BR" sz="2000">
                <a:sym typeface="Symbol" pitchFamily="18" charset="2"/>
              </a:rPr>
              <a:t>C</a:t>
            </a:r>
            <a:r>
              <a:rPr lang="pt-BR" sz="2000"/>
              <a:t>)=1/4; logo, P(A </a:t>
            </a:r>
            <a:r>
              <a:rPr lang="pt-BR" sz="2000">
                <a:sym typeface="Symbol" pitchFamily="18" charset="2"/>
              </a:rPr>
              <a:t>C</a:t>
            </a:r>
            <a:r>
              <a:rPr lang="pt-BR" sz="2000"/>
              <a:t>)=1/2 </a:t>
            </a:r>
            <a:r>
              <a:rPr lang="pt-BR" sz="2000">
                <a:sym typeface="Symbol" pitchFamily="18" charset="2"/>
              </a:rPr>
              <a:t></a:t>
            </a:r>
            <a:r>
              <a:rPr lang="pt-BR" sz="2000"/>
              <a:t> 1/2 =1/4. </a:t>
            </a:r>
          </a:p>
          <a:p>
            <a:pPr lvl="1">
              <a:lnSpc>
                <a:spcPct val="90000"/>
              </a:lnSpc>
            </a:pPr>
            <a:endParaRPr lang="pt-BR" sz="2000"/>
          </a:p>
          <a:p>
            <a:pPr lvl="1">
              <a:lnSpc>
                <a:spcPct val="90000"/>
              </a:lnSpc>
            </a:pPr>
            <a:r>
              <a:rPr lang="pt-BR" sz="2000"/>
              <a:t>P(B)=1/2; P(C)=1/2; P(B</a:t>
            </a:r>
            <a:r>
              <a:rPr lang="pt-BR" sz="2000">
                <a:sym typeface="Symbol" pitchFamily="18" charset="2"/>
              </a:rPr>
              <a:t>C</a:t>
            </a:r>
            <a:r>
              <a:rPr lang="pt-BR" sz="2000"/>
              <a:t>)=1/4; logo, P(B </a:t>
            </a:r>
            <a:r>
              <a:rPr lang="pt-BR" sz="2000">
                <a:sym typeface="Symbol" pitchFamily="18" charset="2"/>
              </a:rPr>
              <a:t>C</a:t>
            </a:r>
            <a:r>
              <a:rPr lang="pt-BR" sz="2000"/>
              <a:t>)=1/2 </a:t>
            </a:r>
            <a:r>
              <a:rPr lang="pt-BR" sz="2000">
                <a:sym typeface="Symbol" pitchFamily="18" charset="2"/>
              </a:rPr>
              <a:t></a:t>
            </a:r>
            <a:r>
              <a:rPr lang="pt-BR" sz="2000"/>
              <a:t> 1/2 =1/4. </a:t>
            </a:r>
          </a:p>
          <a:p>
            <a:pPr lvl="1">
              <a:lnSpc>
                <a:spcPct val="90000"/>
              </a:lnSpc>
            </a:pPr>
            <a:endParaRPr lang="pt-BR" sz="2000"/>
          </a:p>
          <a:p>
            <a:pPr lvl="1">
              <a:lnSpc>
                <a:spcPct val="90000"/>
              </a:lnSpc>
            </a:pPr>
            <a:r>
              <a:rPr lang="pt-BR" sz="2000"/>
              <a:t>P(A)=1/2; P(B)=1/2; P(C)=1/2; P(A </a:t>
            </a:r>
            <a:r>
              <a:rPr lang="pt-BR" sz="2000">
                <a:sym typeface="Symbol" pitchFamily="18" charset="2"/>
              </a:rPr>
              <a:t>B C</a:t>
            </a:r>
            <a:r>
              <a:rPr lang="pt-BR" sz="2000"/>
              <a:t>)=1/4.</a:t>
            </a:r>
            <a:br>
              <a:rPr lang="pt-BR" sz="2000"/>
            </a:br>
            <a:r>
              <a:rPr lang="pt-BR" sz="2000"/>
              <a:t>Logo A, B e C não são independentes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Teorema de Bayes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500188"/>
            <a:ext cx="7769225" cy="2043112"/>
          </a:xfrm>
        </p:spPr>
        <p:txBody>
          <a:bodyPr/>
          <a:lstStyle/>
          <a:p>
            <a:r>
              <a:rPr lang="pt-BR"/>
              <a:t>Sejam A</a:t>
            </a:r>
            <a:r>
              <a:rPr lang="pt-BR" baseline="-25000"/>
              <a:t>1</a:t>
            </a:r>
            <a:r>
              <a:rPr lang="pt-BR"/>
              <a:t>,...,</a:t>
            </a:r>
            <a:r>
              <a:rPr lang="pt-BR" err="1"/>
              <a:t>A</a:t>
            </a:r>
            <a:r>
              <a:rPr lang="pt-BR" baseline="-25000" err="1"/>
              <a:t>n</a:t>
            </a:r>
            <a:r>
              <a:rPr lang="pt-BR"/>
              <a:t> um conjunto de eventos mutuamente disjuntos de um espaço amostral </a:t>
            </a:r>
            <a:r>
              <a:rPr lang="pt-BR">
                <a:sym typeface="Symbol" pitchFamily="18" charset="2"/>
              </a:rPr>
              <a:t></a:t>
            </a:r>
            <a:r>
              <a:rPr lang="pt-BR"/>
              <a:t>, isto é, </a:t>
            </a:r>
            <a:r>
              <a:rPr lang="pt-BR">
                <a:sym typeface="Symbol" pitchFamily="18" charset="2"/>
              </a:rPr>
              <a:t></a:t>
            </a:r>
            <a:r>
              <a:rPr lang="pt-BR"/>
              <a:t> =A</a:t>
            </a:r>
            <a:r>
              <a:rPr lang="pt-BR" baseline="-25000"/>
              <a:t>1</a:t>
            </a:r>
            <a:r>
              <a:rPr lang="pt-BR">
                <a:sym typeface="Symbol" pitchFamily="18" charset="2"/>
              </a:rPr>
              <a:t>A</a:t>
            </a:r>
            <a:r>
              <a:rPr lang="pt-BR" baseline="-25000">
                <a:sym typeface="Symbol" pitchFamily="18" charset="2"/>
              </a:rPr>
              <a:t>2 </a:t>
            </a:r>
            <a:r>
              <a:rPr lang="pt-BR">
                <a:sym typeface="Symbol" pitchFamily="18" charset="2"/>
              </a:rPr>
              <a:t>..., A</a:t>
            </a:r>
            <a:r>
              <a:rPr lang="pt-BR" baseline="-25000">
                <a:sym typeface="Symbol" pitchFamily="18" charset="2"/>
              </a:rPr>
              <a:t>n</a:t>
            </a:r>
            <a:r>
              <a:rPr lang="pt-BR"/>
              <a:t>. Seja </a:t>
            </a:r>
            <a:r>
              <a:rPr lang="pt-BR" err="1"/>
              <a:t>B</a:t>
            </a:r>
            <a:r>
              <a:rPr lang="pt-BR"/>
              <a:t> um evento de, então  para cada </a:t>
            </a:r>
            <a:r>
              <a:rPr lang="pt-BR" err="1"/>
              <a:t>i</a:t>
            </a:r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3DF063DD-6861-40D0-A2C0-77558878156A}"/>
              </a:ext>
            </a:extLst>
          </p:cNvPr>
          <p:cNvSpPr/>
          <p:nvPr/>
        </p:nvSpPr>
        <p:spPr>
          <a:xfrm>
            <a:off x="3380656" y="5673844"/>
            <a:ext cx="1135811" cy="675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684428"/>
              </p:ext>
            </p:extLst>
          </p:nvPr>
        </p:nvGraphicFramePr>
        <p:xfrm>
          <a:off x="603250" y="3891500"/>
          <a:ext cx="7677150" cy="108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3" imgW="3771900" imgH="469900" progId="Equation.3">
                  <p:embed/>
                </p:oleObj>
              </mc:Choice>
              <mc:Fallback>
                <p:oleObj name="Equation" r:id="rId3" imgW="37719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250" y="3891500"/>
                        <a:ext cx="7677150" cy="108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Exemplo 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z="2400"/>
              <a:t>Considere uma empresa fabricante que recebe embarques de peças de dois diferentes fornecedores.  </a:t>
            </a:r>
          </a:p>
          <a:p>
            <a:r>
              <a:rPr lang="pt-BR" sz="2400"/>
              <a:t>A</a:t>
            </a:r>
            <a:r>
              <a:rPr lang="pt-BR" sz="2400" baseline="-25000"/>
              <a:t>1</a:t>
            </a:r>
            <a:r>
              <a:rPr lang="pt-BR" sz="2400"/>
              <a:t> = evento em que uma peça é do fornecedor 1 :  </a:t>
            </a:r>
          </a:p>
          <a:p>
            <a:pPr lvl="1"/>
            <a:r>
              <a:rPr lang="pt-BR" sz="2000"/>
              <a:t>P(A) = 0,65 </a:t>
            </a:r>
          </a:p>
          <a:p>
            <a:r>
              <a:rPr lang="pt-BR" sz="2400"/>
              <a:t>A</a:t>
            </a:r>
            <a:r>
              <a:rPr lang="pt-BR" sz="2400" baseline="-25000"/>
              <a:t>2</a:t>
            </a:r>
            <a:r>
              <a:rPr lang="pt-BR" sz="2400"/>
              <a:t> = evento em que uma peça é do fornecedor 2:  </a:t>
            </a:r>
          </a:p>
          <a:p>
            <a:pPr lvl="1"/>
            <a:r>
              <a:rPr lang="pt-BR" sz="2000"/>
              <a:t>P(B) = 0,35</a:t>
            </a:r>
          </a:p>
          <a:p>
            <a:r>
              <a:rPr lang="pt-BR" sz="2400"/>
              <a:t>B = evento em que uma peça é boa</a:t>
            </a:r>
          </a:p>
          <a:p>
            <a:r>
              <a:rPr lang="pt-BR" sz="2400"/>
              <a:t>R = evento em que uma peça é ruim</a:t>
            </a:r>
          </a:p>
          <a:p>
            <a:r>
              <a:rPr lang="pt-BR" sz="2400"/>
              <a:t>P(B/A</a:t>
            </a:r>
            <a:r>
              <a:rPr lang="pt-BR" sz="2400" baseline="-25000"/>
              <a:t>1</a:t>
            </a:r>
            <a:r>
              <a:rPr lang="pt-BR" sz="2400"/>
              <a:t>) = 0,98, P(R/A</a:t>
            </a:r>
            <a:r>
              <a:rPr lang="pt-BR" sz="2400" baseline="-25000"/>
              <a:t>1</a:t>
            </a:r>
            <a:r>
              <a:rPr lang="pt-BR" sz="2400"/>
              <a:t>) = 0,02, P(B/A</a:t>
            </a:r>
            <a:r>
              <a:rPr lang="pt-BR" sz="2400" baseline="-25000"/>
              <a:t>2</a:t>
            </a:r>
            <a:r>
              <a:rPr lang="pt-BR" sz="2400"/>
              <a:t>) = 0,95 P(R/A</a:t>
            </a:r>
            <a:r>
              <a:rPr lang="pt-BR" sz="2400" baseline="-25000"/>
              <a:t>2</a:t>
            </a:r>
            <a:r>
              <a:rPr lang="pt-BR" sz="2400"/>
              <a:t>) = 0,05</a:t>
            </a:r>
          </a:p>
          <a:p>
            <a:endParaRPr lang="pt-BR" sz="2400"/>
          </a:p>
          <a:p>
            <a:endParaRPr lang="pt-BR" sz="2400"/>
          </a:p>
          <a:p>
            <a:endParaRPr lang="pt-BR" sz="2400"/>
          </a:p>
          <a:p>
            <a:endParaRPr lang="pt-BR" sz="2400"/>
          </a:p>
          <a:p>
            <a:endParaRPr lang="pt-BR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Exemplo 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z="2400"/>
              <a:t>Dado que uma peça é ruim, qual é a probabilidade da peça ser do fornecedor 1 e qual é a probabilidade da peça ser do  fornecedor 2? </a:t>
            </a:r>
          </a:p>
          <a:p>
            <a:endParaRPr lang="pt-BR" sz="2400"/>
          </a:p>
          <a:p>
            <a:r>
              <a:rPr lang="pt-BR" sz="2400"/>
              <a:t>P(A</a:t>
            </a:r>
            <a:r>
              <a:rPr lang="pt-BR" sz="2400" baseline="-25000"/>
              <a:t>1</a:t>
            </a:r>
            <a:r>
              <a:rPr lang="pt-BR" sz="2400"/>
              <a:t>/R)=? e P(A</a:t>
            </a:r>
            <a:r>
              <a:rPr lang="pt-BR" sz="2400" baseline="-25000"/>
              <a:t>2</a:t>
            </a:r>
            <a:r>
              <a:rPr lang="pt-BR" sz="2400"/>
              <a:t>/R)=?</a:t>
            </a:r>
          </a:p>
          <a:p>
            <a:endParaRPr lang="pt-BR" sz="3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Exercícios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sym typeface="Symbol" pitchFamily="18" charset="2"/>
              </a:rPr>
              <a:t>Um dado é viciado de tal forma que a probabilidade de sair uma certa face é proporcional ao seu valor (o valor 6 é seis vezes mais provável de sair do que o 1, por exemplo). Calcule:</a:t>
            </a:r>
          </a:p>
          <a:p>
            <a:endParaRPr lang="pt-BR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pt-BR" sz="2400">
                <a:sym typeface="Symbol" pitchFamily="18" charset="2"/>
              </a:rPr>
              <a:t>	a) a probabilidade de sair 5, sabendo que saiu um número ímpar</a:t>
            </a:r>
          </a:p>
          <a:p>
            <a:pPr>
              <a:buFontTx/>
              <a:buNone/>
            </a:pPr>
            <a:endParaRPr lang="pt-BR" u="sng">
              <a:sym typeface="Symbol" pitchFamily="18" charset="2"/>
            </a:endParaRPr>
          </a:p>
          <a:p>
            <a:pPr>
              <a:buFontTx/>
              <a:buNone/>
            </a:pPr>
            <a:r>
              <a:rPr lang="pt-BR" sz="2400">
                <a:sym typeface="Symbol" pitchFamily="18" charset="2"/>
              </a:rPr>
              <a:t>	b) a probabilidade de tirar um número par, sabendo que foi um número maior que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Exercícios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Dada a seguinte tabela, calcule a probabilidade de uma mulher ter sido escolhida, dado que ela tem menos de 25 anos.</a:t>
            </a:r>
          </a:p>
          <a:p>
            <a:endParaRPr lang="pt-BR"/>
          </a:p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00188" y="3286125"/>
          <a:ext cx="60960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91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/>
                        <a:t>Idade\Sexo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Homens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Mulheres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/>
                        <a:t>Idade &lt; 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2800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/>
                        <a:t>25 =&lt; Idade &lt;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4500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2500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7000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/>
                        <a:t>Idade</a:t>
                      </a:r>
                      <a:r>
                        <a:rPr lang="pt-BR" baseline="0"/>
                        <a:t> =&gt; 40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1800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4200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8300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7500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15800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Exercícios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Verifique se os eventos A e I são independentes, dada a tabela de probabilidade de eventos.</a:t>
            </a:r>
          </a:p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750" y="3286125"/>
          <a:ext cx="6096000" cy="14833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37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0,10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/>
                        <a:t>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0,08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0,82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0,90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0,12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0,88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428625" y="428625"/>
            <a:ext cx="8286750" cy="785813"/>
          </a:xfrm>
          <a:noFill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pt-BR">
                <a:effectLst>
                  <a:outerShdw blurRad="38100" dist="38100" dir="2700000" algn="tl">
                    <a:srgbClr val="000000"/>
                  </a:outerShdw>
                </a:effectLst>
              </a:rPr>
              <a:t>Probabilidade Condicional</a:t>
            </a:r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>
          <a:xfrm>
            <a:off x="500063" y="1285875"/>
            <a:ext cx="8183562" cy="5000625"/>
          </a:xfrm>
        </p:spPr>
        <p:txBody>
          <a:bodyPr/>
          <a:lstStyle/>
          <a:p>
            <a:endParaRPr lang="pt-BR"/>
          </a:p>
          <a:p>
            <a:r>
              <a:rPr lang="pt-BR"/>
              <a:t>Definição: probabilidade condicional de um evento é a probabilidade obtida com a informação adicional de que algum outro evento ocorreu. P(B/A) representa a probabilidade condicional da ocorrência do evento B, dado que o evento A já ocorreu.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Probabilidade Condicional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785938"/>
            <a:ext cx="8286750" cy="3643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Seja E: lançar um dado, e o evento A={sair o número 3}. Então P(A) = 1/6;</a:t>
            </a:r>
          </a:p>
          <a:p>
            <a:pPr>
              <a:lnSpc>
                <a:spcPct val="90000"/>
              </a:lnSpc>
            </a:pPr>
            <a:r>
              <a:rPr lang="pt-BR" sz="2400"/>
              <a:t>Considere o evento B={sair um número impar}. Então P(A/B) é igual a 1/3;</a:t>
            </a:r>
          </a:p>
          <a:p>
            <a:pPr>
              <a:lnSpc>
                <a:spcPct val="90000"/>
              </a:lnSpc>
            </a:pPr>
            <a:r>
              <a:rPr lang="pt-BR" sz="2400"/>
              <a:t>Formalmente: Dado dois eventos A e B, denota-se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400"/>
              <a:t>	NCF  = número de casos favoráveis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400"/>
              <a:t>	NCT = número de casos total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403350" y="4724400"/>
          <a:ext cx="6237288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ção" r:id="rId3" imgW="3149280" imgH="761760" progId="Equation.3">
                  <p:embed/>
                </p:oleObj>
              </mc:Choice>
              <mc:Fallback>
                <p:oleObj name="Equação" r:id="rId3" imgW="3149280" imgH="761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724400"/>
                        <a:ext cx="6237288" cy="150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/>
              <a:t>Exemplo: Lançamento de dois dados</a:t>
            </a:r>
          </a:p>
        </p:txBody>
      </p:sp>
      <p:graphicFrame>
        <p:nvGraphicFramePr>
          <p:cNvPr id="6963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52282"/>
              </p:ext>
            </p:extLst>
          </p:nvPr>
        </p:nvGraphicFramePr>
        <p:xfrm>
          <a:off x="1071563" y="1928813"/>
          <a:ext cx="7112000" cy="3352800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(1,1)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(1,2)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(1,3)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(1,4)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(1,5)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(1,6)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(2,1)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(2,2)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(2,3)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(2,4)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(2,5)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(2,6)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(3,1)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(3,2)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(3,3)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(3,4)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(3,5)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(3,6)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(4,1)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(4,2)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(4,3)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(4,4)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(4,5)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(4,6)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(5,1)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(5,2)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(5,3)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(5,4)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(5,5)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(5,6)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(6,1)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(6,2)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(6,3)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(6,4)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(6,5)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(6,6)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Exemplo 1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428750"/>
            <a:ext cx="7769225" cy="2271713"/>
          </a:xfrm>
        </p:spPr>
        <p:txBody>
          <a:bodyPr/>
          <a:lstStyle/>
          <a:p>
            <a:r>
              <a:rPr lang="pt-BR"/>
              <a:t>A = {(x</a:t>
            </a:r>
            <a:r>
              <a:rPr lang="pt-BR" baseline="-25000"/>
              <a:t>1</a:t>
            </a:r>
            <a:r>
              <a:rPr lang="pt-BR"/>
              <a:t>,x</a:t>
            </a:r>
            <a:r>
              <a:rPr lang="pt-BR" baseline="-25000"/>
              <a:t>2</a:t>
            </a:r>
            <a:r>
              <a:rPr lang="pt-BR"/>
              <a:t>) | x</a:t>
            </a:r>
            <a:r>
              <a:rPr lang="pt-BR" baseline="-25000"/>
              <a:t>1</a:t>
            </a:r>
            <a:r>
              <a:rPr lang="pt-BR"/>
              <a:t> + x</a:t>
            </a:r>
            <a:r>
              <a:rPr lang="pt-BR" baseline="-25000"/>
              <a:t>2</a:t>
            </a:r>
            <a:r>
              <a:rPr lang="pt-BR"/>
              <a:t> = 10}</a:t>
            </a:r>
          </a:p>
          <a:p>
            <a:endParaRPr lang="pt-BR"/>
          </a:p>
          <a:p>
            <a:r>
              <a:rPr lang="pt-BR"/>
              <a:t>B = {(x</a:t>
            </a:r>
            <a:r>
              <a:rPr lang="pt-BR" baseline="-25000"/>
              <a:t>1</a:t>
            </a:r>
            <a:r>
              <a:rPr lang="pt-BR"/>
              <a:t>,x</a:t>
            </a:r>
            <a:r>
              <a:rPr lang="pt-BR" baseline="-25000"/>
              <a:t>2</a:t>
            </a:r>
            <a:r>
              <a:rPr lang="pt-BR"/>
              <a:t>) | x</a:t>
            </a:r>
            <a:r>
              <a:rPr lang="pt-BR" baseline="-25000"/>
              <a:t>1</a:t>
            </a:r>
            <a:r>
              <a:rPr lang="pt-BR"/>
              <a:t> &gt; x</a:t>
            </a:r>
            <a:r>
              <a:rPr lang="pt-BR" baseline="-25000"/>
              <a:t>2</a:t>
            </a:r>
            <a:r>
              <a:rPr lang="pt-BR"/>
              <a:t>} onde x</a:t>
            </a:r>
            <a:r>
              <a:rPr lang="pt-BR" baseline="-25000"/>
              <a:t>1</a:t>
            </a:r>
            <a:r>
              <a:rPr lang="pt-BR"/>
              <a:t> é o resultado do dado 1 e x</a:t>
            </a:r>
            <a:r>
              <a:rPr lang="pt-BR" baseline="-25000"/>
              <a:t>2</a:t>
            </a:r>
            <a:r>
              <a:rPr lang="pt-BR"/>
              <a:t> é o resultado do dado 2.</a:t>
            </a:r>
          </a:p>
          <a:p>
            <a:endParaRPr lang="pt-BR"/>
          </a:p>
          <a:p>
            <a:r>
              <a:rPr lang="pt-BR"/>
              <a:t>Calcular P(A), P(B), P(A/B) e P(B/A)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857750" y="4416425"/>
          <a:ext cx="322738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ção" r:id="rId3" imgW="1676160" imgH="393480" progId="Equation.3">
                  <p:embed/>
                </p:oleObj>
              </mc:Choice>
              <mc:Fallback>
                <p:oleObj name="Equação" r:id="rId3" imgW="16761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4416425"/>
                        <a:ext cx="3227388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1001713" y="4416425"/>
          <a:ext cx="325278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ção" r:id="rId5" imgW="1688760" imgH="393480" progId="Equation.3">
                  <p:embed/>
                </p:oleObj>
              </mc:Choice>
              <mc:Fallback>
                <p:oleObj name="Equação" r:id="rId5" imgW="16887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4416425"/>
                        <a:ext cx="3252787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828675" y="5403850"/>
          <a:ext cx="344805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ção" r:id="rId7" imgW="1790640" imgH="419040" progId="Equation.3">
                  <p:embed/>
                </p:oleObj>
              </mc:Choice>
              <mc:Fallback>
                <p:oleObj name="Equação" r:id="rId7" imgW="179064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5403850"/>
                        <a:ext cx="344805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7"/>
          <p:cNvGraphicFramePr>
            <a:graphicFrameLocks noChangeAspect="1"/>
          </p:cNvGraphicFramePr>
          <p:nvPr/>
        </p:nvGraphicFramePr>
        <p:xfrm>
          <a:off x="4841875" y="5407025"/>
          <a:ext cx="33020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ção" r:id="rId9" imgW="1714320" imgH="419040" progId="Equation.3">
                  <p:embed/>
                </p:oleObj>
              </mc:Choice>
              <mc:Fallback>
                <p:oleObj name="Equação" r:id="rId9" imgW="171432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5407025"/>
                        <a:ext cx="3302000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73625" y="5408613"/>
            <a:ext cx="3227388" cy="828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Exemplo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85813" y="1714500"/>
            <a:ext cx="7769225" cy="1281113"/>
          </a:xfrm>
        </p:spPr>
        <p:txBody>
          <a:bodyPr/>
          <a:lstStyle/>
          <a:p>
            <a:r>
              <a:rPr lang="pt-BR"/>
              <a:t> Considere a situação promocional de oficiais dos Estados Unidos.</a:t>
            </a:r>
          </a:p>
          <a:p>
            <a:pPr>
              <a:spcBef>
                <a:spcPct val="0"/>
              </a:spcBef>
              <a:buFontTx/>
              <a:buNone/>
            </a:pPr>
            <a:endParaRPr lang="pt-BR"/>
          </a:p>
        </p:txBody>
      </p:sp>
      <p:graphicFrame>
        <p:nvGraphicFramePr>
          <p:cNvPr id="72708" name="Group 4"/>
          <p:cNvGraphicFramePr>
            <a:graphicFrameLocks noGrp="1"/>
          </p:cNvGraphicFramePr>
          <p:nvPr/>
        </p:nvGraphicFramePr>
        <p:xfrm>
          <a:off x="1752600" y="4038600"/>
          <a:ext cx="5534045" cy="1997393"/>
        </p:xfrm>
        <a:graphic>
          <a:graphicData uri="http://schemas.openxmlformats.org/drawingml/2006/table">
            <a:tbl>
              <a:tblPr/>
              <a:tblGrid>
                <a:gridCol w="20852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2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30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28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Homens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Mulheres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Promovidos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Não Promovidos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293" name="Text Box 37"/>
          <p:cNvSpPr txBox="1">
            <a:spLocks noChangeArrowheads="1"/>
          </p:cNvSpPr>
          <p:nvPr/>
        </p:nvSpPr>
        <p:spPr bwMode="auto">
          <a:xfrm>
            <a:off x="1804988" y="3333750"/>
            <a:ext cx="5024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pt-BR" sz="2000">
                <a:latin typeface="+mn-lt"/>
              </a:rPr>
              <a:t>Status de Promoção dos Oficiais de Polícia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Exemplo 2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86125" y="1857375"/>
            <a:ext cx="5089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tabLst>
                <a:tab pos="360000" algn="l"/>
              </a:tabLst>
              <a:defRPr/>
            </a:pPr>
            <a:r>
              <a:rPr lang="pt-BR" sz="1800">
                <a:latin typeface="+mj-lt"/>
              </a:rPr>
              <a:t>H	evento em que um oficial seja um homem</a:t>
            </a:r>
          </a:p>
          <a:p>
            <a:pPr>
              <a:spcBef>
                <a:spcPct val="0"/>
              </a:spcBef>
              <a:tabLst>
                <a:tab pos="360000" algn="l"/>
              </a:tabLst>
              <a:defRPr/>
            </a:pPr>
            <a:r>
              <a:rPr lang="pt-BR" sz="1800">
                <a:latin typeface="+mj-lt"/>
              </a:rPr>
              <a:t>M	evento em que um oficial seja  uma mulher</a:t>
            </a:r>
          </a:p>
          <a:p>
            <a:pPr>
              <a:spcBef>
                <a:spcPct val="0"/>
              </a:spcBef>
              <a:tabLst>
                <a:tab pos="360000" algn="l"/>
              </a:tabLst>
              <a:defRPr/>
            </a:pPr>
            <a:r>
              <a:rPr lang="pt-BR" sz="1800">
                <a:latin typeface="+mj-lt"/>
              </a:rPr>
              <a:t>I	evento em que um oficial é promovido</a:t>
            </a:r>
          </a:p>
          <a:p>
            <a:pPr>
              <a:spcBef>
                <a:spcPct val="0"/>
              </a:spcBef>
              <a:tabLst>
                <a:tab pos="360000" algn="l"/>
              </a:tabLst>
              <a:defRPr/>
            </a:pPr>
            <a:r>
              <a:rPr lang="pt-BR" sz="1800">
                <a:latin typeface="+mj-lt"/>
              </a:rPr>
              <a:t>Ī</a:t>
            </a:r>
            <a:r>
              <a:rPr lang="pt-BR" sz="1800" baseline="30000">
                <a:latin typeface="+mj-lt"/>
              </a:rPr>
              <a:t> </a:t>
            </a:r>
            <a:r>
              <a:rPr lang="pt-BR" sz="1800">
                <a:latin typeface="+mj-lt"/>
              </a:rPr>
              <a:t>	evento em que um oficial não é promovido</a:t>
            </a:r>
          </a:p>
        </p:txBody>
      </p:sp>
      <p:graphicFrame>
        <p:nvGraphicFramePr>
          <p:cNvPr id="73733" name="Group 5"/>
          <p:cNvGraphicFramePr>
            <a:graphicFrameLocks noGrp="1"/>
          </p:cNvGraphicFramePr>
          <p:nvPr/>
        </p:nvGraphicFramePr>
        <p:xfrm>
          <a:off x="500063" y="3962400"/>
          <a:ext cx="5643603" cy="1982153"/>
        </p:xfrm>
        <a:graphic>
          <a:graphicData uri="http://schemas.openxmlformats.org/drawingml/2006/table">
            <a:tbl>
              <a:tblPr/>
              <a:tblGrid>
                <a:gridCol w="2126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50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68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50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Homens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Mulheres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Promovidos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Não Promovidos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317" name="Text Box 38"/>
          <p:cNvSpPr txBox="1">
            <a:spLocks noChangeArrowheads="1"/>
          </p:cNvSpPr>
          <p:nvPr/>
        </p:nvSpPr>
        <p:spPr bwMode="auto">
          <a:xfrm>
            <a:off x="1092200" y="3349625"/>
            <a:ext cx="4106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000">
                <a:latin typeface="+mj-lt"/>
              </a:rPr>
              <a:t>Tabela de Probabilidade Associada</a:t>
            </a:r>
            <a:endParaRPr lang="pt-BR" sz="2000">
              <a:latin typeface="+mj-lt"/>
            </a:endParaRPr>
          </a:p>
        </p:txBody>
      </p:sp>
      <p:sp>
        <p:nvSpPr>
          <p:cNvPr id="12318" name="Text Box 39"/>
          <p:cNvSpPr txBox="1">
            <a:spLocks noChangeArrowheads="1"/>
          </p:cNvSpPr>
          <p:nvPr/>
        </p:nvSpPr>
        <p:spPr bwMode="auto">
          <a:xfrm>
            <a:off x="6162675" y="3929063"/>
            <a:ext cx="268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800">
                <a:latin typeface="+mj-lt"/>
              </a:rPr>
              <a:t>P(H</a:t>
            </a:r>
            <a:r>
              <a:rPr lang="en-US" sz="1800">
                <a:latin typeface="+mj-lt"/>
                <a:sym typeface="Symbol" pitchFamily="18" charset="2"/>
              </a:rPr>
              <a:t>I)= 288/1200 =0,24</a:t>
            </a:r>
            <a:endParaRPr lang="pt-BR" sz="1800">
              <a:latin typeface="+mj-lt"/>
            </a:endParaRPr>
          </a:p>
        </p:txBody>
      </p:sp>
      <p:sp>
        <p:nvSpPr>
          <p:cNvPr id="12319" name="Line 40"/>
          <p:cNvSpPr>
            <a:spLocks noChangeShapeType="1"/>
          </p:cNvSpPr>
          <p:nvPr/>
        </p:nvSpPr>
        <p:spPr bwMode="auto">
          <a:xfrm rot="21593015" flipV="1">
            <a:off x="3571875" y="4146550"/>
            <a:ext cx="2643188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pt-BR">
              <a:latin typeface="+mj-lt"/>
            </a:endParaRPr>
          </a:p>
        </p:txBody>
      </p:sp>
      <p:sp>
        <p:nvSpPr>
          <p:cNvPr id="12320" name="Text Box 41"/>
          <p:cNvSpPr txBox="1">
            <a:spLocks noChangeArrowheads="1"/>
          </p:cNvSpPr>
          <p:nvPr/>
        </p:nvSpPr>
        <p:spPr bwMode="auto">
          <a:xfrm>
            <a:off x="6162675" y="4287838"/>
            <a:ext cx="268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800">
                <a:latin typeface="+mj-lt"/>
              </a:rPr>
              <a:t>P(H</a:t>
            </a:r>
            <a:r>
              <a:rPr lang="en-US" sz="1800">
                <a:latin typeface="+mj-lt"/>
                <a:sym typeface="Symbol" pitchFamily="18" charset="2"/>
              </a:rPr>
              <a:t></a:t>
            </a:r>
            <a:r>
              <a:rPr lang="pt-BR" sz="1800">
                <a:latin typeface="+mj-lt"/>
              </a:rPr>
              <a:t>Ī</a:t>
            </a:r>
            <a:r>
              <a:rPr lang="en-US" sz="1800">
                <a:latin typeface="+mj-lt"/>
                <a:sym typeface="Symbol" pitchFamily="18" charset="2"/>
              </a:rPr>
              <a:t>)= 672/1200 =0,56</a:t>
            </a:r>
            <a:endParaRPr lang="pt-BR" sz="1800">
              <a:latin typeface="+mj-lt"/>
            </a:endParaRPr>
          </a:p>
        </p:txBody>
      </p:sp>
      <p:sp>
        <p:nvSpPr>
          <p:cNvPr id="12321" name="Text Box 42"/>
          <p:cNvSpPr txBox="1">
            <a:spLocks noChangeArrowheads="1"/>
          </p:cNvSpPr>
          <p:nvPr/>
        </p:nvSpPr>
        <p:spPr bwMode="auto">
          <a:xfrm>
            <a:off x="6162675" y="4640263"/>
            <a:ext cx="2573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800">
                <a:latin typeface="+mj-lt"/>
              </a:rPr>
              <a:t>P(M</a:t>
            </a:r>
            <a:r>
              <a:rPr lang="en-US" sz="1800">
                <a:latin typeface="+mj-lt"/>
                <a:sym typeface="Symbol" pitchFamily="18" charset="2"/>
              </a:rPr>
              <a:t>I)= 36/1200 =0,03</a:t>
            </a:r>
            <a:endParaRPr lang="pt-BR" sz="1800">
              <a:latin typeface="+mj-lt"/>
            </a:endParaRPr>
          </a:p>
        </p:txBody>
      </p:sp>
      <p:sp>
        <p:nvSpPr>
          <p:cNvPr id="12322" name="Text Box 43"/>
          <p:cNvSpPr txBox="1">
            <a:spLocks noChangeArrowheads="1"/>
          </p:cNvSpPr>
          <p:nvPr/>
        </p:nvSpPr>
        <p:spPr bwMode="auto">
          <a:xfrm>
            <a:off x="6162675" y="5021263"/>
            <a:ext cx="2695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800">
                <a:latin typeface="+mj-lt"/>
              </a:rPr>
              <a:t>P(M</a:t>
            </a:r>
            <a:r>
              <a:rPr lang="en-US" sz="1800">
                <a:latin typeface="+mj-lt"/>
                <a:sym typeface="Symbol" pitchFamily="18" charset="2"/>
              </a:rPr>
              <a:t></a:t>
            </a:r>
            <a:r>
              <a:rPr lang="pt-BR" sz="1800">
                <a:latin typeface="+mj-lt"/>
              </a:rPr>
              <a:t>Ī</a:t>
            </a:r>
            <a:r>
              <a:rPr lang="en-US" sz="1800">
                <a:latin typeface="+mj-lt"/>
                <a:sym typeface="Symbol" pitchFamily="18" charset="2"/>
              </a:rPr>
              <a:t>)= 204/1200 =0,17</a:t>
            </a:r>
            <a:endParaRPr lang="pt-BR" sz="180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Exemplo 2 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4795" indent="-264795"/>
            <a:r>
              <a:rPr lang="pt-BR"/>
              <a:t>Qual a probabilidade P(I/H)?</a:t>
            </a:r>
          </a:p>
          <a:p>
            <a:pPr marL="264795" indent="-264795"/>
            <a:endParaRPr lang="pt-BR">
              <a:cs typeface="Segoe UI"/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340225"/>
              </p:ext>
            </p:extLst>
          </p:nvPr>
        </p:nvGraphicFramePr>
        <p:xfrm>
          <a:off x="2127250" y="2786063"/>
          <a:ext cx="450056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3" imgW="2603500" imgH="419100" progId="Equation.3">
                  <p:embed/>
                </p:oleObj>
              </mc:Choice>
              <mc:Fallback>
                <p:oleObj name="Equation" r:id="rId3" imgW="26035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0" y="2786063"/>
                        <a:ext cx="4500563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Teorema do Produto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2271712"/>
          </a:xfrm>
        </p:spPr>
        <p:txBody>
          <a:bodyPr/>
          <a:lstStyle/>
          <a:p>
            <a:r>
              <a:rPr lang="pt-BR" sz="2400"/>
              <a:t>A  probabilidade de ocorrência simultânea de dois eventos, A e B, do mesmo espaço amostral, é igual ao produto da probabilidade de um deles pela probabilidade condicional do outro, dado o primeiro.</a:t>
            </a: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714375" y="4071938"/>
            <a:ext cx="7962900" cy="2286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pt-BR">
              <a:latin typeface="+mj-lt"/>
            </a:endParaRP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669925" y="4395788"/>
            <a:ext cx="1355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>
                <a:latin typeface="+mj-lt"/>
              </a:rPr>
              <a:t> P(A/B)=</a:t>
            </a:r>
            <a:endParaRPr lang="pt-BR">
              <a:latin typeface="+mj-lt"/>
            </a:endParaRPr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2019300" y="4659313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latin typeface="+mj-lt"/>
            </a:endParaRP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2071688" y="4186238"/>
            <a:ext cx="1214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>
                <a:latin typeface="+mj-lt"/>
              </a:rPr>
              <a:t>P(A</a:t>
            </a:r>
            <a:r>
              <a:rPr lang="en-US">
                <a:latin typeface="+mj-lt"/>
                <a:sym typeface="Symbol" pitchFamily="18" charset="2"/>
              </a:rPr>
              <a:t>B)</a:t>
            </a:r>
            <a:endParaRPr lang="pt-BR">
              <a:latin typeface="+mj-lt"/>
            </a:endParaRPr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2290763" y="465455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>
                <a:latin typeface="+mj-lt"/>
              </a:rPr>
              <a:t>P(</a:t>
            </a:r>
            <a:r>
              <a:rPr lang="en-US">
                <a:latin typeface="+mj-lt"/>
                <a:sym typeface="Symbol" pitchFamily="18" charset="2"/>
              </a:rPr>
              <a:t>B)</a:t>
            </a:r>
            <a:endParaRPr lang="pt-BR">
              <a:latin typeface="+mj-lt"/>
            </a:endParaRPr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762000" y="5386388"/>
            <a:ext cx="1263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>
                <a:latin typeface="+mj-lt"/>
              </a:rPr>
              <a:t>P(B/A)=</a:t>
            </a:r>
            <a:endParaRPr lang="pt-BR">
              <a:latin typeface="+mj-lt"/>
            </a:endParaRPr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auto">
          <a:xfrm>
            <a:off x="2111375" y="5649913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latin typeface="+mj-lt"/>
            </a:endParaRPr>
          </a:p>
        </p:txBody>
      </p:sp>
      <p:sp>
        <p:nvSpPr>
          <p:cNvPr id="4109" name="Text Box 12"/>
          <p:cNvSpPr txBox="1">
            <a:spLocks noChangeArrowheads="1"/>
          </p:cNvSpPr>
          <p:nvPr/>
        </p:nvSpPr>
        <p:spPr bwMode="auto">
          <a:xfrm>
            <a:off x="2143125" y="5186363"/>
            <a:ext cx="1214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>
                <a:latin typeface="+mj-lt"/>
              </a:rPr>
              <a:t>P(A</a:t>
            </a:r>
            <a:r>
              <a:rPr lang="en-US">
                <a:latin typeface="+mj-lt"/>
                <a:sym typeface="Symbol" pitchFamily="18" charset="2"/>
              </a:rPr>
              <a:t>B)</a:t>
            </a:r>
            <a:endParaRPr lang="pt-BR">
              <a:latin typeface="+mj-lt"/>
            </a:endParaRPr>
          </a:p>
        </p:txBody>
      </p:sp>
      <p:sp>
        <p:nvSpPr>
          <p:cNvPr id="4110" name="Text Box 13"/>
          <p:cNvSpPr txBox="1">
            <a:spLocks noChangeArrowheads="1"/>
          </p:cNvSpPr>
          <p:nvPr/>
        </p:nvSpPr>
        <p:spPr bwMode="auto">
          <a:xfrm>
            <a:off x="2382838" y="5645150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>
                <a:latin typeface="+mj-lt"/>
              </a:rPr>
              <a:t>P(A</a:t>
            </a:r>
            <a:r>
              <a:rPr lang="en-US">
                <a:latin typeface="+mj-lt"/>
                <a:sym typeface="Symbol" pitchFamily="18" charset="2"/>
              </a:rPr>
              <a:t>)</a:t>
            </a:r>
            <a:endParaRPr lang="pt-BR">
              <a:latin typeface="+mj-lt"/>
            </a:endParaRPr>
          </a:p>
        </p:txBody>
      </p:sp>
      <p:sp>
        <p:nvSpPr>
          <p:cNvPr id="4111" name="AutoShape 14"/>
          <p:cNvSpPr>
            <a:spLocks noChangeArrowheads="1"/>
          </p:cNvSpPr>
          <p:nvPr/>
        </p:nvSpPr>
        <p:spPr bwMode="auto">
          <a:xfrm>
            <a:off x="3571875" y="4357688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BR">
              <a:latin typeface="+mj-lt"/>
            </a:endParaRPr>
          </a:p>
        </p:txBody>
      </p:sp>
      <p:sp>
        <p:nvSpPr>
          <p:cNvPr id="4112" name="AutoShape 15"/>
          <p:cNvSpPr>
            <a:spLocks noChangeArrowheads="1"/>
          </p:cNvSpPr>
          <p:nvPr/>
        </p:nvSpPr>
        <p:spPr bwMode="auto">
          <a:xfrm>
            <a:off x="3505200" y="5334000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BR">
              <a:latin typeface="+mj-lt"/>
            </a:endParaRPr>
          </a:p>
        </p:txBody>
      </p:sp>
      <p:graphicFrame>
        <p:nvGraphicFramePr>
          <p:cNvPr id="409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37066"/>
              </p:ext>
            </p:extLst>
          </p:nvPr>
        </p:nvGraphicFramePr>
        <p:xfrm>
          <a:off x="4800600" y="4365104"/>
          <a:ext cx="37338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ção" r:id="rId3" imgW="1485720" imgH="203040" progId="Equation.3">
                  <p:embed/>
                </p:oleObj>
              </mc:Choice>
              <mc:Fallback>
                <p:oleObj name="Equação" r:id="rId3" imgW="1485720" imgH="203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365104"/>
                        <a:ext cx="3733800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171390"/>
              </p:ext>
            </p:extLst>
          </p:nvPr>
        </p:nvGraphicFramePr>
        <p:xfrm>
          <a:off x="4786313" y="5438254"/>
          <a:ext cx="383857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ção" r:id="rId5" imgW="1498320" imgH="203040" progId="Equation.3">
                  <p:embed/>
                </p:oleObj>
              </mc:Choice>
              <mc:Fallback>
                <p:oleObj name="Equação" r:id="rId5" imgW="149832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5438254"/>
                        <a:ext cx="3838575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tatistic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Personalizada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txDef>
      <a:spPr/>
      <a:bodyPr vert="horz" lIns="182880" tIns="0">
        <a:noAutofit/>
      </a:bodyPr>
      <a:lstStyle>
        <a:defPPr marL="36576" marR="0" indent="0" algn="r" defTabSz="914400" rtl="0" eaLnBrk="1" fontAlgn="auto" latinLnBrk="0" hangingPunct="1">
          <a:lnSpc>
            <a:spcPct val="150000"/>
          </a:lnSpc>
          <a:spcBef>
            <a:spcPts val="0"/>
          </a:spcBef>
          <a:spcAft>
            <a:spcPts val="0"/>
          </a:spcAft>
          <a:buClr>
            <a:schemeClr val="accent1"/>
          </a:buClr>
          <a:buSzPct val="80000"/>
          <a:buFont typeface="Wingdings 2"/>
          <a:buNone/>
          <a:tabLst/>
          <a:defRPr kumimoji="0" sz="1600" b="1" i="0" u="none" strike="noStrike" kern="1200" cap="none" spc="0" normalizeH="0" baseline="0" noProof="0" dirty="0" smtClean="0">
            <a:ln>
              <a:noFill/>
            </a:ln>
            <a:solidFill>
              <a:schemeClr val="bg2">
                <a:shade val="2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Estatistica</Template>
  <TotalTime>0</TotalTime>
  <Words>1214</Words>
  <Application>Microsoft Macintosh PowerPoint</Application>
  <PresentationFormat>On-screen Show (4:3)</PresentationFormat>
  <Paragraphs>206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Estatistica</vt:lpstr>
      <vt:lpstr>Equação</vt:lpstr>
      <vt:lpstr>Equation</vt:lpstr>
      <vt:lpstr>Microsoft Equation</vt:lpstr>
      <vt:lpstr>Probabilidade</vt:lpstr>
      <vt:lpstr>Probabilidade Condicional</vt:lpstr>
      <vt:lpstr>Probabilidade Condicional</vt:lpstr>
      <vt:lpstr>Exemplo: Lançamento de dois dados</vt:lpstr>
      <vt:lpstr>Exemplo 1</vt:lpstr>
      <vt:lpstr>Exemplo 2</vt:lpstr>
      <vt:lpstr>Exemplo 2</vt:lpstr>
      <vt:lpstr>Exemplo 2 </vt:lpstr>
      <vt:lpstr>Teorema do Produto</vt:lpstr>
      <vt:lpstr>Exemplo 3</vt:lpstr>
      <vt:lpstr>Independência Estatística</vt:lpstr>
      <vt:lpstr>Exemplo 4</vt:lpstr>
      <vt:lpstr>Teorema de Bayes</vt:lpstr>
      <vt:lpstr>Exemplo 5</vt:lpstr>
      <vt:lpstr>Exemplo 5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Renata</dc:creator>
  <cp:lastModifiedBy>Renata Maria Cardoso Rodrigues de Souza</cp:lastModifiedBy>
  <cp:revision>2</cp:revision>
  <dcterms:created xsi:type="dcterms:W3CDTF">2003-03-05T13:07:41Z</dcterms:created>
  <dcterms:modified xsi:type="dcterms:W3CDTF">2022-02-14T17:39:13Z</dcterms:modified>
</cp:coreProperties>
</file>