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y="6858000" cx="9144000"/>
  <p:notesSz cx="6997700" cy="9283700"/>
  <p:embeddedFontLst>
    <p:embeddedFont>
      <p:font typeface="Quattrocento Sans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24">
          <p15:clr>
            <a:srgbClr val="000000"/>
          </p15:clr>
        </p15:guide>
        <p15:guide id="2" pos="192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560939C-6C00-498F-8B87-287D862CD118}">
  <a:tblStyle styleId="{7560939C-6C00-498F-8B87-287D862CD118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24" orient="horz"/>
        <p:guide pos="19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font" Target="fonts/QuattrocentoSans-regular.fntdata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font" Target="fonts/QuattrocentoSans-italic.fntdata"/><Relationship Id="rId12" Type="http://schemas.openxmlformats.org/officeDocument/2006/relationships/slide" Target="slides/slide6.xml"/><Relationship Id="rId34" Type="http://schemas.openxmlformats.org/officeDocument/2006/relationships/font" Target="fonts/QuattrocentoSans-bold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36" Type="http://schemas.openxmlformats.org/officeDocument/2006/relationships/font" Target="fonts/QuattrocentoSans-boldItalic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1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2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3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4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5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5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6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6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8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8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9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9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0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0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1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1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2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2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3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3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4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4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5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5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6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6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9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>
  <p:cSld name="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fmla="val 4578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17" name="Google Shape;1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18" name="Google Shape;18;p2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5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2" type="body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228600" lvl="0" marL="4572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1" sz="1600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/>
          <p:nvPr>
            <p:ph type="title"/>
          </p:nvPr>
        </p:nvSpPr>
        <p:spPr>
          <a:xfrm>
            <a:off x="500034" y="285728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" type="body"/>
          </p:nvPr>
        </p:nvSpPr>
        <p:spPr>
          <a:xfrm rot="5400000">
            <a:off x="2497998" y="-569228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/>
          <p:nvPr>
            <p:ph type="title"/>
          </p:nvPr>
        </p:nvSpPr>
        <p:spPr>
          <a:xfrm rot="5400000">
            <a:off x="5098253" y="2759872"/>
            <a:ext cx="4929222" cy="19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 rot="5400000">
            <a:off x="1007223" y="778672"/>
            <a:ext cx="4929222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showMasterSp="0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fmla="val 2127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33" name="Google Shape;33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34" name="Google Shape;34;p4"/>
          <p:cNvSpPr txBox="1"/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b="0" sz="3600" cap="none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18850" spcFirstLastPara="1" rIns="91425" wrap="square" tIns="0">
            <a:noAutofit/>
          </a:bodyPr>
          <a:lstStyle>
            <a:lvl1pPr indent="-228600" lvl="0" marL="457200" marR="36576" algn="l">
              <a:spcBef>
                <a:spcPts val="0"/>
              </a:spcBef>
              <a:spcAft>
                <a:spcPts val="0"/>
              </a:spcAft>
              <a:buSzPts val="1440"/>
              <a:buNone/>
              <a:defRPr b="0" sz="1800">
                <a:solidFill>
                  <a:srgbClr val="3A3B66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body"/>
          </p:nvPr>
        </p:nvSpPr>
        <p:spPr>
          <a:xfrm>
            <a:off x="571472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60680" lvl="0" marL="45720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2" type="body"/>
          </p:nvPr>
        </p:nvSpPr>
        <p:spPr>
          <a:xfrm>
            <a:off x="4786314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60680" lvl="0" marL="45720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/>
          <p:nvPr>
            <p:ph type="title"/>
          </p:nvPr>
        </p:nvSpPr>
        <p:spPr>
          <a:xfrm>
            <a:off x="502920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607224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46300" spcFirstLastPara="1" rIns="91425" wrap="square" tIns="91425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2" type="body"/>
          </p:nvPr>
        </p:nvSpPr>
        <p:spPr>
          <a:xfrm>
            <a:off x="4652169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91425" wrap="square" tIns="91425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3" type="body"/>
          </p:nvPr>
        </p:nvSpPr>
        <p:spPr>
          <a:xfrm>
            <a:off x="607224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50520" lvl="0" marL="45720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4" type="body"/>
          </p:nvPr>
        </p:nvSpPr>
        <p:spPr>
          <a:xfrm>
            <a:off x="4652169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50520" lvl="0" marL="45720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showMasterSp="0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62" name="Google Shape;62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63" name="Google Shape;63;p8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type="title"/>
          </p:nvPr>
        </p:nvSpPr>
        <p:spPr>
          <a:xfrm>
            <a:off x="5500694" y="1300154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Quattrocento Sans"/>
              <a:buNone/>
              <a:defRPr b="1" sz="22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" type="body"/>
          </p:nvPr>
        </p:nvSpPr>
        <p:spPr>
          <a:xfrm>
            <a:off x="5500694" y="2357430"/>
            <a:ext cx="2971800" cy="3706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Autofit/>
          </a:bodyPr>
          <a:lstStyle>
            <a:lvl1pPr indent="-228600" lvl="0" marL="457200" marR="18288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2" type="body"/>
          </p:nvPr>
        </p:nvSpPr>
        <p:spPr>
          <a:xfrm>
            <a:off x="785786" y="1357298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70840" lvl="0" marL="457200" algn="l"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indent="-393700" lvl="1" marL="914400" algn="l"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indent="-381000" lvl="2" marL="1371600" algn="l"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indent="-370839" lvl="3" marL="1828800" algn="l">
              <a:spcBef>
                <a:spcPts val="225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indent="-355600" lvl="4" marL="22860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showMasterSp="0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fmla="val 2748" name="adj"/>
            </a:avLst>
          </a:prstGeom>
          <a:solidFill>
            <a:srgbClr val="1C1C1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76" name="Google Shape;7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77" name="Google Shape;77;p10"/>
          <p:cNvSpPr txBox="1"/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b="0" sz="3600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indent="-304800" lvl="1" marL="914400" algn="l"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indent="-292100" lvl="2" marL="1371600" algn="l"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indent="-292608" lvl="3" marL="1828800" algn="l"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indent="-285750" lvl="4" marL="2286000" algn="l"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9" name="Google Shape;79;p10"/>
          <p:cNvSpPr/>
          <p:nvPr>
            <p:ph idx="2" type="pic"/>
          </p:nvPr>
        </p:nvSpPr>
        <p:spPr>
          <a:xfrm>
            <a:off x="421480" y="435768"/>
            <a:ext cx="5925312" cy="4343400"/>
          </a:xfrm>
          <a:prstGeom prst="snipRoundRect">
            <a:avLst>
              <a:gd fmla="val 1040" name="adj1"/>
              <a:gd fmla="val 0" name="adj2"/>
            </a:avLst>
          </a:prstGeom>
          <a:solidFill>
            <a:srgbClr val="4D4D4D"/>
          </a:solid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lvl="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b="0" i="0" sz="1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b="0" i="0" sz="17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0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fmla="val 2127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1000" lvl="1" marL="91440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8300" lvl="2" marL="1371600" marR="0" rtl="0" algn="l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63728" lvl="3" marL="1828800" marR="0" rtl="0" algn="l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b="0" i="0" sz="1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5600" lvl="4" marL="2286000" marR="0" rtl="0" algn="l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36550" lvl="5" marL="2743200" marR="0" rtl="0" algn="l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b="0" i="0" sz="17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23850" lvl="6" marL="3200400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23850" lvl="7" marL="3657600" marR="0" rtl="0" algn="l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23850" lvl="8" marL="4114800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descr="E:\cin.gif" id="13" name="Google Shape;13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Relationship Id="rId4" Type="http://schemas.openxmlformats.org/officeDocument/2006/relationships/image" Target="../media/image18.png"/><Relationship Id="rId5" Type="http://schemas.openxmlformats.org/officeDocument/2006/relationships/image" Target="../media/image1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5.png"/><Relationship Id="rId4" Type="http://schemas.openxmlformats.org/officeDocument/2006/relationships/image" Target="../media/image4.png"/><Relationship Id="rId5" Type="http://schemas.openxmlformats.org/officeDocument/2006/relationships/image" Target="../media/image17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6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ctrTitle"/>
          </p:nvPr>
        </p:nvSpPr>
        <p:spPr>
          <a:xfrm>
            <a:off x="500063" y="1820863"/>
            <a:ext cx="799465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</a:t>
            </a:r>
            <a:endParaRPr/>
          </a:p>
        </p:txBody>
      </p:sp>
      <p:sp>
        <p:nvSpPr>
          <p:cNvPr id="100" name="Google Shape;100;p13"/>
          <p:cNvSpPr txBox="1"/>
          <p:nvPr>
            <p:ph idx="1" type="subTitle"/>
          </p:nvPr>
        </p:nvSpPr>
        <p:spPr>
          <a:xfrm>
            <a:off x="3357563" y="3684588"/>
            <a:ext cx="5137150" cy="1958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Autofit/>
          </a:bodyPr>
          <a:lstStyle/>
          <a:p>
            <a:pPr indent="0" lvl="0" marL="36513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Definição de Probabilidade</a:t>
            </a:r>
            <a:endParaRPr/>
          </a:p>
          <a:p>
            <a:pPr indent="0" lvl="0" marL="36513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Principais Teoremas</a:t>
            </a:r>
            <a:endParaRPr/>
          </a:p>
          <a:p>
            <a:pPr indent="0" lvl="0" marL="36513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Probabilidades dos Espaços Amostrais</a:t>
            </a:r>
            <a:endParaRPr/>
          </a:p>
          <a:p>
            <a:pPr indent="0" lvl="0" marL="36513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Espaços Amostrais Equiprováveis </a:t>
            </a:r>
            <a:endParaRPr/>
          </a:p>
        </p:txBody>
      </p:sp>
      <p:sp>
        <p:nvSpPr>
          <p:cNvPr id="101" name="Google Shape;101;p13"/>
          <p:cNvSpPr txBox="1"/>
          <p:nvPr>
            <p:ph idx="2" type="body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Renata Souza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 Teorema 2</a:t>
            </a:r>
            <a:endParaRPr/>
          </a:p>
        </p:txBody>
      </p:sp>
      <p:sp>
        <p:nvSpPr>
          <p:cNvPr id="160" name="Google Shape;160;p22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Exemplo: 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Um agente de compras declara que há uma probabilidade de 0,90 de que um fornecedor enviará uma carga livre de peças defeituosas.</a:t>
            </a:r>
            <a:endParaRPr/>
          </a:p>
          <a:p>
            <a:pPr indent="-47625" lvl="1" marL="547688" rtl="0" algn="l"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Usando o complemento podemos afirmar que há uma probabilidade  de 1-0,90 = 0,10 de que a carga conterá peças defeituosas.</a:t>
            </a:r>
            <a:endParaRPr sz="2000"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Principais Teoremas</a:t>
            </a:r>
            <a:endParaRPr/>
          </a:p>
        </p:txBody>
      </p:sp>
      <p:sp>
        <p:nvSpPr>
          <p:cNvPr id="166" name="Google Shape;166;p23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/>
              <a:t>3. Se A ⊂ B, então P(A) ≤ P(B)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Demonstração: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Considere B= A ∪ (A</a:t>
            </a:r>
            <a:r>
              <a:rPr baseline="-25000" lang="pt-BR"/>
              <a:t>c</a:t>
            </a:r>
            <a:r>
              <a:rPr lang="pt-BR"/>
              <a:t> ∩ B). Ora A e A</a:t>
            </a:r>
            <a:r>
              <a:rPr baseline="-25000" lang="pt-BR"/>
              <a:t>c</a:t>
            </a:r>
            <a:r>
              <a:rPr lang="pt-BR"/>
              <a:t> ∩ B são mutuamente exclusivos. 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Logo, P(B) = P(A)+P(A</a:t>
            </a:r>
            <a:r>
              <a:rPr baseline="-25000" lang="pt-BR"/>
              <a:t>c</a:t>
            </a:r>
            <a:r>
              <a:rPr lang="pt-BR"/>
              <a:t> ∩ B). 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P(A</a:t>
            </a:r>
            <a:r>
              <a:rPr baseline="-25000" lang="pt-BR"/>
              <a:t>c</a:t>
            </a:r>
            <a:r>
              <a:rPr lang="pt-BR"/>
              <a:t> ∩ B) = P(B)- P(A).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Como P(B)- P(A) ≥ 0 por axioma 1.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P(A) ≤ P(B).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 Teorema 3</a:t>
            </a:r>
            <a:endParaRPr/>
          </a:p>
        </p:txBody>
      </p:sp>
      <p:sp>
        <p:nvSpPr>
          <p:cNvPr id="172" name="Google Shape;172;p24"/>
          <p:cNvSpPr txBox="1"/>
          <p:nvPr>
            <p:ph idx="1" type="body"/>
          </p:nvPr>
        </p:nvSpPr>
        <p:spPr>
          <a:xfrm>
            <a:off x="533400" y="1524000"/>
            <a:ext cx="7769225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Exemplo: 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Jogar um dado e observar o resultado. Ω={1,2,3,4,5,6}. </a:t>
            </a:r>
            <a:endParaRPr/>
          </a:p>
          <a:p>
            <a:pPr indent="-200024" lvl="1" marL="547688" rtl="0" algn="l"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None/>
            </a:pPr>
            <a:r>
              <a:t/>
            </a:r>
            <a:endParaRPr/>
          </a:p>
          <a:p>
            <a:pPr indent="-182562" lvl="2" marL="785813" rtl="0" algn="l">
              <a:spcBef>
                <a:spcPts val="250"/>
              </a:spcBef>
              <a:spcAft>
                <a:spcPts val="0"/>
              </a:spcAft>
              <a:buSzPts val="2200"/>
              <a:buChar char="●"/>
            </a:pPr>
            <a:r>
              <a:rPr lang="pt-BR"/>
              <a:t>Sejam os eventos A={a face é potência de 2} B={a face é par}. </a:t>
            </a:r>
            <a:endParaRPr/>
          </a:p>
          <a:p>
            <a:pPr indent="-182562" lvl="2" marL="785813" rtl="0" algn="l">
              <a:spcBef>
                <a:spcPts val="25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t/>
            </a:r>
            <a:endParaRPr/>
          </a:p>
          <a:p>
            <a:pPr indent="-182562" lvl="2" marL="785813" rtl="0" algn="l">
              <a:spcBef>
                <a:spcPts val="250"/>
              </a:spcBef>
              <a:spcAft>
                <a:spcPts val="0"/>
              </a:spcAft>
              <a:buSzPts val="2200"/>
              <a:buChar char="●"/>
            </a:pPr>
            <a:r>
              <a:rPr lang="pt-BR"/>
              <a:t>Então, A={2,4} e B={2,4,6} e P(A)=2/6 e P(B)=3/6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Principais Teoremas</a:t>
            </a:r>
            <a:endParaRPr/>
          </a:p>
        </p:txBody>
      </p:sp>
      <p:sp>
        <p:nvSpPr>
          <p:cNvPr id="178" name="Google Shape;178;p25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pt-BR" sz="2400"/>
              <a:t>4. Teorema da Soma (Lei da Adição)</a:t>
            </a:r>
            <a:endParaRPr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É útil quando temos dois eventos e estamos interessados em conhecer a probabilidade de pelo menos um deles ocorra.</a:t>
            </a:r>
            <a:endParaRPr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Dados dois eventos A e B, estamos interessados em  conhecer a probabilidade de que o evento A ou evento B ocorra, ou ambos ocorram:</a:t>
            </a:r>
            <a:endParaRPr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P(A∪B) = P(A) + P(B) - P(A∩B)</a:t>
            </a:r>
            <a:endParaRPr/>
          </a:p>
          <a:p>
            <a:pPr indent="-476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Demonstração:</a:t>
            </a:r>
            <a:endParaRPr/>
          </a:p>
          <a:p>
            <a:pPr indent="-182562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Char char="●"/>
            </a:pPr>
            <a:r>
              <a:rPr lang="pt-BR"/>
              <a:t>a) Se A e B são mutuamente exclusivos</a:t>
            </a:r>
            <a:endParaRPr/>
          </a:p>
          <a:p>
            <a:pPr indent="-182562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1904"/>
              <a:buChar char="◦"/>
            </a:pPr>
            <a:r>
              <a:rPr lang="pt-BR" sz="1700"/>
              <a:t>P(A∩B) = 0.</a:t>
            </a:r>
            <a:endParaRPr/>
          </a:p>
          <a:p>
            <a:pPr indent="-182562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1904"/>
              <a:buChar char="◦"/>
            </a:pPr>
            <a:r>
              <a:rPr lang="pt-BR" sz="1700"/>
              <a:t>Recai-se  axioma 3 </a:t>
            </a:r>
            <a:endParaRPr sz="1700"/>
          </a:p>
          <a:p>
            <a:pPr indent="-476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t/>
            </a:r>
            <a:endParaRPr sz="2400"/>
          </a:p>
          <a:p>
            <a:pPr indent="-2651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rPr lang="pt-BR" sz="2400"/>
              <a:t>	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Principais Teoremas</a:t>
            </a:r>
            <a:endParaRPr/>
          </a:p>
        </p:txBody>
      </p:sp>
      <p:sp>
        <p:nvSpPr>
          <p:cNvPr id="184" name="Google Shape;184;p26"/>
          <p:cNvSpPr txBox="1"/>
          <p:nvPr>
            <p:ph idx="1" type="body"/>
          </p:nvPr>
        </p:nvSpPr>
        <p:spPr>
          <a:xfrm>
            <a:off x="762000" y="1766888"/>
            <a:ext cx="7953375" cy="4113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182562" lvl="2" marL="7858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pt-BR"/>
              <a:t>b) Se A∩B ≠ φ.</a:t>
            </a:r>
            <a:endParaRPr/>
          </a:p>
          <a:p>
            <a:pPr indent="-182562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2128"/>
              <a:buChar char="◦"/>
            </a:pPr>
            <a:r>
              <a:rPr lang="pt-BR"/>
              <a:t> A e (A</a:t>
            </a:r>
            <a:r>
              <a:rPr baseline="-25000" lang="pt-BR"/>
              <a:t>c</a:t>
            </a:r>
            <a:r>
              <a:rPr lang="pt-BR"/>
              <a:t> ∩ B) são mutuamente exclusivos</a:t>
            </a:r>
            <a:endParaRPr/>
          </a:p>
          <a:p>
            <a:pPr indent="-47434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2128"/>
              <a:buNone/>
            </a:pPr>
            <a:r>
              <a:t/>
            </a:r>
            <a:endParaRPr/>
          </a:p>
          <a:p>
            <a:pPr indent="-182562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2128"/>
              <a:buChar char="◦"/>
            </a:pPr>
            <a:r>
              <a:rPr lang="pt-BR"/>
              <a:t>Pelo Axioma 2, P(A∪ A</a:t>
            </a:r>
            <a:r>
              <a:rPr baseline="-25000" lang="pt-BR"/>
              <a:t>c</a:t>
            </a:r>
            <a:r>
              <a:rPr lang="pt-BR"/>
              <a:t> ∩ B)=P(A ∪B)= P(A)+P(A</a:t>
            </a:r>
            <a:r>
              <a:rPr baseline="-25000" lang="pt-BR"/>
              <a:t>c</a:t>
            </a:r>
            <a:r>
              <a:rPr lang="pt-BR"/>
              <a:t> ∩ B) (i);</a:t>
            </a:r>
            <a:endParaRPr/>
          </a:p>
          <a:p>
            <a:pPr indent="-47434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2128"/>
              <a:buNone/>
            </a:pPr>
            <a:r>
              <a:t/>
            </a:r>
            <a:endParaRPr/>
          </a:p>
          <a:p>
            <a:pPr indent="-182562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2128"/>
              <a:buChar char="◦"/>
            </a:pPr>
            <a:r>
              <a:rPr lang="pt-BR"/>
              <a:t>Considerando que B  é a união dos eventos mutuamente exclusivos (B ∩ A) e (B ∩ A</a:t>
            </a:r>
            <a:r>
              <a:rPr baseline="-25000" lang="pt-BR"/>
              <a:t>c</a:t>
            </a:r>
            <a:r>
              <a:rPr lang="pt-BR"/>
              <a:t>).</a:t>
            </a:r>
            <a:br>
              <a:rPr lang="pt-BR"/>
            </a:br>
            <a:r>
              <a:rPr lang="pt-BR"/>
              <a:t>Logo, P(B)= P(B ∩ A) +P(B ∩ A</a:t>
            </a:r>
            <a:r>
              <a:rPr baseline="-25000" lang="pt-BR"/>
              <a:t>c</a:t>
            </a:r>
            <a:r>
              <a:rPr lang="pt-BR"/>
              <a:t>); </a:t>
            </a:r>
            <a:br>
              <a:rPr lang="pt-BR"/>
            </a:br>
            <a:r>
              <a:rPr lang="pt-BR"/>
              <a:t>         P(B ∩ A</a:t>
            </a:r>
            <a:r>
              <a:rPr baseline="-25000" lang="pt-BR"/>
              <a:t>c</a:t>
            </a:r>
            <a:r>
              <a:rPr lang="pt-BR"/>
              <a:t>)= P(B)- P(B ∩ A) (ii)</a:t>
            </a:r>
            <a:endParaRPr/>
          </a:p>
          <a:p>
            <a:pPr indent="-47434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2128"/>
              <a:buNone/>
            </a:pPr>
            <a:r>
              <a:t/>
            </a:r>
            <a:endParaRPr/>
          </a:p>
          <a:p>
            <a:pPr indent="-182562" lvl="3" marL="1023938" rt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SzPts val="2128"/>
              <a:buChar char="◦"/>
            </a:pPr>
            <a:r>
              <a:rPr lang="pt-BR"/>
              <a:t> Substituindo (ii) em (i), P(A∪B)=P(A)+P(B)-P(A∩B)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 Teorema 4</a:t>
            </a:r>
            <a:endParaRPr/>
          </a:p>
        </p:txBody>
      </p:sp>
      <p:sp>
        <p:nvSpPr>
          <p:cNvPr id="190" name="Google Shape;190;p27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00025" lvl="1" marL="5476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Considere uma fábrica com 50 empregados. Um empregado não tem êxito em satisfazer os padrões de desempenho,  se completa  o trabalho mais tarde e/ou monta produtos com defeito. </a:t>
            </a:r>
            <a:endParaRPr/>
          </a:p>
          <a:p>
            <a:pPr indent="-476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Foi observado que 5 dos 50 tinham completado o trabalho mais tarde,  6 dos 50 trabalhadores tinham montado peças defeituosas e 2 dos 50 tinham tanto completado mais tarde como montado produtos defeituosos.</a:t>
            </a:r>
            <a:endParaRPr/>
          </a:p>
          <a:p>
            <a:pPr indent="-265113" lvl="0" marL="265113" rtl="0" algn="l">
              <a:spcBef>
                <a:spcPts val="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t/>
            </a:r>
            <a:endParaRPr sz="2400"/>
          </a:p>
          <a:p>
            <a:pPr indent="-143193" lvl="0" marL="265113" rtl="0" algn="l"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8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 Teorema 4</a:t>
            </a:r>
            <a:endParaRPr/>
          </a:p>
        </p:txBody>
      </p:sp>
      <p:sp>
        <p:nvSpPr>
          <p:cNvPr id="196" name="Google Shape;196;p28"/>
          <p:cNvSpPr txBox="1"/>
          <p:nvPr>
            <p:ph idx="1" type="body"/>
          </p:nvPr>
        </p:nvSpPr>
        <p:spPr>
          <a:xfrm>
            <a:off x="357188" y="1500188"/>
            <a:ext cx="8215312" cy="1281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65113" lvl="0" marL="265113" rtl="0" algn="l">
              <a:spcBef>
                <a:spcPts val="0"/>
              </a:spcBef>
              <a:spcAft>
                <a:spcPts val="0"/>
              </a:spcAft>
              <a:buSzPts val="2240"/>
              <a:buFont typeface="Quattrocento Sans"/>
              <a:buNone/>
            </a:pPr>
            <a:r>
              <a:rPr lang="pt-BR"/>
              <a:t>	A – o evento que o trabalho termina mais tarde      B – o evento que o produto montado é defeituoso.</a:t>
            </a:r>
            <a:endParaRPr/>
          </a:p>
          <a:p>
            <a:pPr indent="-265113" lvl="0" marL="265113" rtl="0" algn="l">
              <a:spcBef>
                <a:spcPts val="0"/>
              </a:spcBef>
              <a:spcAft>
                <a:spcPts val="0"/>
              </a:spcAft>
              <a:buSzPts val="2240"/>
              <a:buFont typeface="Quattrocento Sans"/>
              <a:buNone/>
            </a:pPr>
            <a:r>
              <a:t/>
            </a:r>
            <a:endParaRPr/>
          </a:p>
          <a:p>
            <a:pPr indent="-265113" lvl="0" marL="265113" rtl="0" algn="l">
              <a:spcBef>
                <a:spcPts val="0"/>
              </a:spcBef>
              <a:spcAft>
                <a:spcPts val="0"/>
              </a:spcAft>
              <a:buSzPts val="2240"/>
              <a:buFont typeface="Quattrocento Sans"/>
              <a:buNone/>
            </a:pPr>
            <a:r>
              <a:t/>
            </a:r>
            <a:endParaRPr/>
          </a:p>
        </p:txBody>
      </p:sp>
      <p:sp>
        <p:nvSpPr>
          <p:cNvPr id="197" name="Google Shape;197;p28"/>
          <p:cNvSpPr txBox="1"/>
          <p:nvPr/>
        </p:nvSpPr>
        <p:spPr>
          <a:xfrm>
            <a:off x="2786063" y="3071813"/>
            <a:ext cx="283845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P(A) = 5/50 = 0,10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P(B) = 6/50 = 0,12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P(A∩B)= 2/50=0,04</a:t>
            </a:r>
            <a:endParaRPr b="0" i="0" sz="2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8" name="Google Shape;198;p28"/>
          <p:cNvSpPr txBox="1"/>
          <p:nvPr/>
        </p:nvSpPr>
        <p:spPr>
          <a:xfrm>
            <a:off x="785813" y="4357688"/>
            <a:ext cx="81645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P(A ∪ B) = P(A) + P(B) - P(A∩B)= 0,10 + 0,12 - 0,04 = 0,18 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9" name="Google Shape;199;p28"/>
          <p:cNvSpPr txBox="1"/>
          <p:nvPr/>
        </p:nvSpPr>
        <p:spPr>
          <a:xfrm>
            <a:off x="428625" y="5286375"/>
            <a:ext cx="8475663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 ∪ B significa  a probabilidade de um trabalhador terminar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mais tarde ou montar produtos defeituosos.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9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Probabilidades dos Espaços Amostrais</a:t>
            </a:r>
            <a:endParaRPr sz="3240"/>
          </a:p>
        </p:txBody>
      </p:sp>
      <p:sp>
        <p:nvSpPr>
          <p:cNvPr id="205" name="Google Shape;205;p29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Seja Ω={a</a:t>
            </a:r>
            <a:r>
              <a:rPr baseline="-25000" lang="pt-BR"/>
              <a:t>1</a:t>
            </a:r>
            <a:r>
              <a:rPr lang="pt-BR"/>
              <a:t>,...,a</a:t>
            </a:r>
            <a:r>
              <a:rPr baseline="-25000" lang="pt-BR"/>
              <a:t>n</a:t>
            </a:r>
            <a:r>
              <a:rPr lang="pt-BR"/>
              <a:t>}. Considera-se cada evento formado por um resultado simples A={a</a:t>
            </a:r>
            <a:r>
              <a:rPr baseline="-25000" lang="pt-BR"/>
              <a:t>i</a:t>
            </a:r>
            <a:r>
              <a:rPr lang="pt-BR"/>
              <a:t>}.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Cada evento simples {a</a:t>
            </a:r>
            <a:r>
              <a:rPr baseline="-25000" lang="pt-BR"/>
              <a:t>i</a:t>
            </a:r>
            <a:r>
              <a:rPr lang="pt-BR"/>
              <a:t>} associa-se um número p</a:t>
            </a:r>
            <a:r>
              <a:rPr baseline="-25000" lang="pt-BR"/>
              <a:t>i</a:t>
            </a:r>
            <a:r>
              <a:rPr lang="pt-BR"/>
              <a:t> denominado probabilidade de {a</a:t>
            </a:r>
            <a:r>
              <a:rPr baseline="-25000" lang="pt-BR"/>
              <a:t>i</a:t>
            </a:r>
            <a:r>
              <a:rPr lang="pt-BR"/>
              <a:t>} satisfazendo as seguintes condições: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p</a:t>
            </a:r>
            <a:r>
              <a:rPr baseline="-25000" lang="pt-BR"/>
              <a:t>i</a:t>
            </a:r>
            <a:r>
              <a:rPr lang="pt-BR"/>
              <a:t> ≥ 0 i=1,2,...,n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p</a:t>
            </a:r>
            <a:r>
              <a:rPr baseline="-25000" lang="pt-BR"/>
              <a:t>1</a:t>
            </a:r>
            <a:r>
              <a:rPr lang="pt-BR"/>
              <a:t> + p</a:t>
            </a:r>
            <a:r>
              <a:rPr baseline="-25000" lang="pt-BR"/>
              <a:t>2</a:t>
            </a:r>
            <a:r>
              <a:rPr lang="pt-BR"/>
              <a:t> +....+p</a:t>
            </a:r>
            <a:r>
              <a:rPr baseline="-25000" lang="pt-BR"/>
              <a:t>n</a:t>
            </a:r>
            <a:r>
              <a:rPr lang="pt-BR"/>
              <a:t> =1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0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11" name="Google Shape;211;p30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 Três cavalos A, B e C, estão em uma corrida; A: tem duas vezes mais probabilidades de ganhar que B, e B tem duas vezes mais probabilidade de ganhar que C. Quais são as probabilidades de vitória de cada um, isto é, P(A), P(B) e P(C)?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1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Solução</a:t>
            </a:r>
            <a:endParaRPr/>
          </a:p>
        </p:txBody>
      </p:sp>
      <p:sp>
        <p:nvSpPr>
          <p:cNvPr id="217" name="Google Shape;217;p31"/>
          <p:cNvSpPr txBox="1"/>
          <p:nvPr>
            <p:ph idx="1" type="body"/>
          </p:nvPr>
        </p:nvSpPr>
        <p:spPr>
          <a:xfrm>
            <a:off x="714375" y="1643063"/>
            <a:ext cx="7769225" cy="1814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Considerando P(C) = p então P(B) = 2p e  P(A) = 2 P(B) = 4p. Como a soma das probabilidades é 1, então: </a:t>
            </a:r>
            <a:endParaRPr/>
          </a:p>
        </p:txBody>
      </p:sp>
      <p:sp>
        <p:nvSpPr>
          <p:cNvPr id="218" name="Google Shape;218;p31"/>
          <p:cNvSpPr txBox="1"/>
          <p:nvPr/>
        </p:nvSpPr>
        <p:spPr>
          <a:xfrm>
            <a:off x="2465388" y="3286125"/>
            <a:ext cx="4651375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p+2p+4p=1   ou 7p= 1   ou p=1/7</a:t>
            </a:r>
            <a:endParaRPr/>
          </a:p>
        </p:txBody>
      </p:sp>
      <p:sp>
        <p:nvSpPr>
          <p:cNvPr id="219" name="Google Shape;219;p31"/>
          <p:cNvSpPr/>
          <p:nvPr/>
        </p:nvSpPr>
        <p:spPr>
          <a:xfrm>
            <a:off x="2786063" y="4143375"/>
            <a:ext cx="3300412" cy="1814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5113" lvl="0" marL="2651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Logo, temos:</a:t>
            </a:r>
            <a:endParaRPr/>
          </a:p>
          <a:p>
            <a:pPr indent="-219393" lvl="2" marL="722313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⚫"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P(A)=4/7; </a:t>
            </a:r>
            <a:endParaRPr/>
          </a:p>
          <a:p>
            <a:pPr indent="-219393" lvl="2" marL="722313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⚫"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P(B)=2/7;</a:t>
            </a:r>
            <a:endParaRPr/>
          </a:p>
          <a:p>
            <a:pPr indent="-219393" lvl="2" marL="722313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⚫"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P(C)=1/7.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</a:t>
            </a:r>
            <a:endParaRPr/>
          </a:p>
        </p:txBody>
      </p:sp>
      <p:sp>
        <p:nvSpPr>
          <p:cNvPr id="107" name="Google Shape;107;p14"/>
          <p:cNvSpPr txBox="1"/>
          <p:nvPr>
            <p:ph idx="1" type="body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É um conceito matemático que permite a quantificação da incerteza. É aquilo que torna possível se lidar de forma racional com problemas envolvendo o imprevisível (aleatoriedade). 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Principais definições: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1 - Clássico;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2 – Frequentista;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3 – Subjetivo;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4 – Formal.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2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Espaços Amostrais Finitos Equiprováveis</a:t>
            </a:r>
            <a:endParaRPr/>
          </a:p>
        </p:txBody>
      </p:sp>
      <p:sp>
        <p:nvSpPr>
          <p:cNvPr id="225" name="Google Shape;225;p32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65113" lvl="0" marL="265113" rtl="0" algn="l">
              <a:spcBef>
                <a:spcPts val="0"/>
              </a:spcBef>
              <a:spcAft>
                <a:spcPts val="0"/>
              </a:spcAft>
              <a:buSzPts val="1600"/>
              <a:buChar char="⚫"/>
            </a:pPr>
            <a:r>
              <a:rPr lang="pt-BR" sz="2000"/>
              <a:t>Quando se associa a cada ponto amostral a mesma probabilidade, o espaço amostral chama-se equiprovável ou uniforme. 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1600"/>
              <a:buChar char="⚫"/>
            </a:pPr>
            <a:r>
              <a:rPr lang="pt-BR" sz="2000"/>
              <a:t>Se Ω contém </a:t>
            </a:r>
            <a:r>
              <a:rPr i="1" lang="pt-BR" sz="2000"/>
              <a:t>n</a:t>
            </a:r>
            <a:r>
              <a:rPr lang="pt-BR" sz="2000"/>
              <a:t> pontos, então a probabilidade de cada ponto será 1/n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1600"/>
              <a:buChar char="⚫"/>
            </a:pPr>
            <a:r>
              <a:rPr lang="pt-BR" sz="2000"/>
              <a:t>Se um evento A contém r pontos, então:</a:t>
            </a:r>
            <a:endParaRPr/>
          </a:p>
          <a:p>
            <a:pPr indent="-163513" lvl="0" marL="265113" rtl="0" algn="l">
              <a:spcBef>
                <a:spcPts val="25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2000"/>
          </a:p>
          <a:p>
            <a:pPr indent="-163513" lvl="0" marL="265113" rtl="0" algn="l">
              <a:spcBef>
                <a:spcPts val="25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2000"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1600"/>
              <a:buChar char="⚫"/>
            </a:pPr>
            <a:r>
              <a:rPr lang="pt-BR" sz="2000"/>
              <a:t>Este método de avaliar P(A) é enunciado da seguinte maneira.</a:t>
            </a:r>
            <a:endParaRPr/>
          </a:p>
        </p:txBody>
      </p:sp>
      <p:pic>
        <p:nvPicPr>
          <p:cNvPr id="226" name="Google Shape;226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7313" y="2736050"/>
            <a:ext cx="1555748" cy="814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0125" y="4143375"/>
            <a:ext cx="6942138" cy="862013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32"/>
          <p:cNvSpPr txBox="1"/>
          <p:nvPr/>
        </p:nvSpPr>
        <p:spPr>
          <a:xfrm>
            <a:off x="1415450" y="5005402"/>
            <a:ext cx="7044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/>
              <a:t>ou</a:t>
            </a:r>
            <a:endParaRPr sz="3000"/>
          </a:p>
        </p:txBody>
      </p:sp>
      <p:pic>
        <p:nvPicPr>
          <p:cNvPr id="229" name="Google Shape;229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8000" y="5353075"/>
            <a:ext cx="4405313" cy="79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35" name="Google Shape;235;p33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Escolha aleatoriamente (indica que o espaço  é equiprovável) uma carta de um baralho com 52 cartas. Seja o evento  A: a carta é de ouros. Calcular P(A).</a:t>
            </a:r>
            <a:endParaRPr/>
          </a:p>
        </p:txBody>
      </p:sp>
      <p:pic>
        <p:nvPicPr>
          <p:cNvPr id="236" name="Google Shape;236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1750" y="3786188"/>
            <a:ext cx="3687763" cy="788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4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Problema de Contagem </a:t>
            </a:r>
            <a:endParaRPr/>
          </a:p>
        </p:txBody>
      </p:sp>
      <p:sp>
        <p:nvSpPr>
          <p:cNvPr id="242" name="Google Shape;242;p34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 Combinação de r elementos tomados (combinados)  p a p. Calcula-se por:</a:t>
            </a:r>
            <a:endParaRPr/>
          </a:p>
        </p:txBody>
      </p:sp>
      <p:pic>
        <p:nvPicPr>
          <p:cNvPr id="243" name="Google Shape;243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70150" y="2928938"/>
            <a:ext cx="3643313" cy="1131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5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49" name="Google Shape;249;p35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2" lvl="0" marL="265112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Num lote de 12 peças, 4 peças são defeituosas; duas peças são retiradas aleatoriamente. Calcule</a:t>
            </a:r>
            <a:endParaRPr/>
          </a:p>
          <a:p>
            <a:pPr indent="-211772" lvl="0" marL="265112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a) </a:t>
            </a:r>
            <a:r>
              <a:rPr lang="pt-BR"/>
              <a:t>A probabilidade de ambas serem </a:t>
            </a:r>
            <a:r>
              <a:rPr lang="pt-BR"/>
              <a:t>d</a:t>
            </a:r>
            <a:r>
              <a:rPr lang="pt-BR"/>
              <a:t>efeituosas. Seja A = ambas são defeituosas.</a:t>
            </a:r>
            <a:endParaRPr/>
          </a:p>
          <a:p>
            <a:pPr indent="-47625" lvl="1" marL="547688" rtl="0" algn="l"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A pode ocorrer</a:t>
            </a:r>
            <a:endParaRPr/>
          </a:p>
          <a:p>
            <a:pPr indent="-47625" lvl="1" marL="547688" rtl="0" algn="l"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Ω pode ocorrer</a:t>
            </a:r>
            <a:endParaRPr/>
          </a:p>
          <a:p>
            <a:pPr indent="-47625" lvl="1" marL="547688" rtl="0" algn="l"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Logo,  </a:t>
            </a:r>
            <a:endParaRPr/>
          </a:p>
        </p:txBody>
      </p:sp>
      <p:pic>
        <p:nvPicPr>
          <p:cNvPr id="250" name="Google Shape;250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29000" y="3443659"/>
            <a:ext cx="720725" cy="633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9000" y="4253210"/>
            <a:ext cx="906463" cy="61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3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14563" y="5085184"/>
            <a:ext cx="1562100" cy="61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6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58" name="Google Shape;258;p36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b) A probabilidade de ambas não serem defeituosas. Seja B = ambas não serem defeituosas.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B pode ocorrer</a:t>
            </a:r>
            <a:endParaRPr/>
          </a:p>
          <a:p>
            <a:pPr indent="-47625" lvl="1" marL="547688" rtl="0" algn="l"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Ω pode ocorrer</a:t>
            </a:r>
            <a:endParaRPr/>
          </a:p>
          <a:p>
            <a:pPr indent="-47625" lvl="1" marL="547688" rtl="0" algn="l"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Logo,  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pic>
        <p:nvPicPr>
          <p:cNvPr id="259" name="Google Shape;259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82975" y="2579563"/>
            <a:ext cx="825500" cy="633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67100" y="3389114"/>
            <a:ext cx="906463" cy="61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33600" y="4214813"/>
            <a:ext cx="1584325" cy="61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7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67" name="Google Shape;267;p37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c) A probabilidade de ao menos uma ser defeituosa.Seja C = ao menos uma defeituosa. C é o complemento de B, C = B</a:t>
            </a:r>
            <a:r>
              <a:rPr baseline="-25000" lang="pt-BR"/>
              <a:t>c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Logo,  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pic>
        <p:nvPicPr>
          <p:cNvPr id="268" name="Google Shape;268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0325" y="3714750"/>
            <a:ext cx="2752725" cy="8874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8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274" name="Google Shape;274;p38"/>
          <p:cNvSpPr txBox="1"/>
          <p:nvPr>
            <p:ph idx="1" type="body"/>
          </p:nvPr>
        </p:nvSpPr>
        <p:spPr>
          <a:xfrm>
            <a:off x="500063" y="1285875"/>
            <a:ext cx="8183562" cy="49514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/>
              <a:t>1) Um grupo de 55 elementos apresenta a seguinte composição:</a:t>
            </a:r>
            <a:endParaRPr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2000"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2000"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2000"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2000"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2000"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/>
              <a:t>Um elemento é escolhido ao acaso, responda:</a:t>
            </a:r>
            <a:endParaRPr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2000"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/>
              <a:t>	a) Qual a probabilidade de ser homem?</a:t>
            </a:r>
            <a:endParaRPr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/>
              <a:t>	b) Qual a probabilidade de ser adulto?</a:t>
            </a:r>
            <a:endParaRPr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/>
              <a:t>	c) Qual a probabilidade de ser menor e mulher?</a:t>
            </a:r>
            <a:endParaRPr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/>
              <a:t>	d) Qual a probabilidade de ser homem ou adulto?</a:t>
            </a:r>
            <a:endParaRPr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/>
              <a:t>	e) Qual a probabilidade de não ser homem e nem adulto?</a:t>
            </a:r>
            <a:endParaRPr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/>
              <a:t>	f) Qual a probabilidade de ser homem e não ser adulto?</a:t>
            </a:r>
            <a:endParaRPr/>
          </a:p>
        </p:txBody>
      </p:sp>
      <p:graphicFrame>
        <p:nvGraphicFramePr>
          <p:cNvPr id="275" name="Google Shape;275;p38"/>
          <p:cNvGraphicFramePr/>
          <p:nvPr/>
        </p:nvGraphicFramePr>
        <p:xfrm>
          <a:off x="2605088" y="19891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{7560939C-6C00-498F-8B87-287D862CD118}</a:tableStyleId>
              </a:tblPr>
              <a:tblGrid>
                <a:gridCol w="1231900"/>
                <a:gridCol w="1231900"/>
                <a:gridCol w="1231900"/>
              </a:tblGrid>
              <a:tr h="388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rPr b="0" i="0" lang="pt-BR" sz="2000" u="none" cap="none" strike="noStrik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Homem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rPr b="0" i="0" lang="pt-BR" sz="2000" u="none" cap="none" strike="noStrik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Mulher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rPr b="0" i="0" lang="pt-BR" sz="2000" u="none" cap="none" strike="noStrik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menor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rPr b="0" i="0" lang="pt-BR" sz="2000" u="none" cap="none" strike="noStrik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rPr b="0" i="0" lang="pt-BR" sz="2000" u="none" cap="none" strike="noStrik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8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rPr b="0" i="0" lang="pt-BR" sz="2000" u="none" cap="none" strike="noStrik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adulto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rPr b="0" i="0" lang="pt-BR" sz="2000" u="none" cap="none" strike="noStrik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600"/>
                        <a:buFont typeface="Noto Sans Symbols"/>
                        <a:buNone/>
                      </a:pPr>
                      <a:r>
                        <a:rPr b="0" i="0" lang="pt-BR" sz="2000" u="none" cap="none" strike="noStrik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type="title"/>
          </p:nvPr>
        </p:nvSpPr>
        <p:spPr>
          <a:xfrm>
            <a:off x="500400" y="428400"/>
            <a:ext cx="8182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113" name="Google Shape;113;p15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1 - Conceito Clássico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2000"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 </a:t>
            </a:r>
            <a:r>
              <a:rPr lang="pt-BR" sz="2000"/>
              <a:t>Se uma experiência tem N resultados possíveis e igualmente prováveis e n</a:t>
            </a:r>
            <a:r>
              <a:rPr baseline="-25000" lang="pt-BR" sz="2000"/>
              <a:t>A</a:t>
            </a:r>
            <a:r>
              <a:rPr lang="pt-BR" sz="2000"/>
              <a:t> é o número de resultados de um evento A então  a probabilidade de A é</a:t>
            </a:r>
            <a:endParaRPr/>
          </a:p>
          <a:p>
            <a:pPr indent="-73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73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</a:pPr>
            <a:r>
              <a:rPr lang="pt-BR" sz="2000"/>
              <a:t>Exemplos: </a:t>
            </a:r>
            <a:endParaRPr/>
          </a:p>
          <a:p>
            <a:pPr indent="-182562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Lançamento de um dado. Seja A o evento que registra a saída par. </a:t>
            </a:r>
            <a:endParaRPr/>
          </a:p>
          <a:p>
            <a:pPr indent="-68262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-68262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-68262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-182562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Lançamento de uma moeda. Seja A o evento que registra coroa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None/>
            </a:pPr>
            <a:r>
              <a:t/>
            </a:r>
            <a:endParaRPr sz="2000"/>
          </a:p>
        </p:txBody>
      </p:sp>
      <p:pic>
        <p:nvPicPr>
          <p:cNvPr id="114" name="Google Shape;11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9225" y="2643188"/>
            <a:ext cx="1082675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59225" y="4292600"/>
            <a:ext cx="969963" cy="639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56050" y="5405438"/>
            <a:ext cx="1044575" cy="687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122" name="Google Shape;122;p16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2 – Conceito Frequentista</a:t>
            </a:r>
            <a:endParaRPr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◦"/>
            </a:pPr>
            <a:r>
              <a:rPr lang="pt-BR" sz="1600"/>
              <a:t>Se em  N realizações de um experimento, o evento A ocorre n</a:t>
            </a:r>
            <a:r>
              <a:rPr baseline="-25000" lang="pt-BR" sz="1600"/>
              <a:t>A</a:t>
            </a:r>
            <a:r>
              <a:rPr lang="pt-BR" sz="1600"/>
              <a:t> vezes, então a freqüência relativa de A nas N realizações é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80"/>
              <a:buFont typeface="Quattrocento Sans"/>
              <a:buNone/>
            </a:pPr>
            <a:r>
              <a:t/>
            </a:r>
            <a:endParaRPr sz="16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80"/>
              <a:buFont typeface="Quattrocento Sans"/>
              <a:buNone/>
            </a:pPr>
            <a:r>
              <a:t/>
            </a:r>
            <a:endParaRPr sz="16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80"/>
              <a:buFont typeface="Quattrocento Sans"/>
              <a:buNone/>
            </a:pPr>
            <a:r>
              <a:rPr lang="pt-BR" sz="1600"/>
              <a:t>	    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80"/>
              <a:buFont typeface="Quattrocento Sans"/>
              <a:buNone/>
            </a:pPr>
            <a:r>
              <a:rPr lang="pt-BR" sz="1600"/>
              <a:t>        e a probabilidade é 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80"/>
              <a:buFont typeface="Quattrocento Sans"/>
              <a:buNone/>
            </a:pPr>
            <a:r>
              <a:t/>
            </a:r>
            <a:endParaRPr sz="16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80"/>
              <a:buFont typeface="Quattrocento Sans"/>
              <a:buNone/>
            </a:pPr>
            <a:r>
              <a:t/>
            </a:r>
            <a:endParaRPr sz="1600"/>
          </a:p>
          <a:p>
            <a:pPr indent="-984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1600"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◦"/>
            </a:pPr>
            <a:r>
              <a:rPr lang="pt-BR" sz="1600"/>
              <a:t>Exemplo: Uma experiência que consiste em observar o sexo de  um recém-nascido. Tal experiência já se realizou diversas vezes e existem registros  do seu resultado. 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20"/>
              <a:buFont typeface="Quattrocento Sans"/>
              <a:buNone/>
            </a:pPr>
            <a:r>
              <a:rPr lang="pt-BR" sz="1400"/>
              <a:t>			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20"/>
              <a:buFont typeface="Quattrocento Sans"/>
              <a:buNone/>
            </a:pPr>
            <a:r>
              <a:rPr lang="pt-BR" sz="1400"/>
              <a:t>	    </a:t>
            </a:r>
            <a:r>
              <a:rPr lang="pt-BR" sz="1600"/>
              <a:t>Ω = {masculino, feminino}</a:t>
            </a:r>
            <a:endParaRPr/>
          </a:p>
          <a:p>
            <a:pPr indent="-200024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1600"/>
              <a:t>	P(masculino)=0,52 e P(feminino)=0,48</a:t>
            </a:r>
            <a:endParaRPr/>
          </a:p>
          <a:p>
            <a:pPr indent="-200024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1600"/>
          </a:p>
          <a:p>
            <a:pPr indent="-200024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1600"/>
              <a:t>Usando a definição clássica, temos:</a:t>
            </a:r>
            <a:endParaRPr/>
          </a:p>
          <a:p>
            <a:pPr indent="-200024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1600"/>
              <a:t>	P(masculino)=0,50 e P(feminino)=0,50</a:t>
            </a:r>
            <a:endParaRPr sz="18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None/>
            </a:pPr>
            <a:r>
              <a:rPr lang="pt-BR" sz="2000"/>
              <a:t>      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None/>
            </a:pPr>
            <a:r>
              <a:rPr lang="pt-BR" sz="2000"/>
              <a:t>		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Font typeface="Quattrocento Sans"/>
              <a:buNone/>
            </a:pPr>
            <a:r>
              <a:t/>
            </a:r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14500" y="2286000"/>
            <a:ext cx="1162050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14500" y="3143250"/>
            <a:ext cx="1357313" cy="576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130" name="Google Shape;130;p17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3 – Conceito subjetivo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t/>
            </a:r>
            <a:endParaRPr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 A probabilidade é dada por um grau de crença ou de  confiança que cada pessoa dá a realização de um evento.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t/>
            </a:r>
            <a:endParaRPr sz="2400"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Exemplo: O ministro afirma que a inflação para o próximo ano será de 3%  com uma probabilidade de 90%.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t/>
            </a:r>
            <a:endParaRPr sz="24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None/>
            </a:pPr>
            <a:r>
              <a:rPr lang="pt-BR" sz="2000"/>
              <a:t>     </a:t>
            </a:r>
            <a:r>
              <a:rPr lang="pt-BR"/>
              <a:t> </a:t>
            </a:r>
            <a:endParaRPr sz="24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/>
              <a:t>4 - Definição Formal de Probabilidade</a:t>
            </a:r>
            <a:endParaRPr/>
          </a:p>
        </p:txBody>
      </p:sp>
      <p:sp>
        <p:nvSpPr>
          <p:cNvPr id="136" name="Google Shape;136;p18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Dado um experimento aleatório E e um evento A do espaço amostral Ω. A probabilidade de A  P(A) é uma função que associa um evento um número real, satisfazendo os seguintes axiomas:</a:t>
            </a:r>
            <a:endParaRPr/>
          </a:p>
          <a:p>
            <a:pPr indent="-1635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2000"/>
          </a:p>
          <a:p>
            <a:pPr indent="-457200" lvl="1" marL="80486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pt-BR"/>
              <a:t>0 ≤ P(A) ≤ 1    ∀ A ⊆ Ω </a:t>
            </a:r>
            <a:endParaRPr/>
          </a:p>
          <a:p>
            <a:pPr indent="-457200" lvl="1" marL="80486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pt-BR"/>
              <a:t>P(Ω) = 1</a:t>
            </a:r>
            <a:endParaRPr/>
          </a:p>
          <a:p>
            <a:pPr indent="-457200" lvl="1" marL="80486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pt-BR"/>
              <a:t>Sendo A e B dois eventos mutuamente exclusivos, ou seja, A∩B=∅, tem-se que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t/>
            </a:r>
            <a:endParaRPr sz="24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rPr lang="pt-BR" sz="2400"/>
              <a:t>		P(A∪B) = P(A) + P(B) 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Font typeface="Quattrocento Sans"/>
              <a:buNone/>
            </a:pPr>
            <a:r>
              <a:rPr lang="pt-BR" sz="1800"/>
              <a:t> </a:t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Font typeface="Quattrocento Sans"/>
              <a:buNone/>
            </a:pPr>
            <a:r>
              <a:t/>
            </a:r>
            <a:endParaRPr sz="18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Font typeface="Quattrocento Sans"/>
              <a:buNone/>
            </a:pPr>
            <a:r>
              <a:t/>
            </a:r>
            <a:endParaRPr sz="1800"/>
          </a:p>
          <a:p>
            <a:pPr indent="-26511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Font typeface="Quattrocento Sans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/>
              <a:t>Probabilidade de um evento</a:t>
            </a:r>
            <a:endParaRPr sz="3200"/>
          </a:p>
        </p:txBody>
      </p:sp>
      <p:sp>
        <p:nvSpPr>
          <p:cNvPr id="142" name="Google Shape;142;p19"/>
          <p:cNvSpPr txBox="1"/>
          <p:nvPr>
            <p:ph idx="1" type="body"/>
          </p:nvPr>
        </p:nvSpPr>
        <p:spPr>
          <a:xfrm>
            <a:off x="914400" y="1371600"/>
            <a:ext cx="7769225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Indica a chance de um determinado evento ocorrer dentre todos os eventos possíveis (espaço amostral);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Exemplo: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Considere um experimento de seleção de cartas de um baralho. Cada carta tem a probabilidade 1/52.</a:t>
            </a:r>
            <a:endParaRPr/>
          </a:p>
          <a:p>
            <a:pPr indent="-182562" lvl="2" marL="785813" rtl="0" algn="l">
              <a:spcBef>
                <a:spcPts val="250"/>
              </a:spcBef>
              <a:spcAft>
                <a:spcPts val="0"/>
              </a:spcAft>
              <a:buSzPts val="2400"/>
              <a:buChar char="●"/>
            </a:pPr>
            <a:r>
              <a:rPr lang="pt-BR" sz="2400"/>
              <a:t>A: a carta selecionada é um AS</a:t>
            </a:r>
            <a:endParaRPr/>
          </a:p>
          <a:p>
            <a:pPr indent="-182562" lvl="2" marL="785813" rtl="0" algn="l">
              <a:spcBef>
                <a:spcPts val="250"/>
              </a:spcBef>
              <a:spcAft>
                <a:spcPts val="0"/>
              </a:spcAft>
              <a:buSzPts val="2400"/>
              <a:buChar char="●"/>
            </a:pPr>
            <a:r>
              <a:rPr lang="pt-BR" sz="2400"/>
              <a:t> P(A) = 1/52+1/52+1/52+1/52=4/52</a:t>
            </a:r>
            <a:endParaRPr sz="3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Principais Teoremas</a:t>
            </a:r>
            <a:endParaRPr/>
          </a:p>
        </p:txBody>
      </p:sp>
      <p:sp>
        <p:nvSpPr>
          <p:cNvPr id="148" name="Google Shape;148;p20"/>
          <p:cNvSpPr txBox="1"/>
          <p:nvPr>
            <p:ph idx="1" type="body"/>
          </p:nvPr>
        </p:nvSpPr>
        <p:spPr>
          <a:xfrm>
            <a:off x="500063" y="1285875"/>
            <a:ext cx="7769225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/>
              <a:t>1. Se φ é o conjunto vazio então P(φ)=0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Demonstração: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Seja A um evento qualquer. Considerando que </a:t>
            </a:r>
            <a:br>
              <a:rPr lang="pt-BR"/>
            </a:br>
            <a:r>
              <a:rPr lang="pt-BR"/>
              <a:t>A∩ φ= φ temos que P(A∪φ)=P(A)+P(φ) (Axioma 3)</a:t>
            </a:r>
            <a:endParaRPr/>
          </a:p>
          <a:p>
            <a:pPr indent="-47625" lvl="1" marL="547688" rtl="0" algn="l"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Como A∪φ=A então, P(A) = P(A)+ P(φ). Logo P(φ)=0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Principais Teoremas</a:t>
            </a:r>
            <a:endParaRPr/>
          </a:p>
        </p:txBody>
      </p:sp>
      <p:sp>
        <p:nvSpPr>
          <p:cNvPr id="154" name="Google Shape;154;p21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/>
              <a:t>2. Se A</a:t>
            </a:r>
            <a:r>
              <a:rPr baseline="-25000" lang="pt-BR"/>
              <a:t>c</a:t>
            </a:r>
            <a:r>
              <a:rPr lang="pt-BR"/>
              <a:t> é o complemento do evento A, então P(A</a:t>
            </a:r>
            <a:r>
              <a:rPr baseline="-25000" lang="pt-BR"/>
              <a:t>c</a:t>
            </a:r>
            <a:r>
              <a:rPr lang="pt-BR"/>
              <a:t>) = 1- P(A).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Demonstração: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Considere que Ω=A ∪A</a:t>
            </a:r>
            <a:r>
              <a:rPr baseline="-25000" lang="pt-BR"/>
              <a:t>c</a:t>
            </a:r>
            <a:r>
              <a:rPr lang="pt-BR"/>
              <a:t> e A ∩ A</a:t>
            </a:r>
            <a:r>
              <a:rPr baseline="-25000" lang="pt-BR"/>
              <a:t>c</a:t>
            </a:r>
            <a:r>
              <a:rPr lang="pt-BR"/>
              <a:t> = φ. Então </a:t>
            </a:r>
            <a:br>
              <a:rPr lang="pt-BR"/>
            </a:br>
            <a:r>
              <a:rPr lang="pt-BR"/>
              <a:t>P(A∪ A</a:t>
            </a:r>
            <a:r>
              <a:rPr baseline="-25000" lang="pt-BR"/>
              <a:t>c</a:t>
            </a:r>
            <a:r>
              <a:rPr lang="pt-BR"/>
              <a:t>)=P(A)+P(A</a:t>
            </a:r>
            <a:r>
              <a:rPr baseline="-25000" lang="pt-BR"/>
              <a:t>c</a:t>
            </a:r>
            <a:r>
              <a:rPr lang="pt-BR"/>
              <a:t>).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Assim, P(Ω)= P(A∪ A</a:t>
            </a:r>
            <a:r>
              <a:rPr baseline="-25000" lang="pt-BR"/>
              <a:t>c</a:t>
            </a:r>
            <a:r>
              <a:rPr lang="pt-BR"/>
              <a:t>)= P(A)+P(A</a:t>
            </a:r>
            <a:r>
              <a:rPr baseline="-25000" lang="pt-BR"/>
              <a:t>c</a:t>
            </a:r>
            <a:r>
              <a:rPr lang="pt-BR"/>
              <a:t>); 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1=P(A)+P(A</a:t>
            </a:r>
            <a:r>
              <a:rPr baseline="-25000" lang="pt-BR"/>
              <a:t>c</a:t>
            </a:r>
            <a:r>
              <a:rPr lang="pt-BR"/>
              <a:t>).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P(A</a:t>
            </a:r>
            <a:r>
              <a:rPr baseline="-25000" lang="pt-BR"/>
              <a:t>c</a:t>
            </a:r>
            <a:r>
              <a:rPr lang="pt-BR"/>
              <a:t>) = 1- P(A).</a:t>
            </a:r>
            <a:endParaRPr sz="2000"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statistica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