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Microsoft_Equation1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D2A28D8-DB22-46F9-9890-705C8524E4F6}">
  <a:tblStyle styleId="{ED2A28D8-DB22-46F9-9890-705C8524E4F6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EF2"/>
          </a:solidFill>
        </a:fill>
      </a:tcStyle>
    </a:wholeTbl>
    <a:band1H>
      <a:tcTxStyle/>
      <a:tcStyle>
        <a:tcBdr/>
        <a:fill>
          <a:solidFill>
            <a:srgbClr val="D1DBE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1DBE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234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6290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2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5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6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7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8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9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0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2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3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4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5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3450" y="767575"/>
            <a:ext cx="47331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4" name="Google Shape;24;p2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Slide de título">
  <p:cSld name="1_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3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4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 cap="none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91425" bIns="45700" anchor="t" anchorCtr="0">
            <a:noAutofit/>
          </a:bodyPr>
          <a:lstStyle>
            <a:lvl1pPr marL="457200" marR="36576" lvl="0" indent="-228600" algn="l">
              <a:spcBef>
                <a:spcPts val="0"/>
              </a:spcBef>
              <a:spcAft>
                <a:spcPts val="0"/>
              </a:spcAft>
              <a:buSzPts val="1440"/>
              <a:buNone/>
              <a:defRPr sz="1800" b="0">
                <a:solidFill>
                  <a:srgbClr val="3A3B66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40" name="Google Shape;40;p4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1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2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3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4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m branco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8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65" name="Google Shape;65;p8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68" name="Google Shape;68;p8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Quattrocento Sans"/>
              <a:buNone/>
              <a:defRPr sz="2200" b="1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body" idx="1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marR="18288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2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70840" algn="l"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marL="914400" lvl="1" indent="-393700" algn="l"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marL="1371600" lvl="2" indent="-381000" algn="l"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marL="1828800" lvl="3" indent="-370839" algn="l"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marL="2286000" lvl="4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marL="2743200" lvl="5" indent="-2286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10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80" name="Google Shape;80;p10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marL="1371600" lvl="2" indent="-292100" algn="l"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marL="1828800" lvl="3" indent="-292608" algn="l"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marL="2286000" lvl="4" indent="-285750" algn="l"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>
            <a:spLocks noGrp="1"/>
          </p:cNvSpPr>
          <p:nvPr>
            <p:ph type="pic" idx="2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rgbClr val="4D4D4D"/>
          </a:solid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R="0" lvl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86" name="Google Shape;86;p10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63728" algn="l" rtl="0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55600" algn="l" rtl="0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3" name="Google Shape;13;p1" descr="E:\cin.gif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20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</a:t>
            </a:r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None/>
            </a:pPr>
            <a:r>
              <a:rPr lang="pt-BR"/>
              <a:t>Experimento Aleatório 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None/>
            </a:pPr>
            <a:r>
              <a:rPr lang="pt-BR"/>
              <a:t>Espaço Amostral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None/>
            </a:pPr>
            <a:r>
              <a:rPr lang="pt-BR"/>
              <a:t>Eventos Mutuamente Exclusivos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None/>
            </a:pPr>
            <a:r>
              <a:rPr lang="pt-BR"/>
              <a:t>Experimentos de Contagem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None/>
            </a:pPr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Espaço Amostral – Exemplo 2</a:t>
            </a:r>
            <a:endParaRPr/>
          </a:p>
        </p:txBody>
      </p:sp>
      <p:sp>
        <p:nvSpPr>
          <p:cNvPr id="178" name="Google Shape;178;p2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ts val="2240"/>
              <a:buFont typeface="Quattrocento Sans"/>
              <a:buAutoNum type="alphaLcParenR"/>
            </a:pPr>
            <a:r>
              <a:rPr lang="pt-BR"/>
              <a:t>Ω ={(1,1),(2,2), (3,3), (4,4), (5,5), (6,6)}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AutoNum type="alphaLcParenR"/>
            </a:pPr>
            <a:r>
              <a:rPr lang="pt-BR"/>
              <a:t>Ω ={(4,6), (5,5),(6,4)}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AutoNum type="alphaLcParenR"/>
            </a:pPr>
            <a:r>
              <a:rPr lang="pt-BR"/>
              <a:t>Ω ={</a:t>
            </a:r>
            <a:r>
              <a:rPr lang="pt-BR" sz="2400"/>
              <a:t>∅</a:t>
            </a:r>
            <a:r>
              <a:rPr lang="pt-BR"/>
              <a:t>}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AutoNum type="alphaLcParenR"/>
            </a:pPr>
            <a:r>
              <a:rPr lang="pt-BR"/>
              <a:t>Ω ={Ω}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AutoNum type="alphaLcParenR"/>
            </a:pPr>
            <a:r>
              <a:rPr lang="pt-BR"/>
              <a:t>Ω ={(1,2),(2,1), (2,4),(3,6),(4,2),(6,3)}</a:t>
            </a:r>
            <a:endParaRPr/>
          </a:p>
          <a:p>
            <a:pPr marL="265176" lvl="0" indent="-122935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Classe de Eventos Aleatórios</a:t>
            </a:r>
            <a:endParaRPr/>
          </a:p>
        </p:txBody>
      </p:sp>
      <p:sp>
        <p:nvSpPr>
          <p:cNvPr id="184" name="Google Shape;184;p24"/>
          <p:cNvSpPr txBox="1">
            <a:spLocks noGrp="1"/>
          </p:cNvSpPr>
          <p:nvPr>
            <p:ph type="body" idx="1"/>
          </p:nvPr>
        </p:nvSpPr>
        <p:spPr>
          <a:xfrm>
            <a:off x="668625" y="1225475"/>
            <a:ext cx="8096100" cy="48579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2" lvl="0" indent="-265112" algn="l" rtl="0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 </a:t>
            </a:r>
            <a:endParaRPr/>
          </a:p>
        </p:txBody>
      </p:sp>
      <p:sp>
        <p:nvSpPr>
          <p:cNvPr id="185" name="Google Shape;185;p24"/>
          <p:cNvSpPr/>
          <p:nvPr/>
        </p:nvSpPr>
        <p:spPr>
          <a:xfrm>
            <a:off x="1539280" y="3140968"/>
            <a:ext cx="152400" cy="19843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24"/>
          <p:cNvSpPr/>
          <p:nvPr/>
        </p:nvSpPr>
        <p:spPr>
          <a:xfrm>
            <a:off x="2452444" y="3540125"/>
            <a:ext cx="1524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7" name="Google Shape;187;p24"/>
          <p:cNvSpPr/>
          <p:nvPr/>
        </p:nvSpPr>
        <p:spPr>
          <a:xfrm>
            <a:off x="5427712" y="3992488"/>
            <a:ext cx="1524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8" name="Google Shape;188;p24"/>
          <p:cNvSpPr/>
          <p:nvPr/>
        </p:nvSpPr>
        <p:spPr>
          <a:xfrm>
            <a:off x="2528644" y="4869160"/>
            <a:ext cx="1524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9" name="Google Shape;189;p24"/>
          <p:cNvSpPr/>
          <p:nvPr/>
        </p:nvSpPr>
        <p:spPr>
          <a:xfrm>
            <a:off x="5139680" y="4424536"/>
            <a:ext cx="1524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0" name="Google Shape;190;p24"/>
          <p:cNvSpPr txBox="1"/>
          <p:nvPr/>
        </p:nvSpPr>
        <p:spPr>
          <a:xfrm flipH="1">
            <a:off x="8331973" y="5374701"/>
            <a:ext cx="361500" cy="424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1" name="Google Shape;191;p24"/>
          <p:cNvSpPr txBox="1"/>
          <p:nvPr/>
        </p:nvSpPr>
        <p:spPr>
          <a:xfrm>
            <a:off x="8314325" y="5377525"/>
            <a:ext cx="522000" cy="6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Quattrocento Sans"/>
                <a:ea typeface="Quattrocento Sans"/>
                <a:cs typeface="Quattrocento Sans"/>
                <a:sym typeface="Quattrocento Sans"/>
              </a:rPr>
              <a:t>2</a:t>
            </a:r>
            <a:endParaRPr sz="24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2" name="Google Shape;192;p24"/>
          <p:cNvSpPr txBox="1"/>
          <p:nvPr/>
        </p:nvSpPr>
        <p:spPr>
          <a:xfrm>
            <a:off x="8408175" y="5190050"/>
            <a:ext cx="522000" cy="6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Quattrocento Sans"/>
                <a:ea typeface="Quattrocento Sans"/>
                <a:cs typeface="Quattrocento Sans"/>
                <a:sym typeface="Quattrocento Sans"/>
              </a:rPr>
              <a:t>4</a:t>
            </a:r>
            <a:endParaRPr sz="24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Propriedades com Eventos Aleatórios</a:t>
            </a:r>
            <a:endParaRPr sz="3240"/>
          </a:p>
        </p:txBody>
      </p:sp>
      <p:sp>
        <p:nvSpPr>
          <p:cNvPr id="198" name="Google Shape;198;p2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lvl="0" indent="-211836" algn="l" rtl="0"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Considere Ω = {e</a:t>
            </a:r>
            <a:r>
              <a:rPr lang="pt-BR" baseline="-25000"/>
              <a:t>1</a:t>
            </a:r>
            <a:r>
              <a:rPr lang="pt-BR"/>
              <a:t>, e</a:t>
            </a:r>
            <a:r>
              <a:rPr lang="pt-BR" baseline="-25000"/>
              <a:t>2</a:t>
            </a:r>
            <a:r>
              <a:rPr lang="pt-BR"/>
              <a:t>, ..., e</a:t>
            </a:r>
            <a:r>
              <a:rPr lang="pt-BR" baseline="-25000"/>
              <a:t>n</a:t>
            </a:r>
            <a:r>
              <a:rPr lang="pt-BR"/>
              <a:t>}. Sejam A e B dois eventos de F(Ω).</a:t>
            </a:r>
            <a:endParaRPr/>
          </a:p>
          <a:p>
            <a:pPr marL="265176" lvl="0" indent="-122935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76" lvl="0" indent="-211836" algn="l" rtl="0"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Operações</a:t>
            </a:r>
            <a:endParaRPr/>
          </a:p>
          <a:p>
            <a:pPr marL="548640" lvl="1" indent="-201168" algn="l" rtl="0"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Char char="◦"/>
            </a:pPr>
            <a:r>
              <a:rPr lang="pt-BR"/>
              <a:t>União: A ∪ B = {e</a:t>
            </a:r>
            <a:r>
              <a:rPr lang="pt-BR" baseline="-25000"/>
              <a:t>i</a:t>
            </a:r>
            <a:r>
              <a:rPr lang="pt-BR"/>
              <a:t> </a:t>
            </a:r>
            <a:r>
              <a:rPr lang="pt-BR">
                <a:latin typeface="Arimo"/>
                <a:ea typeface="Arimo"/>
                <a:cs typeface="Arimo"/>
                <a:sym typeface="Arimo"/>
              </a:rPr>
              <a:t>∈</a:t>
            </a:r>
            <a:r>
              <a:rPr lang="pt-BR"/>
              <a:t> Ω / e</a:t>
            </a:r>
            <a:r>
              <a:rPr lang="pt-BR" baseline="-25000"/>
              <a:t>i</a:t>
            </a:r>
            <a:r>
              <a:rPr lang="pt-BR"/>
              <a:t> ∪ A </a:t>
            </a:r>
            <a:r>
              <a:rPr lang="pt-BR" b="1" u="sng"/>
              <a:t>OU</a:t>
            </a:r>
            <a:r>
              <a:rPr lang="pt-BR"/>
              <a:t> e</a:t>
            </a:r>
            <a:r>
              <a:rPr lang="pt-BR" baseline="-25000"/>
              <a:t>i</a:t>
            </a:r>
            <a:r>
              <a:rPr lang="pt-BR"/>
              <a:t> ∪ B} </a:t>
            </a:r>
            <a:endParaRPr/>
          </a:p>
          <a:p>
            <a:pPr marL="786384" lvl="2" indent="-1828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Char char="●"/>
            </a:pPr>
            <a:r>
              <a:rPr lang="pt-BR"/>
              <a:t>O evento formado pelos elementos que pertencem a pelo menos um dos eventos.</a:t>
            </a:r>
            <a:endParaRPr/>
          </a:p>
        </p:txBody>
      </p:sp>
      <p:grpSp>
        <p:nvGrpSpPr>
          <p:cNvPr id="199" name="Google Shape;199;p25"/>
          <p:cNvGrpSpPr/>
          <p:nvPr/>
        </p:nvGrpSpPr>
        <p:grpSpPr>
          <a:xfrm>
            <a:off x="2571736" y="4643446"/>
            <a:ext cx="3786214" cy="1214446"/>
            <a:chOff x="2285984" y="4500570"/>
            <a:chExt cx="3786214" cy="1214446"/>
          </a:xfrm>
        </p:grpSpPr>
        <p:sp>
          <p:nvSpPr>
            <p:cNvPr id="200" name="Google Shape;200;p25"/>
            <p:cNvSpPr/>
            <p:nvPr/>
          </p:nvSpPr>
          <p:spPr>
            <a:xfrm>
              <a:off x="3786182" y="4500570"/>
              <a:ext cx="2286016" cy="1214446"/>
            </a:xfrm>
            <a:prstGeom prst="ellipse">
              <a:avLst/>
            </a:prstGeom>
            <a:solidFill>
              <a:srgbClr val="DEE8EF"/>
            </a:solidFill>
            <a:ln w="425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5"/>
            <p:cNvSpPr/>
            <p:nvPr/>
          </p:nvSpPr>
          <p:spPr>
            <a:xfrm>
              <a:off x="2285984" y="4500570"/>
              <a:ext cx="2286016" cy="1214446"/>
            </a:xfrm>
            <a:prstGeom prst="ellipse">
              <a:avLst/>
            </a:prstGeom>
            <a:solidFill>
              <a:srgbClr val="DEE8EF"/>
            </a:solidFill>
            <a:ln w="425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5"/>
            <p:cNvSpPr/>
            <p:nvPr/>
          </p:nvSpPr>
          <p:spPr>
            <a:xfrm>
              <a:off x="3786182" y="4500570"/>
              <a:ext cx="2286016" cy="1214446"/>
            </a:xfrm>
            <a:prstGeom prst="ellipse">
              <a:avLst/>
            </a:prstGeom>
            <a:noFill/>
            <a:ln w="425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3" name="Google Shape;203;p25"/>
          <p:cNvSpPr txBox="1"/>
          <p:nvPr/>
        </p:nvSpPr>
        <p:spPr>
          <a:xfrm>
            <a:off x="6000750" y="4500563"/>
            <a:ext cx="500063" cy="357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</a:t>
            </a:r>
            <a:endParaRPr/>
          </a:p>
        </p:txBody>
      </p:sp>
      <p:sp>
        <p:nvSpPr>
          <p:cNvPr id="204" name="Google Shape;204;p25"/>
          <p:cNvSpPr txBox="1"/>
          <p:nvPr/>
        </p:nvSpPr>
        <p:spPr>
          <a:xfrm>
            <a:off x="2366963" y="4438650"/>
            <a:ext cx="500062" cy="357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</a:t>
            </a:r>
            <a:endParaRPr/>
          </a:p>
        </p:txBody>
      </p:sp>
      <p:sp>
        <p:nvSpPr>
          <p:cNvPr id="205" name="Google Shape;205;p25"/>
          <p:cNvSpPr txBox="1"/>
          <p:nvPr/>
        </p:nvSpPr>
        <p:spPr>
          <a:xfrm>
            <a:off x="5143500" y="5857875"/>
            <a:ext cx="1285875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∪ B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6"/>
          <p:cNvSpPr/>
          <p:nvPr/>
        </p:nvSpPr>
        <p:spPr>
          <a:xfrm>
            <a:off x="4071938" y="2643188"/>
            <a:ext cx="2286000" cy="1214437"/>
          </a:xfrm>
          <a:prstGeom prst="ellipse">
            <a:avLst/>
          </a:prstGeom>
          <a:solidFill>
            <a:srgbClr val="3F6E8C"/>
          </a:solidFill>
          <a:ln w="42500" cap="flat" cmpd="sng">
            <a:solidFill>
              <a:srgbClr val="3F6E8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Propriedades com Eventos Aleatórios</a:t>
            </a:r>
            <a:endParaRPr sz="3240"/>
          </a:p>
        </p:txBody>
      </p:sp>
      <p:sp>
        <p:nvSpPr>
          <p:cNvPr id="212" name="Google Shape;212;p26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48640" lvl="1" indent="-201168" algn="l" rtl="0">
              <a:spcBef>
                <a:spcPts val="0"/>
              </a:spcBef>
              <a:spcAft>
                <a:spcPts val="0"/>
              </a:spcAft>
              <a:buSzPts val="2400"/>
              <a:buFont typeface="Verdana"/>
              <a:buChar char="◦"/>
            </a:pPr>
            <a:r>
              <a:rPr lang="pt-BR"/>
              <a:t>Interseção: A ∩ B = {e</a:t>
            </a:r>
            <a:r>
              <a:rPr lang="pt-BR" baseline="-25000"/>
              <a:t>i</a:t>
            </a:r>
            <a:r>
              <a:rPr lang="pt-BR"/>
              <a:t> ∈ Ω / e</a:t>
            </a:r>
            <a:r>
              <a:rPr lang="pt-BR" baseline="-25000"/>
              <a:t>i</a:t>
            </a:r>
            <a:r>
              <a:rPr lang="pt-BR"/>
              <a:t> ∈ A </a:t>
            </a:r>
            <a:r>
              <a:rPr lang="pt-BR" b="1" u="sng"/>
              <a:t>E</a:t>
            </a:r>
            <a:r>
              <a:rPr lang="pt-BR"/>
              <a:t> e</a:t>
            </a:r>
            <a:r>
              <a:rPr lang="pt-BR" baseline="-25000"/>
              <a:t>i</a:t>
            </a:r>
            <a:r>
              <a:rPr lang="pt-BR"/>
              <a:t> ∈ B}</a:t>
            </a:r>
            <a:endParaRPr/>
          </a:p>
          <a:p>
            <a:pPr marL="786384" lvl="2" indent="-1828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Char char="●"/>
            </a:pPr>
            <a:r>
              <a:rPr lang="pt-BR"/>
              <a:t>O evento formado pelos elementos que pertencem simultaneamente aos dois eventos.</a:t>
            </a:r>
            <a:endParaRPr/>
          </a:p>
          <a:p>
            <a:pPr marL="786384" lvl="2" indent="-431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None/>
            </a:pPr>
            <a:endParaRPr/>
          </a:p>
          <a:p>
            <a:pPr marL="786384" lvl="2" indent="-431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None/>
            </a:pPr>
            <a:endParaRPr/>
          </a:p>
          <a:p>
            <a:pPr marL="786384" lvl="2" indent="-431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None/>
            </a:pPr>
            <a:endParaRPr/>
          </a:p>
          <a:p>
            <a:pPr marL="786384" lvl="2" indent="-431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None/>
            </a:pPr>
            <a:endParaRPr/>
          </a:p>
          <a:p>
            <a:pPr marL="786384" lvl="2" indent="-431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None/>
            </a:pPr>
            <a:endParaRPr/>
          </a:p>
          <a:p>
            <a:pPr marL="548640" lvl="1" indent="-201168" algn="l" rtl="0"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Char char="◦"/>
            </a:pPr>
            <a:r>
              <a:rPr lang="pt-BR"/>
              <a:t>Complementação: </a:t>
            </a:r>
            <a:endParaRPr/>
          </a:p>
        </p:txBody>
      </p:sp>
      <p:pic>
        <p:nvPicPr>
          <p:cNvPr id="213" name="Google Shape;21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6188" y="4286250"/>
            <a:ext cx="3924300" cy="517525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6"/>
          <p:cNvSpPr txBox="1"/>
          <p:nvPr/>
        </p:nvSpPr>
        <p:spPr>
          <a:xfrm>
            <a:off x="3857625" y="4000500"/>
            <a:ext cx="1285875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∩ B</a:t>
            </a:r>
            <a:endParaRPr/>
          </a:p>
        </p:txBody>
      </p:sp>
      <p:sp>
        <p:nvSpPr>
          <p:cNvPr id="215" name="Google Shape;215;p26"/>
          <p:cNvSpPr/>
          <p:nvPr/>
        </p:nvSpPr>
        <p:spPr>
          <a:xfrm>
            <a:off x="2571750" y="2643188"/>
            <a:ext cx="2286000" cy="1214437"/>
          </a:xfrm>
          <a:prstGeom prst="ellipse">
            <a:avLst/>
          </a:prstGeom>
          <a:solidFill>
            <a:srgbClr val="DEE8EF">
              <a:alpha val="49803"/>
            </a:srgbClr>
          </a:solidFill>
          <a:ln w="425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6"/>
          <p:cNvSpPr txBox="1"/>
          <p:nvPr/>
        </p:nvSpPr>
        <p:spPr>
          <a:xfrm>
            <a:off x="6143625" y="2571750"/>
            <a:ext cx="500063" cy="357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</a:t>
            </a:r>
            <a:endParaRPr/>
          </a:p>
        </p:txBody>
      </p:sp>
      <p:sp>
        <p:nvSpPr>
          <p:cNvPr id="217" name="Google Shape;217;p26"/>
          <p:cNvSpPr txBox="1"/>
          <p:nvPr/>
        </p:nvSpPr>
        <p:spPr>
          <a:xfrm>
            <a:off x="2509838" y="2509838"/>
            <a:ext cx="500062" cy="357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</a:t>
            </a:r>
            <a:endParaRPr/>
          </a:p>
        </p:txBody>
      </p:sp>
      <p:cxnSp>
        <p:nvCxnSpPr>
          <p:cNvPr id="218" name="Google Shape;218;p26"/>
          <p:cNvCxnSpPr>
            <a:endCxn id="214" idx="0"/>
          </p:cNvCxnSpPr>
          <p:nvPr/>
        </p:nvCxnSpPr>
        <p:spPr>
          <a:xfrm flipH="1">
            <a:off x="4500562" y="3282900"/>
            <a:ext cx="1500" cy="717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19" name="Google Shape;219;p26"/>
          <p:cNvSpPr/>
          <p:nvPr/>
        </p:nvSpPr>
        <p:spPr>
          <a:xfrm>
            <a:off x="2571750" y="4929188"/>
            <a:ext cx="3857625" cy="1500187"/>
          </a:xfrm>
          <a:prstGeom prst="rect">
            <a:avLst/>
          </a:prstGeom>
          <a:solidFill>
            <a:srgbClr val="BDD2E1"/>
          </a:solidFill>
          <a:ln w="425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26"/>
          <p:cNvSpPr/>
          <p:nvPr/>
        </p:nvSpPr>
        <p:spPr>
          <a:xfrm>
            <a:off x="3143250" y="5143500"/>
            <a:ext cx="2643188" cy="1071563"/>
          </a:xfrm>
          <a:prstGeom prst="ellipse">
            <a:avLst/>
          </a:prstGeom>
          <a:solidFill>
            <a:schemeClr val="lt1"/>
          </a:solidFill>
          <a:ln w="425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6"/>
          <p:cNvSpPr txBox="1"/>
          <p:nvPr/>
        </p:nvSpPr>
        <p:spPr>
          <a:xfrm>
            <a:off x="2943225" y="5030788"/>
            <a:ext cx="500063" cy="357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</a:t>
            </a:r>
            <a:endParaRPr/>
          </a:p>
        </p:txBody>
      </p:sp>
      <p:pic>
        <p:nvPicPr>
          <p:cNvPr id="222" name="Google Shape;222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29438" y="5429250"/>
            <a:ext cx="206375" cy="3444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3" name="Google Shape;223;p26"/>
          <p:cNvCxnSpPr/>
          <p:nvPr/>
        </p:nvCxnSpPr>
        <p:spPr>
          <a:xfrm>
            <a:off x="6072188" y="5572125"/>
            <a:ext cx="714375" cy="3651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24" name="Google Shape;224;p26"/>
          <p:cNvSpPr/>
          <p:nvPr/>
        </p:nvSpPr>
        <p:spPr>
          <a:xfrm>
            <a:off x="4071938" y="2643188"/>
            <a:ext cx="2286000" cy="1214437"/>
          </a:xfrm>
          <a:prstGeom prst="ellipse">
            <a:avLst/>
          </a:prstGeom>
          <a:noFill/>
          <a:ln w="425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Eventos Aleatórios – Exemplo 3</a:t>
            </a:r>
            <a:endParaRPr/>
          </a:p>
        </p:txBody>
      </p:sp>
      <p:sp>
        <p:nvSpPr>
          <p:cNvPr id="230" name="Google Shape;230;p27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lvl="0" indent="-22250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 sz="2590"/>
              <a:t>Lançam-se duas moedas. Sejam A: saída de faces iguais e B=saída de cara na primeira moeda. Determine: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A ∪ B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A ∩ B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   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 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              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             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               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B - A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Quattrocento Sans"/>
              <a:buAutoNum type="alphaLcParenR"/>
            </a:pPr>
            <a:r>
              <a:rPr lang="pt-BR" sz="2590"/>
              <a:t>A - B </a:t>
            </a:r>
            <a:endParaRPr/>
          </a:p>
          <a:p>
            <a:pPr marL="265176" lvl="0" indent="-133604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Font typeface="Noto Sans Symbols"/>
              <a:buNone/>
            </a:pPr>
            <a:endParaRPr sz="2590"/>
          </a:p>
        </p:txBody>
      </p:sp>
      <p:pic>
        <p:nvPicPr>
          <p:cNvPr id="231" name="Google Shape;23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3219450"/>
            <a:ext cx="714375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000" y="3602038"/>
            <a:ext cx="9525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43000" y="3994150"/>
            <a:ext cx="9525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43000" y="4381500"/>
            <a:ext cx="9525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43000" y="4738688"/>
            <a:ext cx="95250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7"/>
          <p:cNvSpPr txBox="1"/>
          <p:nvPr/>
        </p:nvSpPr>
        <p:spPr>
          <a:xfrm>
            <a:off x="3786188" y="2428875"/>
            <a:ext cx="4429125" cy="364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1">
              <a:solidFill>
                <a:srgbClr val="76767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37" name="Google Shape;237;p27"/>
          <p:cNvSpPr txBox="1"/>
          <p:nvPr/>
        </p:nvSpPr>
        <p:spPr>
          <a:xfrm>
            <a:off x="3786188" y="3143250"/>
            <a:ext cx="4786312" cy="1285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Ω 	= {(c,c), (c,r), (r,r), (r,c)}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A	= {(c,c), (r,r)}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B	= {(c,c), (c,r)}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Eventos Aleatórios – Exemplo 3</a:t>
            </a:r>
            <a:endParaRPr/>
          </a:p>
        </p:txBody>
      </p:sp>
      <p:sp>
        <p:nvSpPr>
          <p:cNvPr id="243" name="Google Shape;243;p28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803275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A∪B = {(c,c, (c,r), (r,r)}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A∩B={(c,c)}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                          ,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 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              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             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               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B-A = {(c,r)}</a:t>
            </a:r>
            <a:endParaRPr/>
          </a:p>
          <a:p>
            <a:pPr marL="803275" lvl="1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A-B={(r,r)} 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</p:txBody>
      </p:sp>
      <p:pic>
        <p:nvPicPr>
          <p:cNvPr id="244" name="Google Shape;244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8750" y="2314575"/>
            <a:ext cx="2486025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28750" y="3314700"/>
            <a:ext cx="3857625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28750" y="3814763"/>
            <a:ext cx="2257425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28750" y="2814638"/>
            <a:ext cx="2257425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28750" y="4357688"/>
            <a:ext cx="3829050" cy="54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29075" y="2314575"/>
            <a:ext cx="2400300" cy="54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Propriedades das Operações</a:t>
            </a:r>
            <a:endParaRPr/>
          </a:p>
        </p:txBody>
      </p:sp>
      <p:sp>
        <p:nvSpPr>
          <p:cNvPr id="255" name="Google Shape;255;p29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lvl="0" indent="-21183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a) Idempotentes:	A ∩ A = A</a:t>
            </a:r>
            <a:br>
              <a:rPr lang="pt-BR"/>
            </a:br>
            <a:r>
              <a:rPr lang="pt-BR"/>
              <a:t>	A ∪ A = A</a:t>
            </a:r>
            <a:endParaRPr/>
          </a:p>
          <a:p>
            <a:pPr marL="265176" lvl="0" indent="-12293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76" lvl="0" indent="-21183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b) Comutativas: 	A ∪ B = B ∪ A </a:t>
            </a:r>
            <a:endParaRPr/>
          </a:p>
          <a:p>
            <a:pPr marL="265176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                           	A ∩ B = B ∩ A</a:t>
            </a:r>
            <a:endParaRPr/>
          </a:p>
          <a:p>
            <a:pPr marL="265176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76" lvl="0" indent="-21183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c) Associativas: 	A ∩ (B ∩ C)= (A ∩ B) ∩ C</a:t>
            </a:r>
            <a:endParaRPr/>
          </a:p>
          <a:p>
            <a:pPr marL="265176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                         	A ∪ (B ∪ C)= (A ∪ B) ∪ C)</a:t>
            </a:r>
            <a:endParaRPr/>
          </a:p>
          <a:p>
            <a:pPr marL="265176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76" lvl="0" indent="-21183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d) Distributivas: 	A ∪ (B ∩ C)= (A ∪ B) ∩ (A ∪ C) </a:t>
            </a:r>
            <a:endParaRPr/>
          </a:p>
          <a:p>
            <a:pPr marL="265176" lvl="0" indent="-26517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                           	A ∩ (B ∪ C)= (A ∩ B) ∪ (A ∩ C)</a:t>
            </a:r>
            <a:endParaRPr/>
          </a:p>
          <a:p>
            <a:pPr marL="265176" lvl="0" indent="-12293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Propriedades das Operações</a:t>
            </a:r>
            <a:endParaRPr/>
          </a:p>
        </p:txBody>
      </p:sp>
      <p:sp>
        <p:nvSpPr>
          <p:cNvPr id="261" name="Google Shape;261;p30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e) Absorções: 	A ∪ (A ∩ B)=A, A ∩ (A ∪ B)=A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f) Identidades: 	A ∩ Ω = A, A ∪ Ω = Ω 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r>
              <a:rPr lang="pt-BR"/>
              <a:t>		A ∩ ∅ = ∅, A ∪ ∅ =A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g) Complementares:	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r>
              <a:rPr lang="pt-BR"/>
              <a:t> </a:t>
            </a: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h) Leis de De Morgan:     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</p:txBody>
      </p:sp>
      <p:pic>
        <p:nvPicPr>
          <p:cNvPr id="262" name="Google Shape;262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52913" y="3643313"/>
            <a:ext cx="4067175" cy="588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24363" y="5072063"/>
            <a:ext cx="2933700" cy="58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24363" y="5627688"/>
            <a:ext cx="2933700" cy="58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3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67200" y="4098925"/>
            <a:ext cx="3233738" cy="649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Partição de um Espaço Amostral</a:t>
            </a:r>
            <a:endParaRPr/>
          </a:p>
        </p:txBody>
      </p:sp>
      <p:sp>
        <p:nvSpPr>
          <p:cNvPr id="271" name="Google Shape;271;p31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dirty="0"/>
              <a:t>Dizemos que os eventos A</a:t>
            </a:r>
            <a:r>
              <a:rPr lang="pt-BR" baseline="-25000" dirty="0"/>
              <a:t>1</a:t>
            </a:r>
            <a:r>
              <a:rPr lang="pt-BR" dirty="0"/>
              <a:t>, ..., </a:t>
            </a:r>
            <a:r>
              <a:rPr lang="pt-BR" dirty="0" err="1"/>
              <a:t>A</a:t>
            </a:r>
            <a:r>
              <a:rPr lang="pt-BR" baseline="-25000" dirty="0" err="1"/>
              <a:t>n</a:t>
            </a:r>
            <a:r>
              <a:rPr lang="pt-BR" dirty="0"/>
              <a:t> formam uma partição do espaço amostral Ω se: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Não há eventos vazios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Não há interseção entre </a:t>
            </a:r>
            <a:br>
              <a:rPr lang="pt-BR" dirty="0"/>
            </a:br>
            <a:r>
              <a:rPr lang="pt-BR" dirty="0"/>
              <a:t>os eventos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A união dos eventos da</a:t>
            </a:r>
            <a:br>
              <a:rPr lang="pt-BR" dirty="0"/>
            </a:br>
            <a:r>
              <a:rPr lang="pt-BR" dirty="0"/>
              <a:t>partição é o espaço</a:t>
            </a:r>
            <a:br>
              <a:rPr lang="pt-BR" dirty="0"/>
            </a:br>
            <a:r>
              <a:rPr lang="pt-BR" dirty="0"/>
              <a:t>amostral</a:t>
            </a:r>
            <a:endParaRPr dirty="0"/>
          </a:p>
          <a:p>
            <a:pPr marL="547688" lvl="1" indent="-47625" algn="l" rtl="0"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273" name="Google Shape;273;p31"/>
          <p:cNvSpPr txBox="1"/>
          <p:nvPr/>
        </p:nvSpPr>
        <p:spPr>
          <a:xfrm>
            <a:off x="500063" y="4572000"/>
            <a:ext cx="200025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13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</a:pPr>
            <a:r>
              <a:rPr lang="pt-BR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Exemplo:</a:t>
            </a:r>
            <a:endParaRPr/>
          </a:p>
        </p:txBody>
      </p:sp>
      <p:sp>
        <p:nvSpPr>
          <p:cNvPr id="274" name="Google Shape;274;p31"/>
          <p:cNvSpPr/>
          <p:nvPr/>
        </p:nvSpPr>
        <p:spPr>
          <a:xfrm>
            <a:off x="2643188" y="4714875"/>
            <a:ext cx="3857625" cy="1643063"/>
          </a:xfrm>
          <a:prstGeom prst="rect">
            <a:avLst/>
          </a:prstGeom>
          <a:solidFill>
            <a:srgbClr val="D5E8EA"/>
          </a:solidFill>
          <a:ln w="425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 txBox="1"/>
          <p:nvPr/>
        </p:nvSpPr>
        <p:spPr>
          <a:xfrm>
            <a:off x="6429375" y="5929313"/>
            <a:ext cx="500063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</a:pPr>
            <a:r>
              <a:rPr lang="pt-BR" sz="2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Ω</a:t>
            </a:r>
            <a:endParaRPr sz="2800" b="1">
              <a:solidFill>
                <a:srgbClr val="76767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2643174" y="5572140"/>
            <a:ext cx="1071570" cy="785818"/>
          </a:xfrm>
          <a:prstGeom prst="rect">
            <a:avLst/>
          </a:prstGeom>
          <a:solidFill>
            <a:srgbClr val="C990CA"/>
          </a:solidFill>
          <a:ln w="425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77" name="Google Shape;277;p31"/>
          <p:cNvSpPr/>
          <p:nvPr/>
        </p:nvSpPr>
        <p:spPr>
          <a:xfrm>
            <a:off x="2643174" y="4714884"/>
            <a:ext cx="642942" cy="857256"/>
          </a:xfrm>
          <a:prstGeom prst="rect">
            <a:avLst/>
          </a:prstGeom>
          <a:solidFill>
            <a:srgbClr val="326064"/>
          </a:solidFill>
          <a:ln w="42500" cap="flat" cmpd="sng">
            <a:solidFill>
              <a:srgbClr val="305D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78" name="Google Shape;278;p31"/>
          <p:cNvSpPr/>
          <p:nvPr/>
        </p:nvSpPr>
        <p:spPr>
          <a:xfrm>
            <a:off x="3714744" y="6000768"/>
            <a:ext cx="1857388" cy="357190"/>
          </a:xfrm>
          <a:prstGeom prst="rect">
            <a:avLst/>
          </a:prstGeom>
          <a:solidFill>
            <a:schemeClr val="accent4"/>
          </a:solidFill>
          <a:ln w="42500" cap="flat" cmpd="sng">
            <a:solidFill>
              <a:srgbClr val="8F49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79" name="Google Shape;279;p31"/>
          <p:cNvSpPr/>
          <p:nvPr/>
        </p:nvSpPr>
        <p:spPr>
          <a:xfrm>
            <a:off x="3714744" y="5572140"/>
            <a:ext cx="571504" cy="428628"/>
          </a:xfrm>
          <a:prstGeom prst="rect">
            <a:avLst/>
          </a:prstGeom>
          <a:solidFill>
            <a:schemeClr val="accent5"/>
          </a:solidFill>
          <a:ln w="42500" cap="flat" cmpd="sng">
            <a:solidFill>
              <a:srgbClr val="6543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80" name="Google Shape;280;p31"/>
          <p:cNvSpPr/>
          <p:nvPr/>
        </p:nvSpPr>
        <p:spPr>
          <a:xfrm>
            <a:off x="5572132" y="4714884"/>
            <a:ext cx="928694" cy="1643074"/>
          </a:xfrm>
          <a:prstGeom prst="rect">
            <a:avLst/>
          </a:prstGeom>
          <a:solidFill>
            <a:schemeClr val="accent5"/>
          </a:solidFill>
          <a:ln w="42500" cap="flat" cmpd="sng">
            <a:solidFill>
              <a:srgbClr val="65432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81" name="Google Shape;281;p31"/>
          <p:cNvSpPr/>
          <p:nvPr/>
        </p:nvSpPr>
        <p:spPr>
          <a:xfrm>
            <a:off x="4286248" y="4714884"/>
            <a:ext cx="785818" cy="1285884"/>
          </a:xfrm>
          <a:prstGeom prst="rect">
            <a:avLst/>
          </a:prstGeom>
          <a:solidFill>
            <a:schemeClr val="accent2"/>
          </a:solidFill>
          <a:ln w="42500" cap="flat" cmpd="sng">
            <a:solidFill>
              <a:srgbClr val="305D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82" name="Google Shape;282;p31"/>
          <p:cNvSpPr/>
          <p:nvPr/>
        </p:nvSpPr>
        <p:spPr>
          <a:xfrm>
            <a:off x="5072066" y="5572140"/>
            <a:ext cx="500066" cy="428628"/>
          </a:xfrm>
          <a:prstGeom prst="rect">
            <a:avLst/>
          </a:prstGeom>
          <a:solidFill>
            <a:schemeClr val="accent1"/>
          </a:solidFill>
          <a:ln w="4250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283" name="Google Shape;283;p31"/>
          <p:cNvSpPr/>
          <p:nvPr/>
        </p:nvSpPr>
        <p:spPr>
          <a:xfrm>
            <a:off x="3286116" y="5143512"/>
            <a:ext cx="1000132" cy="428628"/>
          </a:xfrm>
          <a:prstGeom prst="rect">
            <a:avLst/>
          </a:prstGeom>
          <a:solidFill>
            <a:srgbClr val="9192BD"/>
          </a:solidFill>
          <a:ln w="42500" cap="flat" cmpd="sng">
            <a:solidFill>
              <a:srgbClr val="3C3D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84" name="Google Shape;284;p31"/>
          <p:cNvSpPr/>
          <p:nvPr/>
        </p:nvSpPr>
        <p:spPr>
          <a:xfrm>
            <a:off x="5072066" y="4714884"/>
            <a:ext cx="500066" cy="857256"/>
          </a:xfrm>
          <a:prstGeom prst="rect">
            <a:avLst/>
          </a:prstGeom>
          <a:solidFill>
            <a:schemeClr val="accent3"/>
          </a:solidFill>
          <a:ln w="42500" cap="flat" cmpd="sng">
            <a:solidFill>
              <a:srgbClr val="74387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/>
          </a:p>
        </p:txBody>
      </p:sp>
      <p:sp>
        <p:nvSpPr>
          <p:cNvPr id="285" name="Google Shape;285;p31"/>
          <p:cNvSpPr/>
          <p:nvPr/>
        </p:nvSpPr>
        <p:spPr>
          <a:xfrm>
            <a:off x="3286116" y="4714884"/>
            <a:ext cx="1000132" cy="428628"/>
          </a:xfrm>
          <a:prstGeom prst="rect">
            <a:avLst/>
          </a:prstGeom>
          <a:solidFill>
            <a:srgbClr val="E1A079"/>
          </a:solidFill>
          <a:ln w="42500" cap="flat" cmpd="sng">
            <a:solidFill>
              <a:srgbClr val="74387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pt-BR" sz="1800" baseline="-2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58951"/>
              </p:ext>
            </p:extLst>
          </p:nvPr>
        </p:nvGraphicFramePr>
        <p:xfrm>
          <a:off x="5342680" y="2192101"/>
          <a:ext cx="3056178" cy="2324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4" imgW="1155700" imgH="965200" progId="Equation.3">
                  <p:embed/>
                </p:oleObj>
              </mc:Choice>
              <mc:Fallback>
                <p:oleObj name="Equation" r:id="rId4" imgW="1155700" imgH="965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42680" y="2192101"/>
                        <a:ext cx="3056178" cy="2324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55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5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55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1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55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65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55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55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75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455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3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455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185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455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4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455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95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455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Eventos Mutuamente Exclusivos</a:t>
            </a:r>
            <a:endParaRPr/>
          </a:p>
        </p:txBody>
      </p:sp>
      <p:sp>
        <p:nvSpPr>
          <p:cNvPr id="291" name="Google Shape;291;p32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Dois eventos são mutuamente exclusivos se  não podem ocorrer simultaneamente: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 ∩ B = ∅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Exemplos: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Ao lançar um dado, A = saída ímpar e B = saída par</a:t>
            </a:r>
            <a:endParaRPr/>
          </a:p>
          <a:p>
            <a:pPr marL="785813" lvl="2" indent="-182562" algn="l" rtl="0">
              <a:spcBef>
                <a:spcPts val="250"/>
              </a:spcBef>
              <a:spcAft>
                <a:spcPts val="0"/>
              </a:spcAft>
              <a:buSzPts val="2200"/>
              <a:buChar char="●"/>
            </a:pPr>
            <a:r>
              <a:rPr lang="pt-BR"/>
              <a:t>A = {1,3,5}, B = {2,4,6}</a:t>
            </a:r>
            <a:endParaRPr/>
          </a:p>
          <a:p>
            <a:pPr marL="785813" lvl="2" indent="-42862" algn="l" rtl="0">
              <a:spcBef>
                <a:spcPts val="250"/>
              </a:spcBef>
              <a:spcAft>
                <a:spcPts val="0"/>
              </a:spcAft>
              <a:buSzPts val="2200"/>
              <a:buNone/>
            </a:pP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Ao analisar uma imagem de satélite, A = floresta, B = deserto e C = oceano. Uma área analisada pode pertencer apenas a uma destas classes.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lvl="0" indent="-199135" algn="l" rtl="0">
              <a:spcBef>
                <a:spcPts val="0"/>
              </a:spcBef>
              <a:spcAft>
                <a:spcPts val="0"/>
              </a:spcAft>
              <a:buSzPts val="1200"/>
              <a:buFont typeface="Noto Sans Symbols"/>
              <a:buChar char="⚫"/>
            </a:pPr>
            <a:r>
              <a:rPr lang="pt-BR"/>
              <a:t>Ao soltar uma pedra do alto de um edifício, sabemos que esta pedra irá em direção ao chão.</a:t>
            </a:r>
            <a:endParaRPr/>
          </a:p>
          <a:p>
            <a:pPr marL="548640" lvl="1" indent="-201168" algn="l" rtl="0"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Char char="◦"/>
            </a:pPr>
            <a:r>
              <a:rPr lang="pt-BR"/>
              <a:t>Experimento Determinístico</a:t>
            </a:r>
            <a:endParaRPr/>
          </a:p>
          <a:p>
            <a:pPr marL="786384" lvl="2" indent="-1828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Char char="●"/>
            </a:pPr>
            <a:r>
              <a:rPr lang="pt-BR"/>
              <a:t>Certeza de que o evento irá acontecer!</a:t>
            </a:r>
            <a:endParaRPr/>
          </a:p>
          <a:p>
            <a:pPr marL="265176" lvl="0" indent="-122935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76" lvl="0" indent="-199135" algn="l" rtl="0">
              <a:spcBef>
                <a:spcPts val="250"/>
              </a:spcBef>
              <a:spcAft>
                <a:spcPts val="0"/>
              </a:spcAft>
              <a:buSzPts val="1200"/>
              <a:buFont typeface="Noto Sans Symbols"/>
              <a:buChar char="⚫"/>
            </a:pPr>
            <a:r>
              <a:rPr lang="pt-BR"/>
              <a:t>Quais as chances de uma determinada rede suportar 20 usuários conectados simultaneamente? Existem dois resultados possíveis: a rede agüenta ou a rede cai.</a:t>
            </a:r>
            <a:endParaRPr/>
          </a:p>
          <a:p>
            <a:pPr marL="548640" lvl="1" indent="-201168" algn="l" rtl="0"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Char char="◦"/>
            </a:pPr>
            <a:r>
              <a:rPr lang="pt-BR"/>
              <a:t>Experimento Aleatório</a:t>
            </a:r>
            <a:endParaRPr/>
          </a:p>
          <a:p>
            <a:pPr marL="786384" lvl="2" indent="-182879" algn="l" rtl="0">
              <a:spcBef>
                <a:spcPts val="250"/>
              </a:spcBef>
              <a:spcAft>
                <a:spcPts val="0"/>
              </a:spcAft>
              <a:buClr>
                <a:srgbClr val="54B5C4"/>
              </a:buClr>
              <a:buSzPts val="2200"/>
              <a:buFont typeface="Noto Sans Symbols"/>
              <a:buChar char="●"/>
            </a:pPr>
            <a:r>
              <a:rPr lang="pt-BR"/>
              <a:t>Possibilidade de ocorrência de diversos eventos</a:t>
            </a:r>
            <a:endParaRPr/>
          </a:p>
        </p:txBody>
      </p:sp>
      <p:sp>
        <p:nvSpPr>
          <p:cNvPr id="122" name="Google Shape;122;p15"/>
          <p:cNvSpPr/>
          <p:nvPr/>
        </p:nvSpPr>
        <p:spPr>
          <a:xfrm>
            <a:off x="3565752" y="2711202"/>
            <a:ext cx="857400" cy="285900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857250" y="3501008"/>
            <a:ext cx="7215188" cy="2586037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Experimentos de Contagem</a:t>
            </a:r>
            <a:endParaRPr/>
          </a:p>
        </p:txBody>
      </p:sp>
      <p:sp>
        <p:nvSpPr>
          <p:cNvPr id="297" name="Google Shape;297;p3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lvl="0" indent="-222504" algn="l" rtl="0"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 sz="2590"/>
              <a:t>Em alguns experimentos, é necessário que sejam escolhidos alguns objetos de um todo.</a:t>
            </a:r>
            <a:endParaRPr/>
          </a:p>
          <a:p>
            <a:pPr marL="265176" lvl="0" indent="-133604" algn="l" rtl="0">
              <a:spcBef>
                <a:spcPts val="250"/>
              </a:spcBef>
              <a:spcAft>
                <a:spcPts val="0"/>
              </a:spcAft>
              <a:buSzPts val="2072"/>
              <a:buFont typeface="Noto Sans Symbols"/>
              <a:buNone/>
            </a:pPr>
            <a:endParaRPr sz="2590"/>
          </a:p>
          <a:p>
            <a:pPr marL="265176" lvl="0" indent="-222504" algn="l" rtl="0"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 sz="2590"/>
              <a:t>Exemplos:</a:t>
            </a:r>
            <a:endParaRPr/>
          </a:p>
          <a:p>
            <a:pPr marL="548640" lvl="1" indent="-201168" algn="l" rtl="0">
              <a:spcBef>
                <a:spcPts val="250"/>
              </a:spcBef>
              <a:spcAft>
                <a:spcPts val="0"/>
              </a:spcAft>
              <a:buSzPts val="2220"/>
              <a:buFont typeface="Verdana"/>
              <a:buChar char="◦"/>
            </a:pPr>
            <a:r>
              <a:rPr lang="pt-BR" sz="2220"/>
              <a:t>Retirar bolas de diferentes cores que estão em uma urna</a:t>
            </a:r>
            <a:endParaRPr/>
          </a:p>
          <a:p>
            <a:pPr marL="548640" lvl="1" indent="-201168" algn="l" rtl="0">
              <a:spcBef>
                <a:spcPts val="250"/>
              </a:spcBef>
              <a:spcAft>
                <a:spcPts val="0"/>
              </a:spcAft>
              <a:buSzPts val="2220"/>
              <a:buFont typeface="Verdana"/>
              <a:buChar char="◦"/>
            </a:pPr>
            <a:r>
              <a:rPr lang="pt-BR" sz="2220"/>
              <a:t>Escolher alguns vértices de um determinado grafo</a:t>
            </a:r>
            <a:endParaRPr/>
          </a:p>
          <a:p>
            <a:pPr marL="548640" lvl="1" indent="-201168" algn="l" rtl="0">
              <a:spcBef>
                <a:spcPts val="250"/>
              </a:spcBef>
              <a:spcAft>
                <a:spcPts val="0"/>
              </a:spcAft>
              <a:buSzPts val="2220"/>
              <a:buFont typeface="Verdana"/>
              <a:buChar char="◦"/>
            </a:pPr>
            <a:r>
              <a:rPr lang="pt-BR" sz="2220"/>
              <a:t>Analisar quantas máquinas estão usando um link de uma rede em um dado instante</a:t>
            </a:r>
            <a:endParaRPr/>
          </a:p>
          <a:p>
            <a:pPr marL="548640" lvl="1" indent="-60198" algn="l" rtl="0">
              <a:spcBef>
                <a:spcPts val="250"/>
              </a:spcBef>
              <a:spcAft>
                <a:spcPts val="0"/>
              </a:spcAft>
              <a:buSzPts val="2220"/>
              <a:buFont typeface="Verdana"/>
              <a:buNone/>
            </a:pPr>
            <a:endParaRPr sz="2220"/>
          </a:p>
          <a:p>
            <a:pPr marL="265176" lvl="0" indent="-222504" algn="l" rtl="0"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 sz="2590"/>
              <a:t>Existem duas técnicas para contar o número de resultados possíveis: </a:t>
            </a:r>
            <a:r>
              <a:rPr lang="pt-BR" sz="2590" b="1"/>
              <a:t>Combinação</a:t>
            </a:r>
            <a:r>
              <a:rPr lang="pt-BR" sz="2590"/>
              <a:t> e </a:t>
            </a:r>
            <a:r>
              <a:rPr lang="pt-BR" sz="2590" b="1"/>
              <a:t>Permutação</a:t>
            </a:r>
            <a:endParaRPr/>
          </a:p>
        </p:txBody>
      </p:sp>
      <p:sp>
        <p:nvSpPr>
          <p:cNvPr id="298" name="Google Shape;298;p33"/>
          <p:cNvSpPr/>
          <p:nvPr/>
        </p:nvSpPr>
        <p:spPr>
          <a:xfrm>
            <a:off x="857250" y="3786188"/>
            <a:ext cx="7500938" cy="714375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Experimentos de Contagem: Combinação</a:t>
            </a:r>
            <a:endParaRPr sz="3240"/>
          </a:p>
        </p:txBody>
      </p:sp>
      <p:sp>
        <p:nvSpPr>
          <p:cNvPr id="304" name="Google Shape;304;p34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Permite que seja realizada a contagem de quantos (n) resultados são possíveis em uma seleção sobre um conjunto de N objetos, </a:t>
            </a:r>
            <a:br>
              <a:rPr lang="pt-BR"/>
            </a:br>
            <a:r>
              <a:rPr lang="pt-BR"/>
              <a:t>SEM LEVAR EM CONTA A ORDEM DOS OBJETOS SELECIONADOS.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Relembrando...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</p:txBody>
      </p:sp>
      <p:pic>
        <p:nvPicPr>
          <p:cNvPr id="305" name="Google Shape;305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375" y="4500563"/>
            <a:ext cx="5430838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34"/>
          <p:cNvSpPr/>
          <p:nvPr/>
        </p:nvSpPr>
        <p:spPr>
          <a:xfrm>
            <a:off x="785813" y="2643188"/>
            <a:ext cx="7818635" cy="857250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" name="Google Shape;311;p35"/>
          <p:cNvGrpSpPr/>
          <p:nvPr/>
        </p:nvGrpSpPr>
        <p:grpSpPr>
          <a:xfrm>
            <a:off x="3500438" y="4914900"/>
            <a:ext cx="2143125" cy="1585913"/>
            <a:chOff x="3500430" y="4914450"/>
            <a:chExt cx="2143140" cy="1586384"/>
          </a:xfrm>
        </p:grpSpPr>
        <p:sp>
          <p:nvSpPr>
            <p:cNvPr id="312" name="Google Shape;312;p35"/>
            <p:cNvSpPr/>
            <p:nvPr/>
          </p:nvSpPr>
          <p:spPr>
            <a:xfrm>
              <a:off x="3500430" y="5143118"/>
              <a:ext cx="2143140" cy="1357716"/>
            </a:xfrm>
            <a:prstGeom prst="rect">
              <a:avLst/>
            </a:prstGeom>
            <a:solidFill>
              <a:schemeClr val="accent4"/>
            </a:solidFill>
            <a:ln w="42500" cap="flat" cmpd="sng">
              <a:solidFill>
                <a:srgbClr val="8F492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5"/>
            <p:cNvSpPr/>
            <p:nvPr/>
          </p:nvSpPr>
          <p:spPr>
            <a:xfrm rot="5400000">
              <a:off x="4250435" y="4950262"/>
              <a:ext cx="643129" cy="571504"/>
            </a:xfrm>
            <a:prstGeom prst="chord">
              <a:avLst>
                <a:gd name="adj1" fmla="val 6516481"/>
                <a:gd name="adj2" fmla="val 15063541"/>
              </a:avLst>
            </a:prstGeom>
            <a:solidFill>
              <a:schemeClr val="lt1"/>
            </a:solidFill>
            <a:ln w="425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4" name="Google Shape;314;p35"/>
          <p:cNvSpPr/>
          <p:nvPr/>
        </p:nvSpPr>
        <p:spPr>
          <a:xfrm>
            <a:off x="714375" y="5000625"/>
            <a:ext cx="1714500" cy="71438"/>
          </a:xfrm>
          <a:prstGeom prst="rect">
            <a:avLst/>
          </a:prstGeom>
          <a:solidFill>
            <a:schemeClr val="accent4"/>
          </a:solidFill>
          <a:ln w="42500" cap="flat" cmpd="sng">
            <a:solidFill>
              <a:srgbClr val="8F492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Experimentos de Contagem: Combinação</a:t>
            </a:r>
            <a:endParaRPr sz="3240"/>
          </a:p>
        </p:txBody>
      </p:sp>
      <p:sp>
        <p:nvSpPr>
          <p:cNvPr id="316" name="Google Shape;316;p35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Exemplo: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Em uma prateleira existem 5 livros (N = 5). Deseja-se escolher 2 destes livros para levar para uma viagem. Quais resultados são possíveis para esta seleção?</a:t>
            </a:r>
            <a:endParaRPr/>
          </a:p>
        </p:txBody>
      </p:sp>
      <p:pic>
        <p:nvPicPr>
          <p:cNvPr id="317" name="Google Shape;317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4625" y="3071813"/>
            <a:ext cx="3678238" cy="995362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35"/>
          <p:cNvSpPr/>
          <p:nvPr/>
        </p:nvSpPr>
        <p:spPr>
          <a:xfrm>
            <a:off x="1857375" y="4214813"/>
            <a:ext cx="214313" cy="785812"/>
          </a:xfrm>
          <a:prstGeom prst="rect">
            <a:avLst/>
          </a:prstGeom>
          <a:gradFill>
            <a:gsLst>
              <a:gs pos="0">
                <a:srgbClr val="A43E02"/>
              </a:gs>
              <a:gs pos="60000">
                <a:srgbClr val="E45805"/>
              </a:gs>
              <a:gs pos="100000">
                <a:srgbClr val="FF6521"/>
              </a:gs>
            </a:gsLst>
            <a:lin ang="16200000" scaled="0"/>
          </a:gradFill>
          <a:ln w="9525" cap="flat" cmpd="sng">
            <a:solidFill>
              <a:srgbClr val="E95B07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35"/>
          <p:cNvSpPr/>
          <p:nvPr/>
        </p:nvSpPr>
        <p:spPr>
          <a:xfrm>
            <a:off x="1643063" y="4214813"/>
            <a:ext cx="214312" cy="785812"/>
          </a:xfrm>
          <a:prstGeom prst="rect">
            <a:avLst/>
          </a:prstGeom>
          <a:gradFill>
            <a:gsLst>
              <a:gs pos="0">
                <a:srgbClr val="7E2481"/>
              </a:gs>
              <a:gs pos="60000">
                <a:srgbClr val="AF36B4"/>
              </a:gs>
              <a:gs pos="100000">
                <a:srgbClr val="D74EDC"/>
              </a:gs>
            </a:gsLst>
            <a:lin ang="16200000" scaled="0"/>
          </a:gradFill>
          <a:ln w="9525" cap="flat" cmpd="sng">
            <a:solidFill>
              <a:srgbClr val="B437B8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35"/>
          <p:cNvSpPr/>
          <p:nvPr/>
        </p:nvSpPr>
        <p:spPr>
          <a:xfrm>
            <a:off x="1428750" y="4214813"/>
            <a:ext cx="214313" cy="785812"/>
          </a:xfrm>
          <a:prstGeom prst="rect">
            <a:avLst/>
          </a:prstGeom>
          <a:gradFill>
            <a:gsLst>
              <a:gs pos="0">
                <a:schemeClr val="dk1"/>
              </a:gs>
              <a:gs pos="60000">
                <a:schemeClr val="dk1"/>
              </a:gs>
              <a:gs pos="100000">
                <a:srgbClr val="656565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35"/>
          <p:cNvSpPr/>
          <p:nvPr/>
        </p:nvSpPr>
        <p:spPr>
          <a:xfrm>
            <a:off x="1214438" y="4214813"/>
            <a:ext cx="214312" cy="785812"/>
          </a:xfrm>
          <a:prstGeom prst="rect">
            <a:avLst/>
          </a:prstGeom>
          <a:gradFill>
            <a:gsLst>
              <a:gs pos="0">
                <a:srgbClr val="216369"/>
              </a:gs>
              <a:gs pos="60000">
                <a:srgbClr val="308A92"/>
              </a:gs>
              <a:gs pos="100000">
                <a:srgbClr val="55B0BA"/>
              </a:gs>
            </a:gsLst>
            <a:lin ang="16200000" scaled="0"/>
          </a:gradFill>
          <a:ln w="9525" cap="flat" cmpd="sng">
            <a:solidFill>
              <a:srgbClr val="328D96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35"/>
          <p:cNvSpPr/>
          <p:nvPr/>
        </p:nvSpPr>
        <p:spPr>
          <a:xfrm>
            <a:off x="1000125" y="4214813"/>
            <a:ext cx="214313" cy="785812"/>
          </a:xfrm>
          <a:prstGeom prst="rect">
            <a:avLst/>
          </a:prstGeom>
          <a:gradFill>
            <a:gsLst>
              <a:gs pos="0">
                <a:srgbClr val="2E3069"/>
              </a:gs>
              <a:gs pos="60000">
                <a:srgbClr val="434593"/>
              </a:gs>
              <a:gs pos="100000">
                <a:srgbClr val="6161B9"/>
              </a:gs>
            </a:gsLst>
            <a:lin ang="16200000" scaled="0"/>
          </a:gradFill>
          <a:ln w="9525" cap="flat" cmpd="sng">
            <a:solidFill>
              <a:srgbClr val="454697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5"/>
          <p:cNvSpPr txBox="1"/>
          <p:nvPr/>
        </p:nvSpPr>
        <p:spPr>
          <a:xfrm>
            <a:off x="800100" y="3857625"/>
            <a:ext cx="142875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pt-BR"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 B  C D  E</a:t>
            </a:r>
            <a:endParaRPr/>
          </a:p>
        </p:txBody>
      </p:sp>
      <p:sp>
        <p:nvSpPr>
          <p:cNvPr id="324" name="Google Shape;324;p35"/>
          <p:cNvSpPr txBox="1"/>
          <p:nvPr/>
        </p:nvSpPr>
        <p:spPr>
          <a:xfrm>
            <a:off x="6000750" y="4357688"/>
            <a:ext cx="857250" cy="185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A,B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A,C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A,D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A,E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B,C</a:t>
            </a:r>
            <a:endParaRPr/>
          </a:p>
        </p:txBody>
      </p:sp>
      <p:sp>
        <p:nvSpPr>
          <p:cNvPr id="325" name="Google Shape;325;p35"/>
          <p:cNvSpPr/>
          <p:nvPr/>
        </p:nvSpPr>
        <p:spPr>
          <a:xfrm>
            <a:off x="6929438" y="4313238"/>
            <a:ext cx="857250" cy="2170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B,D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B,E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C,D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C,E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D,E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Experimentos de Contagem: Permutação</a:t>
            </a:r>
            <a:endParaRPr sz="3240"/>
          </a:p>
        </p:txBody>
      </p:sp>
      <p:sp>
        <p:nvSpPr>
          <p:cNvPr id="331" name="Google Shape;331;p36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Permite que seja realizada a contagem de quantos (n) resultados são possíveis em uma seleção sobre um conjunto de N objetos, </a:t>
            </a:r>
            <a:br>
              <a:rPr lang="pt-BR"/>
            </a:br>
            <a:r>
              <a:rPr lang="pt-BR"/>
              <a:t>LEVANDO EM CONTA A ORDEM DOS OBJETOS SELECIONADOS.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Relembrando:</a:t>
            </a:r>
            <a:endParaRPr/>
          </a:p>
        </p:txBody>
      </p:sp>
      <p:sp>
        <p:nvSpPr>
          <p:cNvPr id="332" name="Google Shape;332;p36"/>
          <p:cNvSpPr/>
          <p:nvPr/>
        </p:nvSpPr>
        <p:spPr>
          <a:xfrm>
            <a:off x="785812" y="2643188"/>
            <a:ext cx="7602611" cy="857250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5938" y="4500563"/>
            <a:ext cx="5654675" cy="1785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Experimentos de Contagem: Permutação</a:t>
            </a:r>
            <a:endParaRPr sz="3240"/>
          </a:p>
        </p:txBody>
      </p:sp>
      <p:sp>
        <p:nvSpPr>
          <p:cNvPr id="339" name="Google Shape;339;p37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Exemplo: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Você foi escolhido para escrever um programa que gera aleatoriamente uma seqüência de duas vogais, sem repetição (N = 5, n = 2). Quantas e quais são as possíveis saídas de seu programa?</a:t>
            </a:r>
            <a:endParaRPr/>
          </a:p>
        </p:txBody>
      </p:sp>
      <p:pic>
        <p:nvPicPr>
          <p:cNvPr id="340" name="Google Shape;340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4625" y="3429000"/>
            <a:ext cx="3705225" cy="995363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37"/>
          <p:cNvSpPr txBox="1"/>
          <p:nvPr/>
        </p:nvSpPr>
        <p:spPr>
          <a:xfrm>
            <a:off x="3286125" y="4500563"/>
            <a:ext cx="857250" cy="185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AE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AI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AO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AU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EA</a:t>
            </a:r>
            <a:endParaRPr/>
          </a:p>
        </p:txBody>
      </p:sp>
      <p:sp>
        <p:nvSpPr>
          <p:cNvPr id="342" name="Google Shape;342;p37"/>
          <p:cNvSpPr txBox="1"/>
          <p:nvPr/>
        </p:nvSpPr>
        <p:spPr>
          <a:xfrm>
            <a:off x="3857625" y="4500563"/>
            <a:ext cx="857250" cy="185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EI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EO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EU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IA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IE</a:t>
            </a:r>
            <a:endParaRPr/>
          </a:p>
        </p:txBody>
      </p:sp>
      <p:sp>
        <p:nvSpPr>
          <p:cNvPr id="343" name="Google Shape;343;p37"/>
          <p:cNvSpPr txBox="1"/>
          <p:nvPr/>
        </p:nvSpPr>
        <p:spPr>
          <a:xfrm>
            <a:off x="4429125" y="4500563"/>
            <a:ext cx="857250" cy="185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IO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IU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OA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OE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OI</a:t>
            </a:r>
            <a:endParaRPr/>
          </a:p>
        </p:txBody>
      </p:sp>
      <p:sp>
        <p:nvSpPr>
          <p:cNvPr id="344" name="Google Shape;344;p37"/>
          <p:cNvSpPr txBox="1"/>
          <p:nvPr/>
        </p:nvSpPr>
        <p:spPr>
          <a:xfrm>
            <a:off x="5000625" y="4500563"/>
            <a:ext cx="857250" cy="185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OU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UA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UE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UI</a:t>
            </a:r>
            <a:endParaRPr/>
          </a:p>
          <a:p>
            <a:pPr marL="36576" marR="0" lvl="0" indent="-9144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Char char="•"/>
            </a:pPr>
            <a:r>
              <a:rPr lang="pt-BR" sz="18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UO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350" name="Google Shape;350;p38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i="1"/>
              <a:t>Noções de Probabilidade e Estatística</a:t>
            </a:r>
            <a:r>
              <a:rPr lang="pt-BR"/>
              <a:t> - Marcos N. Magalhães, Antonio Carlos P. de Lima. 7ª Edição, Editora da Universidade de São Paulo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i="1"/>
              <a:t>Estatística Básica</a:t>
            </a:r>
            <a:r>
              <a:rPr lang="pt-BR"/>
              <a:t> - Wilton de O. Bussab, Pedro A. Morettin. 6ª Edição, Editora Saraiva.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i="1"/>
              <a:t>Curso de Estatística</a:t>
            </a:r>
            <a:r>
              <a:rPr lang="pt-BR"/>
              <a:t> - Jairo Simon da Fonseca, Gilberto de Andrade Martins. 6ª Edição, Editora Atlas.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Experimento Aleatório</a:t>
            </a:r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199073" algn="l" rtl="0">
              <a:spcBef>
                <a:spcPts val="0"/>
              </a:spcBef>
              <a:spcAft>
                <a:spcPts val="0"/>
              </a:spcAft>
              <a:buSzPts val="1200"/>
              <a:buChar char="⚫"/>
            </a:pPr>
            <a:r>
              <a:rPr lang="pt-BR"/>
              <a:t>Processo de observação em que o resultado não é determinado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65113" lvl="0" indent="-199073" algn="l" rtl="0">
              <a:spcBef>
                <a:spcPts val="250"/>
              </a:spcBef>
              <a:spcAft>
                <a:spcPts val="0"/>
              </a:spcAft>
              <a:buSzPts val="1200"/>
              <a:buChar char="⚫"/>
            </a:pPr>
            <a:r>
              <a:rPr lang="pt-BR"/>
              <a:t>Características: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Possibilidade de repetição sob as mesmas condições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Resultados não determinados a priori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Observação da existência de regularidade quando o número de repetições é grande</a:t>
            </a:r>
            <a:endParaRPr/>
          </a:p>
        </p:txBody>
      </p:sp>
      <p:sp>
        <p:nvSpPr>
          <p:cNvPr id="130" name="Google Shape;130;p16"/>
          <p:cNvSpPr/>
          <p:nvPr/>
        </p:nvSpPr>
        <p:spPr>
          <a:xfrm>
            <a:off x="1000125" y="4000500"/>
            <a:ext cx="7358063" cy="785813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Experimento Aleatório – Exemplo 1</a:t>
            </a:r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ts val="2240"/>
              <a:buFont typeface="Trebuchet MS"/>
              <a:buAutoNum type="alphaLcParenR"/>
            </a:pPr>
            <a:r>
              <a:rPr lang="pt-BR"/>
              <a:t>Lançar uma moeda honesta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AutoNum type="alphaLcParenR"/>
            </a:pPr>
            <a:r>
              <a:rPr lang="pt-BR"/>
              <a:t>Lançar um dado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AutoNum type="alphaLcParenR"/>
            </a:pPr>
            <a:r>
              <a:rPr lang="pt-BR"/>
              <a:t>Lançar duas moedas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AutoNum type="alphaLcParenR"/>
            </a:pPr>
            <a:r>
              <a:rPr lang="pt-BR"/>
              <a:t>Retirar uma carta de um baralho completo, com 52 cartas</a:t>
            </a:r>
            <a:endParaRPr/>
          </a:p>
          <a:p>
            <a:pPr marL="514350" lvl="0" indent="-37211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None/>
            </a:pPr>
            <a:endParaRPr/>
          </a:p>
          <a:p>
            <a:pPr marL="514350" lvl="0" indent="-514350" algn="l" rtl="0">
              <a:spcBef>
                <a:spcPts val="250"/>
              </a:spcBef>
              <a:spcAft>
                <a:spcPts val="0"/>
              </a:spcAft>
              <a:buSzPts val="2240"/>
              <a:buFont typeface="Trebuchet MS"/>
              <a:buAutoNum type="alphaLcParenR"/>
            </a:pPr>
            <a:r>
              <a:rPr lang="pt-BR"/>
              <a:t>Determinar a vida útil de um componente</a:t>
            </a:r>
            <a:endParaRPr/>
          </a:p>
        </p:txBody>
      </p:sp>
      <p:sp>
        <p:nvSpPr>
          <p:cNvPr id="137" name="Google Shape;137;p17"/>
          <p:cNvSpPr/>
          <p:nvPr/>
        </p:nvSpPr>
        <p:spPr>
          <a:xfrm>
            <a:off x="1128713" y="5514975"/>
            <a:ext cx="6786562" cy="455613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Espaço Amostral</a:t>
            </a:r>
            <a:endParaRPr/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lvl="0" indent="-21183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Espaço de Resultados</a:t>
            </a:r>
            <a:endParaRPr/>
          </a:p>
          <a:p>
            <a:pPr marL="548640" lvl="1" indent="-201168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Char char="◦"/>
            </a:pPr>
            <a:r>
              <a:rPr lang="pt-BR"/>
              <a:t>Conjunto de todos os possíveis resultados de um experimento</a:t>
            </a:r>
            <a:endParaRPr/>
          </a:p>
          <a:p>
            <a:pPr marL="548640" lvl="1" indent="-48768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None/>
            </a:pPr>
            <a:endParaRPr/>
          </a:p>
          <a:p>
            <a:pPr marL="265176" lvl="0" indent="-21183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Um resultado do espaço amostral é chamado de evento</a:t>
            </a:r>
            <a:endParaRPr/>
          </a:p>
          <a:p>
            <a:pPr marL="265176" lvl="0" indent="-12293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76" lvl="0" indent="-21183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É representado por Ω</a:t>
            </a:r>
            <a:endParaRPr/>
          </a:p>
          <a:p>
            <a:pPr marL="265176" lvl="0" indent="-12293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76" lvl="0" indent="-211836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Ω pode ser quantitativo (discreto ou contínuo) ou qualitativo</a:t>
            </a:r>
            <a:endParaRPr/>
          </a:p>
          <a:p>
            <a:pPr marL="265176" lvl="0" indent="-12293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Espaço Amostral – Tipos</a:t>
            </a:r>
            <a:endParaRPr/>
          </a:p>
        </p:txBody>
      </p:sp>
      <p:sp>
        <p:nvSpPr>
          <p:cNvPr id="149" name="Google Shape;149;p19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Font typeface="Quattrocento Sans"/>
              <a:buAutoNum type="arabicPeriod"/>
            </a:pPr>
            <a:r>
              <a:rPr lang="pt-BR"/>
              <a:t>Lançamento de um dado: Ω={1,2,3,4,5,6}  – </a:t>
            </a:r>
            <a:r>
              <a:rPr lang="pt-BR" b="1"/>
              <a:t>quantitativo discreto</a:t>
            </a:r>
            <a:endParaRPr/>
          </a:p>
          <a:p>
            <a:pPr marL="514350" lvl="0" indent="-37211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 b="1"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AutoNum type="arabicPeriod"/>
            </a:pPr>
            <a:r>
              <a:rPr lang="pt-BR"/>
              <a:t>Observação dos momentos de entrada de clientes em uma loja, entre as 14 e 16 horas: </a:t>
            </a:r>
            <a:br>
              <a:rPr lang="pt-BR"/>
            </a:br>
            <a:r>
              <a:rPr lang="pt-BR"/>
              <a:t>Ω =  {(X,Y): 14 &lt; X &lt; Y &lt; 16} - </a:t>
            </a:r>
            <a:r>
              <a:rPr lang="pt-BR" b="1"/>
              <a:t>quantitativo contínuo</a:t>
            </a:r>
            <a:endParaRPr/>
          </a:p>
          <a:p>
            <a:pPr marL="514350" lvl="0" indent="-37211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 b="1"/>
          </a:p>
          <a:p>
            <a:pPr marL="514350" lvl="0" indent="-5143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AutoNum type="arabicPeriod"/>
            </a:pPr>
            <a:r>
              <a:rPr lang="pt-BR"/>
              <a:t>Observação do sexo de cada cliente que entrou na loja: Ω = {Masculino, Feminino} - </a:t>
            </a:r>
            <a:r>
              <a:rPr lang="pt-BR" b="1"/>
              <a:t>qualitativo</a:t>
            </a:r>
            <a:endParaRPr/>
          </a:p>
        </p:txBody>
      </p:sp>
      <p:sp>
        <p:nvSpPr>
          <p:cNvPr id="150" name="Google Shape;150;p19"/>
          <p:cNvSpPr/>
          <p:nvPr/>
        </p:nvSpPr>
        <p:spPr>
          <a:xfrm>
            <a:off x="1143000" y="1745300"/>
            <a:ext cx="3345000" cy="399900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9"/>
          <p:cNvSpPr/>
          <p:nvPr/>
        </p:nvSpPr>
        <p:spPr>
          <a:xfrm>
            <a:off x="5291600" y="3346475"/>
            <a:ext cx="2017200" cy="398400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9"/>
          <p:cNvSpPr/>
          <p:nvPr/>
        </p:nvSpPr>
        <p:spPr>
          <a:xfrm>
            <a:off x="1143000" y="3744913"/>
            <a:ext cx="1571625" cy="398462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9"/>
          <p:cNvSpPr/>
          <p:nvPr/>
        </p:nvSpPr>
        <p:spPr>
          <a:xfrm>
            <a:off x="6627300" y="4969825"/>
            <a:ext cx="1719900" cy="398400"/>
          </a:xfrm>
          <a:prstGeom prst="roundRect">
            <a:avLst>
              <a:gd name="adj" fmla="val 16667"/>
            </a:avLst>
          </a:prstGeom>
          <a:solidFill>
            <a:schemeClr val="accent1">
              <a:alpha val="29803"/>
            </a:schemeClr>
          </a:solidFill>
          <a:ln w="42500" cap="flat" cmpd="sng">
            <a:solidFill>
              <a:srgbClr val="3C3D64">
                <a:alpha val="4980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Espaço Amostral – Exemplo 1</a:t>
            </a:r>
            <a:endParaRPr/>
          </a:p>
        </p:txBody>
      </p:sp>
      <p:sp>
        <p:nvSpPr>
          <p:cNvPr id="159" name="Google Shape;159;p20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Espaços amostrais para o Exemplo 1 de Experimentos Aleatórios, previamente citado:</a:t>
            </a:r>
            <a:endParaRPr/>
          </a:p>
          <a:p>
            <a:pPr marL="803275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Ω = {c, r}</a:t>
            </a:r>
            <a:endParaRPr/>
          </a:p>
          <a:p>
            <a:pPr marL="803275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Ω = {1,2,3,4,5,6}</a:t>
            </a:r>
            <a:endParaRPr/>
          </a:p>
          <a:p>
            <a:pPr marL="803275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Ω = {(c, r), (c,c), (r,c), (r,r)}</a:t>
            </a:r>
            <a:endParaRPr/>
          </a:p>
          <a:p>
            <a:pPr marL="803275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Ω = {A</a:t>
            </a:r>
            <a:r>
              <a:rPr lang="pt-BR" baseline="-25000"/>
              <a:t>0</a:t>
            </a:r>
            <a:r>
              <a:rPr lang="pt-BR"/>
              <a:t>, ..., K</a:t>
            </a:r>
            <a:r>
              <a:rPr lang="pt-BR" baseline="-25000"/>
              <a:t>0</a:t>
            </a:r>
            <a:r>
              <a:rPr lang="pt-BR"/>
              <a:t>, A</a:t>
            </a:r>
            <a:r>
              <a:rPr lang="pt-BR" baseline="-25000"/>
              <a:t>p</a:t>
            </a:r>
            <a:r>
              <a:rPr lang="pt-BR"/>
              <a:t>, ..., K</a:t>
            </a:r>
            <a:r>
              <a:rPr lang="pt-BR" baseline="-25000"/>
              <a:t>p</a:t>
            </a:r>
            <a:r>
              <a:rPr lang="pt-BR"/>
              <a:t>, A</a:t>
            </a:r>
            <a:r>
              <a:rPr lang="pt-BR" baseline="-25000"/>
              <a:t>E</a:t>
            </a:r>
            <a:r>
              <a:rPr lang="pt-BR"/>
              <a:t>, .., K</a:t>
            </a:r>
            <a:r>
              <a:rPr lang="pt-BR" baseline="-25000"/>
              <a:t>E</a:t>
            </a:r>
            <a:r>
              <a:rPr lang="pt-BR"/>
              <a:t>, A</a:t>
            </a:r>
            <a:r>
              <a:rPr lang="pt-BR" baseline="-25000"/>
              <a:t>C</a:t>
            </a:r>
            <a:r>
              <a:rPr lang="pt-BR"/>
              <a:t>, ..., K</a:t>
            </a:r>
            <a:r>
              <a:rPr lang="pt-BR" baseline="-25000"/>
              <a:t>C</a:t>
            </a:r>
            <a:r>
              <a:rPr lang="pt-BR"/>
              <a:t>}</a:t>
            </a:r>
            <a:endParaRPr/>
          </a:p>
          <a:p>
            <a:pPr marL="803275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arenR"/>
            </a:pPr>
            <a:r>
              <a:rPr lang="pt-BR"/>
              <a:t>Ω = {t </a:t>
            </a:r>
            <a:r>
              <a:rPr lang="pt-BR">
                <a:latin typeface="Arimo"/>
                <a:ea typeface="Arimo"/>
                <a:cs typeface="Arimo"/>
                <a:sym typeface="Arimo"/>
              </a:rPr>
              <a:t>∈ </a:t>
            </a:r>
            <a:r>
              <a:rPr lang="pt-BR"/>
              <a:t>ℝ / t </a:t>
            </a:r>
            <a:r>
              <a:rPr lang="pt-BR">
                <a:latin typeface="Arimo"/>
                <a:ea typeface="Arimo"/>
                <a:cs typeface="Arimo"/>
                <a:sym typeface="Arimo"/>
              </a:rPr>
              <a:t>≥</a:t>
            </a:r>
            <a:r>
              <a:rPr lang="pt-BR"/>
              <a:t> 0}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Espaço Amostral – Exemplo 2</a:t>
            </a:r>
            <a:endParaRPr/>
          </a:p>
        </p:txBody>
      </p:sp>
      <p:sp>
        <p:nvSpPr>
          <p:cNvPr id="165" name="Google Shape;165;p21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76" lvl="0" indent="-211836" algn="l" rtl="0">
              <a:spcBef>
                <a:spcPts val="0"/>
              </a:spcBef>
              <a:spcAft>
                <a:spcPts val="0"/>
              </a:spcAft>
              <a:buSzPts val="1400"/>
              <a:buFont typeface="Noto Sans Symbols"/>
              <a:buChar char="⚫"/>
            </a:pPr>
            <a:r>
              <a:rPr lang="pt-BR"/>
              <a:t>Lançam dois dados iguais. Enumerar os seguintes eventos:</a:t>
            </a:r>
            <a:endParaRPr/>
          </a:p>
          <a:p>
            <a:pPr marL="265176" lvl="0" indent="-122935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 u="sng"/>
          </a:p>
          <a:p>
            <a:pPr marL="804672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Quattrocento Sans"/>
              <a:buAutoNum type="alphaLcParenR"/>
            </a:pPr>
            <a:r>
              <a:rPr lang="pt-BR"/>
              <a:t>saída de faces iguais.</a:t>
            </a:r>
            <a:endParaRPr/>
          </a:p>
          <a:p>
            <a:pPr marL="804672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Quattrocento Sans"/>
              <a:buAutoNum type="alphaLcParenR"/>
            </a:pPr>
            <a:r>
              <a:rPr lang="pt-BR"/>
              <a:t>saída de faces cuja soma seja igual a 10</a:t>
            </a:r>
            <a:endParaRPr/>
          </a:p>
          <a:p>
            <a:pPr marL="804672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Quattrocento Sans"/>
              <a:buAutoNum type="alphaLcParenR"/>
            </a:pPr>
            <a:r>
              <a:rPr lang="pt-BR"/>
              <a:t>saída das faces cuja soma seja menor que 2</a:t>
            </a:r>
            <a:endParaRPr/>
          </a:p>
          <a:p>
            <a:pPr marL="804672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Quattrocento Sans"/>
              <a:buAutoNum type="alphaLcParenR"/>
            </a:pPr>
            <a:r>
              <a:rPr lang="pt-BR"/>
              <a:t>saída das faces cuja soma seja menor que 15</a:t>
            </a:r>
            <a:endParaRPr/>
          </a:p>
          <a:p>
            <a:pPr marL="804672" lvl="1" indent="-457200" algn="l" rtl="0">
              <a:spcBef>
                <a:spcPts val="250"/>
              </a:spcBef>
              <a:spcAft>
                <a:spcPts val="0"/>
              </a:spcAft>
              <a:buSzPts val="2400"/>
              <a:buFont typeface="Quattrocento Sans"/>
              <a:buAutoNum type="alphaLcParenR"/>
            </a:pPr>
            <a:r>
              <a:rPr lang="pt-BR"/>
              <a:t>saída das faces onde uma face é o dobro da outra.</a:t>
            </a:r>
            <a:endParaRPr/>
          </a:p>
          <a:p>
            <a:pPr marL="548640" lvl="1" indent="-48768" algn="l" rtl="0"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Espaço Amostral – Exemplo 2</a:t>
            </a:r>
            <a:endParaRPr/>
          </a:p>
        </p:txBody>
      </p:sp>
      <p:sp>
        <p:nvSpPr>
          <p:cNvPr id="171" name="Google Shape;171;p22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Tabela do espaço amostral para o lançamento de dois dados iguais: </a:t>
            </a:r>
            <a:endParaRPr/>
          </a:p>
        </p:txBody>
      </p:sp>
      <p:graphicFrame>
        <p:nvGraphicFramePr>
          <p:cNvPr id="172" name="Google Shape;172;p22"/>
          <p:cNvGraphicFramePr/>
          <p:nvPr/>
        </p:nvGraphicFramePr>
        <p:xfrm>
          <a:off x="1000125" y="2428875"/>
          <a:ext cx="3000000" cy="3000000"/>
        </p:xfrm>
        <a:graphic>
          <a:graphicData uri="http://schemas.openxmlformats.org/drawingml/2006/table">
            <a:tbl>
              <a:tblPr firstRow="1" firstCol="1">
                <a:noFill/>
                <a:tableStyleId>{ED2A28D8-DB22-46F9-9890-705C8524E4F6}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1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2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3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4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5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6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1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(1,1)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(1,2)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(1,3)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(1,4)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(1,5)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(1,6)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2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(2,1)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(2,2)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(2,3)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(2,4)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(2,5)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(2,6)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3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(3,1)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(3,2)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(3,3)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(3,4)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(3,5)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(3,6)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4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(4,1)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(4,2)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(4,3)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(4,4)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(4,5)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(4,6)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5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(5,1)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(5,2)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(5,3)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(5,4)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(5,5)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(5,6)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6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(6,1)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(6,2)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(6,3)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(6,4)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(6,5)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strike="noStrike" cap="none"/>
                        <a:t>(6,6)</a:t>
                      </a:r>
                      <a:endParaRPr sz="24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statí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1305</Words>
  <Application>Microsoft Macintosh PowerPoint</Application>
  <PresentationFormat>On-screen Show (4:3)</PresentationFormat>
  <Paragraphs>278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Arimo</vt:lpstr>
      <vt:lpstr>Quattrocento Sans</vt:lpstr>
      <vt:lpstr>Estatística</vt:lpstr>
      <vt:lpstr>Microsoft Equation</vt:lpstr>
      <vt:lpstr>Probabilidade</vt:lpstr>
      <vt:lpstr>Introdução</vt:lpstr>
      <vt:lpstr>Experimento Aleatório</vt:lpstr>
      <vt:lpstr>Experimento Aleatório – Exemplo 1</vt:lpstr>
      <vt:lpstr>Espaço Amostral</vt:lpstr>
      <vt:lpstr>Espaço Amostral – Tipos</vt:lpstr>
      <vt:lpstr>Espaço Amostral – Exemplo 1</vt:lpstr>
      <vt:lpstr>Espaço Amostral – Exemplo 2</vt:lpstr>
      <vt:lpstr>Espaço Amostral – Exemplo 2</vt:lpstr>
      <vt:lpstr>Espaço Amostral – Exemplo 2</vt:lpstr>
      <vt:lpstr>Classe de Eventos Aleatórios</vt:lpstr>
      <vt:lpstr>Propriedades com Eventos Aleatórios</vt:lpstr>
      <vt:lpstr>Propriedades com Eventos Aleatórios</vt:lpstr>
      <vt:lpstr>Eventos Aleatórios – Exemplo 3</vt:lpstr>
      <vt:lpstr>Eventos Aleatórios – Exemplo 3</vt:lpstr>
      <vt:lpstr>Propriedades das Operações</vt:lpstr>
      <vt:lpstr>Propriedades das Operações</vt:lpstr>
      <vt:lpstr>Partição de um Espaço Amostral</vt:lpstr>
      <vt:lpstr>Eventos Mutuamente Exclusivos</vt:lpstr>
      <vt:lpstr>Experimentos de Contagem</vt:lpstr>
      <vt:lpstr>Experimentos de Contagem: Combinação</vt:lpstr>
      <vt:lpstr>Experimentos de Contagem: Combinação</vt:lpstr>
      <vt:lpstr>Experimentos de Contagem: Permutação</vt:lpstr>
      <vt:lpstr>Experimentos de Contagem: Permutação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Probabilidade</dc:title>
  <cp:lastModifiedBy>Renata Maria Cardoso Rodrigues de Souza</cp:lastModifiedBy>
  <cp:revision>1</cp:revision>
  <dcterms:modified xsi:type="dcterms:W3CDTF">2022-07-08T14:45:13Z</dcterms:modified>
</cp:coreProperties>
</file>