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3" r:id="rId2"/>
  </p:sldMasterIdLst>
  <p:notesMasterIdLst>
    <p:notesMasterId r:id="rId36"/>
  </p:notesMasterIdLst>
  <p:sldIdLst>
    <p:sldId id="428" r:id="rId3"/>
    <p:sldId id="443" r:id="rId4"/>
    <p:sldId id="396" r:id="rId5"/>
    <p:sldId id="429" r:id="rId6"/>
    <p:sldId id="430" r:id="rId7"/>
    <p:sldId id="431" r:id="rId8"/>
    <p:sldId id="432" r:id="rId9"/>
    <p:sldId id="437" r:id="rId10"/>
    <p:sldId id="470" r:id="rId11"/>
    <p:sldId id="462" r:id="rId12"/>
    <p:sldId id="463" r:id="rId13"/>
    <p:sldId id="465" r:id="rId14"/>
    <p:sldId id="466" r:id="rId15"/>
    <p:sldId id="461" r:id="rId16"/>
    <p:sldId id="460" r:id="rId17"/>
    <p:sldId id="468" r:id="rId18"/>
    <p:sldId id="464" r:id="rId19"/>
    <p:sldId id="459" r:id="rId20"/>
    <p:sldId id="469" r:id="rId21"/>
    <p:sldId id="475" r:id="rId22"/>
    <p:sldId id="476" r:id="rId23"/>
    <p:sldId id="477" r:id="rId24"/>
    <p:sldId id="406" r:id="rId25"/>
    <p:sldId id="471" r:id="rId26"/>
    <p:sldId id="472" r:id="rId27"/>
    <p:sldId id="473" r:id="rId28"/>
    <p:sldId id="426" r:id="rId29"/>
    <p:sldId id="412" r:id="rId30"/>
    <p:sldId id="411" r:id="rId31"/>
    <p:sldId id="415" r:id="rId32"/>
    <p:sldId id="391" r:id="rId33"/>
    <p:sldId id="451" r:id="rId34"/>
    <p:sldId id="452" r:id="rId35"/>
  </p:sldIdLst>
  <p:sldSz cx="9144000" cy="6858000" type="screen4x3"/>
  <p:notesSz cx="6858000" cy="9144000"/>
  <p:custShowLst>
    <p:custShow name="Apresentação personalizada 1" id="0">
      <p:sldLst/>
    </p:custShow>
    <p:custShow name="Apresentação personalizada 2" id="1">
      <p:sldLst/>
    </p:custShow>
  </p:custShowLst>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B000"/>
    <a:srgbClr val="FF0000"/>
    <a:srgbClr val="FF9900"/>
    <a:srgbClr val="EA0000"/>
    <a:srgbClr val="FF1515"/>
    <a:srgbClr val="FF7C80"/>
    <a:srgbClr val="FF6600"/>
    <a:srgbClr val="FF5050"/>
    <a:srgbClr val="FFCC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77629" autoAdjust="0"/>
  </p:normalViewPr>
  <p:slideViewPr>
    <p:cSldViewPr>
      <p:cViewPr varScale="1">
        <p:scale>
          <a:sx n="85" d="100"/>
          <a:sy n="85" d="100"/>
        </p:scale>
        <p:origin x="-1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t-BR"/>
  <c:chart>
    <c:plotArea>
      <c:layout>
        <c:manualLayout>
          <c:layoutTarget val="inner"/>
          <c:xMode val="edge"/>
          <c:yMode val="edge"/>
          <c:x val="4.1444398036015462E-2"/>
          <c:y val="3.5007281121700339E-2"/>
          <c:w val="0.69299802738954852"/>
          <c:h val="0.52553557003957374"/>
        </c:manualLayout>
      </c:layout>
      <c:lineChart>
        <c:grouping val="standard"/>
        <c:ser>
          <c:idx val="0"/>
          <c:order val="0"/>
          <c:tx>
            <c:strRef>
              <c:f>Plan1!$B$1</c:f>
              <c:strCache>
                <c:ptCount val="1"/>
                <c:pt idx="0">
                  <c:v>Busca On-Line</c:v>
                </c:pt>
              </c:strCache>
            </c:strRef>
          </c:tx>
          <c:spPr>
            <a:ln w="57150">
              <a:solidFill>
                <a:srgbClr val="00B050"/>
              </a:solidFill>
            </a:ln>
          </c:spPr>
          <c:marker>
            <c:symbol val="none"/>
          </c:marker>
          <c:cat>
            <c:strRef>
              <c:f>Plan1!$A$2:$A$9</c:f>
              <c:strCache>
                <c:ptCount val="8"/>
                <c:pt idx="0">
                  <c:v>Velocidade</c:v>
                </c:pt>
                <c:pt idx="1">
                  <c:v>Amazenamento de Configurações</c:v>
                </c:pt>
                <c:pt idx="2">
                  <c:v>Ausência de Penalidades</c:v>
                </c:pt>
                <c:pt idx="3">
                  <c:v>Comparação com Banco de Dados Privado</c:v>
                </c:pt>
                <c:pt idx="4">
                  <c:v>Resultado Configurado pelo Usuário</c:v>
                </c:pt>
                <c:pt idx="5">
                  <c:v>Uso do Smith-Waterman</c:v>
                </c:pt>
                <c:pt idx="6">
                  <c:v>Compartilhamento</c:v>
                </c:pt>
                <c:pt idx="7">
                  <c:v>Disponibilidade Web</c:v>
                </c:pt>
              </c:strCache>
            </c:strRef>
          </c:cat>
          <c:val>
            <c:numRef>
              <c:f>Plan1!$B$2:$B$9</c:f>
              <c:numCache>
                <c:formatCode>General</c:formatCode>
                <c:ptCount val="8"/>
                <c:pt idx="0">
                  <c:v>1</c:v>
                </c:pt>
                <c:pt idx="1">
                  <c:v>1</c:v>
                </c:pt>
                <c:pt idx="2">
                  <c:v>1</c:v>
                </c:pt>
                <c:pt idx="3">
                  <c:v>0</c:v>
                </c:pt>
                <c:pt idx="4">
                  <c:v>1</c:v>
                </c:pt>
                <c:pt idx="5">
                  <c:v>0</c:v>
                </c:pt>
                <c:pt idx="6">
                  <c:v>0</c:v>
                </c:pt>
                <c:pt idx="7">
                  <c:v>5</c:v>
                </c:pt>
              </c:numCache>
            </c:numRef>
          </c:val>
        </c:ser>
        <c:ser>
          <c:idx val="1"/>
          <c:order val="1"/>
          <c:tx>
            <c:strRef>
              <c:f>Plan1!$C$1</c:f>
              <c:strCache>
                <c:ptCount val="1"/>
                <c:pt idx="0">
                  <c:v>Servidores Locais</c:v>
                </c:pt>
              </c:strCache>
            </c:strRef>
          </c:tx>
          <c:spPr>
            <a:ln w="57150">
              <a:solidFill>
                <a:srgbClr val="EEB000"/>
              </a:solidFill>
            </a:ln>
          </c:spPr>
          <c:marker>
            <c:symbol val="none"/>
          </c:marker>
          <c:cat>
            <c:strRef>
              <c:f>Plan1!$A$2:$A$9</c:f>
              <c:strCache>
                <c:ptCount val="8"/>
                <c:pt idx="0">
                  <c:v>Velocidade</c:v>
                </c:pt>
                <c:pt idx="1">
                  <c:v>Amazenamento de Configurações</c:v>
                </c:pt>
                <c:pt idx="2">
                  <c:v>Ausência de Penalidades</c:v>
                </c:pt>
                <c:pt idx="3">
                  <c:v>Comparação com Banco de Dados Privado</c:v>
                </c:pt>
                <c:pt idx="4">
                  <c:v>Resultado Configurado pelo Usuário</c:v>
                </c:pt>
                <c:pt idx="5">
                  <c:v>Uso do Smith-Waterman</c:v>
                </c:pt>
                <c:pt idx="6">
                  <c:v>Compartilhamento</c:v>
                </c:pt>
                <c:pt idx="7">
                  <c:v>Disponibilidade Web</c:v>
                </c:pt>
              </c:strCache>
            </c:strRef>
          </c:cat>
          <c:val>
            <c:numRef>
              <c:f>Plan1!$C$2:$C$9</c:f>
              <c:numCache>
                <c:formatCode>General</c:formatCode>
                <c:ptCount val="8"/>
                <c:pt idx="0">
                  <c:v>2</c:v>
                </c:pt>
                <c:pt idx="1">
                  <c:v>2</c:v>
                </c:pt>
                <c:pt idx="2">
                  <c:v>5</c:v>
                </c:pt>
                <c:pt idx="3">
                  <c:v>3</c:v>
                </c:pt>
                <c:pt idx="4">
                  <c:v>3</c:v>
                </c:pt>
                <c:pt idx="5">
                  <c:v>0</c:v>
                </c:pt>
                <c:pt idx="6">
                  <c:v>1</c:v>
                </c:pt>
                <c:pt idx="7">
                  <c:v>0</c:v>
                </c:pt>
              </c:numCache>
            </c:numRef>
          </c:val>
        </c:ser>
        <c:ser>
          <c:idx val="2"/>
          <c:order val="2"/>
          <c:tx>
            <c:strRef>
              <c:f>Plan1!$D$1</c:f>
              <c:strCache>
                <c:ptCount val="1"/>
                <c:pt idx="0">
                  <c:v>Cube</c:v>
                </c:pt>
              </c:strCache>
            </c:strRef>
          </c:tx>
          <c:spPr>
            <a:ln w="57150">
              <a:solidFill>
                <a:srgbClr val="FF0000"/>
              </a:solidFill>
            </a:ln>
          </c:spPr>
          <c:marker>
            <c:symbol val="none"/>
          </c:marker>
          <c:cat>
            <c:strRef>
              <c:f>Plan1!$A$2:$A$9</c:f>
              <c:strCache>
                <c:ptCount val="8"/>
                <c:pt idx="0">
                  <c:v>Velocidade</c:v>
                </c:pt>
                <c:pt idx="1">
                  <c:v>Amazenamento de Configurações</c:v>
                </c:pt>
                <c:pt idx="2">
                  <c:v>Ausência de Penalidades</c:v>
                </c:pt>
                <c:pt idx="3">
                  <c:v>Comparação com Banco de Dados Privado</c:v>
                </c:pt>
                <c:pt idx="4">
                  <c:v>Resultado Configurado pelo Usuário</c:v>
                </c:pt>
                <c:pt idx="5">
                  <c:v>Uso do Smith-Waterman</c:v>
                </c:pt>
                <c:pt idx="6">
                  <c:v>Compartilhamento</c:v>
                </c:pt>
                <c:pt idx="7">
                  <c:v>Disponibilidade Web</c:v>
                </c:pt>
              </c:strCache>
            </c:strRef>
          </c:cat>
          <c:val>
            <c:numRef>
              <c:f>Plan1!$D$2:$D$9</c:f>
              <c:numCache>
                <c:formatCode>General</c:formatCode>
                <c:ptCount val="8"/>
                <c:pt idx="0">
                  <c:v>5</c:v>
                </c:pt>
                <c:pt idx="1">
                  <c:v>2</c:v>
                </c:pt>
                <c:pt idx="2">
                  <c:v>5</c:v>
                </c:pt>
                <c:pt idx="3">
                  <c:v>3</c:v>
                </c:pt>
                <c:pt idx="4">
                  <c:v>3</c:v>
                </c:pt>
                <c:pt idx="5">
                  <c:v>5</c:v>
                </c:pt>
                <c:pt idx="6">
                  <c:v>1</c:v>
                </c:pt>
                <c:pt idx="7">
                  <c:v>0</c:v>
                </c:pt>
              </c:numCache>
            </c:numRef>
          </c:val>
        </c:ser>
        <c:marker val="1"/>
        <c:axId val="111495808"/>
        <c:axId val="111509888"/>
      </c:lineChart>
      <c:catAx>
        <c:axId val="111495808"/>
        <c:scaling>
          <c:orientation val="minMax"/>
        </c:scaling>
        <c:axPos val="b"/>
        <c:tickLblPos val="nextTo"/>
        <c:txPr>
          <a:bodyPr/>
          <a:lstStyle/>
          <a:p>
            <a:pPr>
              <a:defRPr sz="850"/>
            </a:pPr>
            <a:endParaRPr lang="pt-BR"/>
          </a:p>
        </c:txPr>
        <c:crossAx val="111509888"/>
        <c:crosses val="autoZero"/>
        <c:auto val="1"/>
        <c:lblAlgn val="ctr"/>
        <c:lblOffset val="100"/>
      </c:catAx>
      <c:valAx>
        <c:axId val="111509888"/>
        <c:scaling>
          <c:orientation val="minMax"/>
        </c:scaling>
        <c:axPos val="l"/>
        <c:majorGridlines/>
        <c:numFmt formatCode="General" sourceLinked="1"/>
        <c:tickLblPos val="nextTo"/>
        <c:crossAx val="111495808"/>
        <c:crosses val="autoZero"/>
        <c:crossBetween val="between"/>
      </c:valAx>
    </c:plotArea>
    <c:legend>
      <c:legendPos val="r"/>
      <c:layout/>
    </c:legend>
    <c:plotVisOnly val="1"/>
  </c:chart>
  <c:txPr>
    <a:bodyPr/>
    <a:lstStyle/>
    <a:p>
      <a:pPr>
        <a:defRPr sz="12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Engenharia Genética</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PT" sz="2000" dirty="0" smtClean="0"/>
            <a:t>1 - Introdução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0206A32A-C08C-48E2-9831-FCD8B707D118}">
      <dgm:prSet phldrT="[Texto]" custT="1"/>
      <dgm:spPr/>
      <dgm:t>
        <a:bodyPr/>
        <a:lstStyle/>
        <a:p>
          <a:r>
            <a:rPr lang="pt-BR" sz="2000" dirty="0" smtClean="0">
              <a:latin typeface="Calibri" pitchFamily="34" charset="0"/>
            </a:rPr>
            <a:t>Genes</a:t>
          </a:r>
          <a:endParaRPr lang="pt-BR" sz="2000" dirty="0">
            <a:latin typeface="Calibri" pitchFamily="34" charset="0"/>
          </a:endParaRPr>
        </a:p>
      </dgm:t>
    </dgm:pt>
    <dgm:pt modelId="{8A71F17C-8945-4ED5-8936-133720989E2F}" type="parTrans" cxnId="{B0037E11-6F1A-4D22-B80D-46806BBD55C6}">
      <dgm:prSet/>
      <dgm:spPr/>
    </dgm:pt>
    <dgm:pt modelId="{F83AF751-2C30-42FC-96BF-ADF3859C3655}" type="sibTrans" cxnId="{B0037E11-6F1A-4D22-B80D-46806BBD55C6}">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50">
        <dgm:presLayoutVars>
          <dgm:bulletEnabled val="1"/>
        </dgm:presLayoutVars>
      </dgm:prSet>
      <dgm:spPr/>
      <dgm:t>
        <a:bodyPr/>
        <a:lstStyle/>
        <a:p>
          <a:endParaRPr lang="pt-BR"/>
        </a:p>
      </dgm:t>
    </dgm:pt>
  </dgm:ptLst>
  <dgm:cxnLst>
    <dgm:cxn modelId="{FC2C72A5-5A03-4C00-BB30-0F243AF7C04B}" type="presOf" srcId="{15E231C0-62CE-4985-8E07-7223824855A8}" destId="{E503CB9B-0BF1-4F11-B3B3-B0858B795063}" srcOrd="0" destOrd="0" presId="urn:microsoft.com/office/officeart/2005/8/layout/list1"/>
    <dgm:cxn modelId="{A658FCA0-DB36-4D8B-BEBA-21E9CB9C66EE}" srcId="{E582E67B-2264-4500-B181-84AC0201B378}" destId="{E037CFE7-FE97-47C7-871E-FD4C570772FB}" srcOrd="2" destOrd="0" parTransId="{83D90B0C-A4B5-4A94-87AF-AD3CD4F407C0}" sibTransId="{7297D5A2-6FEE-4423-AA2B-34A8831AFB1B}"/>
    <dgm:cxn modelId="{8CE038E3-4BA7-4B45-A3E1-BFF8D2D71449}" type="presOf" srcId="{E582E67B-2264-4500-B181-84AC0201B378}" destId="{FCF83094-350B-467E-8D32-B8A7F88130E6}" srcOrd="1" destOrd="0" presId="urn:microsoft.com/office/officeart/2005/8/layout/list1"/>
    <dgm:cxn modelId="{D1D0AA1F-AF44-45BA-850E-65EC1C2C2021}" srcId="{E582E67B-2264-4500-B181-84AC0201B378}" destId="{15E231C0-62CE-4985-8E07-7223824855A8}" srcOrd="0"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52B285BA-4BA1-48E7-B9FB-FB4A360FF253}" type="presOf" srcId="{4CD47399-159D-463D-B4D8-1333FAF54972}" destId="{A7AC2537-B36C-4249-AE02-62D368BDDE34}" srcOrd="0" destOrd="0" presId="urn:microsoft.com/office/officeart/2005/8/layout/list1"/>
    <dgm:cxn modelId="{1F2AD204-ACA4-4BA2-B2E2-5191BA4CB242}" type="presOf" srcId="{E037CFE7-FE97-47C7-871E-FD4C570772FB}" destId="{E503CB9B-0BF1-4F11-B3B3-B0858B795063}" srcOrd="0" destOrd="2" presId="urn:microsoft.com/office/officeart/2005/8/layout/list1"/>
    <dgm:cxn modelId="{29F81021-DCB5-410D-8B40-FECBC89DD7C0}" type="presOf" srcId="{0206A32A-C08C-48E2-9831-FCD8B707D118}" destId="{E503CB9B-0BF1-4F11-B3B3-B0858B795063}" srcOrd="0" destOrd="1" presId="urn:microsoft.com/office/officeart/2005/8/layout/list1"/>
    <dgm:cxn modelId="{59672EFF-2D00-4AF9-81ED-F56DA6AFB291}" type="presOf" srcId="{E582E67B-2264-4500-B181-84AC0201B378}" destId="{B378E140-EF83-4C66-BA11-85748106AC0D}" srcOrd="0" destOrd="0" presId="urn:microsoft.com/office/officeart/2005/8/layout/list1"/>
    <dgm:cxn modelId="{B0037E11-6F1A-4D22-B80D-46806BBD55C6}" srcId="{E582E67B-2264-4500-B181-84AC0201B378}" destId="{0206A32A-C08C-48E2-9831-FCD8B707D118}" srcOrd="1" destOrd="0" parTransId="{8A71F17C-8945-4ED5-8936-133720989E2F}" sibTransId="{F83AF751-2C30-42FC-96BF-ADF3859C3655}"/>
    <dgm:cxn modelId="{C4D5D911-D902-4664-9611-2361C41809E5}" type="presParOf" srcId="{A7AC2537-B36C-4249-AE02-62D368BDDE34}" destId="{5518EBD0-0F44-424C-8962-6CBB198E0CEB}" srcOrd="0" destOrd="0" presId="urn:microsoft.com/office/officeart/2005/8/layout/list1"/>
    <dgm:cxn modelId="{BC024DE3-1300-4731-9CF4-C155B4ADC0A2}" type="presParOf" srcId="{5518EBD0-0F44-424C-8962-6CBB198E0CEB}" destId="{B378E140-EF83-4C66-BA11-85748106AC0D}" srcOrd="0" destOrd="0" presId="urn:microsoft.com/office/officeart/2005/8/layout/list1"/>
    <dgm:cxn modelId="{FB67A9EB-B836-4B24-A960-3D131FC66B11}" type="presParOf" srcId="{5518EBD0-0F44-424C-8962-6CBB198E0CEB}" destId="{FCF83094-350B-467E-8D32-B8A7F88130E6}" srcOrd="1" destOrd="0" presId="urn:microsoft.com/office/officeart/2005/8/layout/list1"/>
    <dgm:cxn modelId="{81C59995-A268-40E5-9435-C28B4B4F1D61}" type="presParOf" srcId="{A7AC2537-B36C-4249-AE02-62D368BDDE34}" destId="{3EA3FD72-660A-4A6F-A9C1-5C6B573612F3}" srcOrd="1" destOrd="0" presId="urn:microsoft.com/office/officeart/2005/8/layout/list1"/>
    <dgm:cxn modelId="{932E78F4-117A-4EA4-8019-F28DAE9AB712}"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Cenário Atual</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2 - Problema</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8FFE2A09-AEE1-444F-A475-CE3250D8467F}">
      <dgm:prSet phldrT="[Texto]" custT="1"/>
      <dgm:spPr/>
      <dgm:t>
        <a:bodyPr/>
        <a:lstStyle/>
        <a:p>
          <a:r>
            <a:rPr lang="pt-BR" sz="2000" dirty="0" smtClean="0">
              <a:latin typeface="Calibri" pitchFamily="34" charset="0"/>
            </a:rPr>
            <a:t>Usuário</a:t>
          </a:r>
          <a:endParaRPr lang="pt-BR" sz="2000" dirty="0">
            <a:latin typeface="Calibri" pitchFamily="34" charset="0"/>
          </a:endParaRPr>
        </a:p>
      </dgm:t>
    </dgm:pt>
    <dgm:pt modelId="{42748FB8-1CB9-4182-8798-B54B10F56B8B}" type="parTrans" cxnId="{D8F24134-17EF-4BBF-839F-697068869D7D}">
      <dgm:prSet/>
      <dgm:spPr/>
      <dgm:t>
        <a:bodyPr/>
        <a:lstStyle/>
        <a:p>
          <a:endParaRPr lang="pt-BR"/>
        </a:p>
      </dgm:t>
    </dgm:pt>
    <dgm:pt modelId="{945343EC-74F5-49FD-857D-E425EB199FBB}" type="sibTrans" cxnId="{D8F24134-17EF-4BBF-839F-697068869D7D}">
      <dgm:prSet/>
      <dgm:spPr/>
      <dgm:t>
        <a:bodyPr/>
        <a:lstStyle/>
        <a:p>
          <a:endParaRPr lang="pt-BR"/>
        </a:p>
      </dgm:t>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custLinFactNeighborX="-9090" custLinFactNeighborY="-12063">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11193">
        <dgm:presLayoutVars>
          <dgm:bulletEnabled val="1"/>
        </dgm:presLayoutVars>
      </dgm:prSet>
      <dgm:spPr/>
      <dgm:t>
        <a:bodyPr/>
        <a:lstStyle/>
        <a:p>
          <a:endParaRPr lang="pt-BR"/>
        </a:p>
      </dgm:t>
    </dgm:pt>
  </dgm:ptLst>
  <dgm:cxnLst>
    <dgm:cxn modelId="{13B30C75-F174-48C7-86D9-99814D024157}" type="presOf" srcId="{8FFE2A09-AEE1-444F-A475-CE3250D8467F}" destId="{E503CB9B-0BF1-4F11-B3B3-B0858B795063}" srcOrd="0" destOrd="1" presId="urn:microsoft.com/office/officeart/2005/8/layout/list1"/>
    <dgm:cxn modelId="{D8F24134-17EF-4BBF-839F-697068869D7D}" srcId="{E582E67B-2264-4500-B181-84AC0201B378}" destId="{8FFE2A09-AEE1-444F-A475-CE3250D8467F}" srcOrd="1" destOrd="0" parTransId="{42748FB8-1CB9-4182-8798-B54B10F56B8B}" sibTransId="{945343EC-74F5-49FD-857D-E425EB199FBB}"/>
    <dgm:cxn modelId="{A658FCA0-DB36-4D8B-BEBA-21E9CB9C66EE}" srcId="{E582E67B-2264-4500-B181-84AC0201B378}" destId="{E037CFE7-FE97-47C7-871E-FD4C570772FB}" srcOrd="2" destOrd="0" parTransId="{83D90B0C-A4B5-4A94-87AF-AD3CD4F407C0}" sibTransId="{7297D5A2-6FEE-4423-AA2B-34A8831AFB1B}"/>
    <dgm:cxn modelId="{454CD5E0-2C36-4318-BF38-7DEAA6602453}" type="presOf" srcId="{E582E67B-2264-4500-B181-84AC0201B378}" destId="{B378E140-EF83-4C66-BA11-85748106AC0D}" srcOrd="0" destOrd="0" presId="urn:microsoft.com/office/officeart/2005/8/layout/list1"/>
    <dgm:cxn modelId="{D1D0AA1F-AF44-45BA-850E-65EC1C2C2021}" srcId="{E582E67B-2264-4500-B181-84AC0201B378}" destId="{15E231C0-62CE-4985-8E07-7223824855A8}" srcOrd="0"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44E8B013-A8EC-4662-BEC0-F6DFD8D7025B}" type="presOf" srcId="{4CD47399-159D-463D-B4D8-1333FAF54972}" destId="{A7AC2537-B36C-4249-AE02-62D368BDDE34}" srcOrd="0" destOrd="0" presId="urn:microsoft.com/office/officeart/2005/8/layout/list1"/>
    <dgm:cxn modelId="{609775C8-39DD-4A63-A1DE-384098567FE6}" type="presOf" srcId="{E037CFE7-FE97-47C7-871E-FD4C570772FB}" destId="{E503CB9B-0BF1-4F11-B3B3-B0858B795063}" srcOrd="0" destOrd="2" presId="urn:microsoft.com/office/officeart/2005/8/layout/list1"/>
    <dgm:cxn modelId="{C9FDA7D3-FE8C-47C9-9A55-ABB0142CBEDE}" type="presOf" srcId="{E582E67B-2264-4500-B181-84AC0201B378}" destId="{FCF83094-350B-467E-8D32-B8A7F88130E6}" srcOrd="1" destOrd="0" presId="urn:microsoft.com/office/officeart/2005/8/layout/list1"/>
    <dgm:cxn modelId="{BC0F4E33-16D2-4554-B9EA-06DB4C060FEA}" type="presOf" srcId="{15E231C0-62CE-4985-8E07-7223824855A8}" destId="{E503CB9B-0BF1-4F11-B3B3-B0858B795063}" srcOrd="0" destOrd="0" presId="urn:microsoft.com/office/officeart/2005/8/layout/list1"/>
    <dgm:cxn modelId="{FFD3728B-9DBC-4149-927B-763EB948ED8E}" type="presParOf" srcId="{A7AC2537-B36C-4249-AE02-62D368BDDE34}" destId="{5518EBD0-0F44-424C-8962-6CBB198E0CEB}" srcOrd="0" destOrd="0" presId="urn:microsoft.com/office/officeart/2005/8/layout/list1"/>
    <dgm:cxn modelId="{F693615E-AA86-484F-96CE-2D8F0209EB23}" type="presParOf" srcId="{5518EBD0-0F44-424C-8962-6CBB198E0CEB}" destId="{B378E140-EF83-4C66-BA11-85748106AC0D}" srcOrd="0" destOrd="0" presId="urn:microsoft.com/office/officeart/2005/8/layout/list1"/>
    <dgm:cxn modelId="{643E6352-F8C8-4024-B120-CDE00683F43C}" type="presParOf" srcId="{5518EBD0-0F44-424C-8962-6CBB198E0CEB}" destId="{FCF83094-350B-467E-8D32-B8A7F88130E6}" srcOrd="1" destOrd="0" presId="urn:microsoft.com/office/officeart/2005/8/layout/list1"/>
    <dgm:cxn modelId="{C6C2D303-B005-47B9-BD28-3386723036E4}" type="presParOf" srcId="{A7AC2537-B36C-4249-AE02-62D368BDDE34}" destId="{3EA3FD72-660A-4A6F-A9C1-5C6B573612F3}" srcOrd="1" destOrd="0" presId="urn:microsoft.com/office/officeart/2005/8/layout/list1"/>
    <dgm:cxn modelId="{1F7F74F4-E4C1-4E38-B7F7-EED16065E7CD}"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Nossa Solução</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3 - Solução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8FFE2A09-AEE1-444F-A475-CE3250D8467F}">
      <dgm:prSet phldrT="[Texto]" custT="1"/>
      <dgm:spPr/>
      <dgm:t>
        <a:bodyPr/>
        <a:lstStyle/>
        <a:p>
          <a:r>
            <a:rPr lang="pt-BR" sz="2000" dirty="0" smtClean="0">
              <a:latin typeface="Calibri" pitchFamily="34" charset="0"/>
            </a:rPr>
            <a:t>Nossa Proposta</a:t>
          </a:r>
          <a:endParaRPr lang="pt-BR" sz="2000" dirty="0">
            <a:latin typeface="Calibri" pitchFamily="34" charset="0"/>
          </a:endParaRPr>
        </a:p>
      </dgm:t>
    </dgm:pt>
    <dgm:pt modelId="{42748FB8-1CB9-4182-8798-B54B10F56B8B}" type="parTrans" cxnId="{D8F24134-17EF-4BBF-839F-697068869D7D}">
      <dgm:prSet/>
      <dgm:spPr/>
      <dgm:t>
        <a:bodyPr/>
        <a:lstStyle/>
        <a:p>
          <a:endParaRPr lang="pt-BR"/>
        </a:p>
      </dgm:t>
    </dgm:pt>
    <dgm:pt modelId="{945343EC-74F5-49FD-857D-E425EB199FBB}" type="sibTrans" cxnId="{D8F24134-17EF-4BBF-839F-697068869D7D}">
      <dgm:prSet/>
      <dgm:spPr/>
      <dgm:t>
        <a:bodyPr/>
        <a:lstStyle/>
        <a:p>
          <a:endParaRPr lang="pt-BR"/>
        </a:p>
      </dgm:t>
    </dgm:pt>
    <dgm:pt modelId="{28EA94E2-9DBF-40C6-BBFC-C4586ECA2599}">
      <dgm:prSet phldrT="[Texto]" custT="1"/>
      <dgm:spPr/>
      <dgm:t>
        <a:bodyPr/>
        <a:lstStyle/>
        <a:p>
          <a:r>
            <a:rPr lang="pt-BR" sz="2000" dirty="0" smtClean="0">
              <a:latin typeface="Calibri" pitchFamily="34" charset="0"/>
            </a:rPr>
            <a:t>Concorrentes</a:t>
          </a:r>
          <a:endParaRPr lang="pt-BR" sz="2000" dirty="0">
            <a:latin typeface="Calibri" pitchFamily="34" charset="0"/>
          </a:endParaRPr>
        </a:p>
      </dgm:t>
    </dgm:pt>
    <dgm:pt modelId="{17495DB7-825D-46EB-8458-1878BA2E12D7}" type="parTrans" cxnId="{9AA5CA48-A75D-4AEB-A65C-BB70AF8CCB09}">
      <dgm:prSet/>
      <dgm:spPr/>
    </dgm:pt>
    <dgm:pt modelId="{3649441C-0542-42DB-B9EF-D8A0463CB61D}" type="sibTrans" cxnId="{9AA5CA48-A75D-4AEB-A65C-BB70AF8CCB09}">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D8F24134-17EF-4BBF-839F-697068869D7D}" srcId="{E582E67B-2264-4500-B181-84AC0201B378}" destId="{8FFE2A09-AEE1-444F-A475-CE3250D8467F}" srcOrd="2" destOrd="0" parTransId="{42748FB8-1CB9-4182-8798-B54B10F56B8B}" sibTransId="{945343EC-74F5-49FD-857D-E425EB199FBB}"/>
    <dgm:cxn modelId="{629B8D73-3E46-4CFE-9035-85227F23DB85}" type="presOf" srcId="{E582E67B-2264-4500-B181-84AC0201B378}" destId="{FCF83094-350B-467E-8D32-B8A7F88130E6}" srcOrd="1" destOrd="0" presId="urn:microsoft.com/office/officeart/2005/8/layout/list1"/>
    <dgm:cxn modelId="{0083C93D-8F9B-4A65-B8D6-9C0C8512D929}" type="presOf" srcId="{4CD47399-159D-463D-B4D8-1333FAF54972}" destId="{A7AC2537-B36C-4249-AE02-62D368BDDE34}" srcOrd="0" destOrd="0" presId="urn:microsoft.com/office/officeart/2005/8/layout/list1"/>
    <dgm:cxn modelId="{A658FCA0-DB36-4D8B-BEBA-21E9CB9C66EE}" srcId="{E582E67B-2264-4500-B181-84AC0201B378}" destId="{E037CFE7-FE97-47C7-871E-FD4C570772FB}" srcOrd="3" destOrd="0" parTransId="{83D90B0C-A4B5-4A94-87AF-AD3CD4F407C0}" sibTransId="{7297D5A2-6FEE-4423-AA2B-34A8831AFB1B}"/>
    <dgm:cxn modelId="{B0F392D9-F819-40DF-B377-1577733FE035}" type="presOf" srcId="{8FFE2A09-AEE1-444F-A475-CE3250D8467F}" destId="{E503CB9B-0BF1-4F11-B3B3-B0858B795063}" srcOrd="0" destOrd="2" presId="urn:microsoft.com/office/officeart/2005/8/layout/list1"/>
    <dgm:cxn modelId="{9E2487D0-9C27-47AA-B324-2572D50A8541}" type="presOf" srcId="{E037CFE7-FE97-47C7-871E-FD4C570772FB}" destId="{E503CB9B-0BF1-4F11-B3B3-B0858B795063}" srcOrd="0" destOrd="3" presId="urn:microsoft.com/office/officeart/2005/8/layout/list1"/>
    <dgm:cxn modelId="{D1D0AA1F-AF44-45BA-850E-65EC1C2C2021}" srcId="{E582E67B-2264-4500-B181-84AC0201B378}" destId="{15E231C0-62CE-4985-8E07-7223824855A8}" srcOrd="1"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07F33811-3D16-4017-BF00-FA98B9C4491B}" type="presOf" srcId="{E582E67B-2264-4500-B181-84AC0201B378}" destId="{B378E140-EF83-4C66-BA11-85748106AC0D}" srcOrd="0" destOrd="0" presId="urn:microsoft.com/office/officeart/2005/8/layout/list1"/>
    <dgm:cxn modelId="{55567794-EE52-4861-8DA8-F13F40316F09}" type="presOf" srcId="{15E231C0-62CE-4985-8E07-7223824855A8}" destId="{E503CB9B-0BF1-4F11-B3B3-B0858B795063}" srcOrd="0" destOrd="1" presId="urn:microsoft.com/office/officeart/2005/8/layout/list1"/>
    <dgm:cxn modelId="{4EF3337B-9B88-4481-B432-BB408D3FBF17}" type="presOf" srcId="{28EA94E2-9DBF-40C6-BBFC-C4586ECA2599}" destId="{E503CB9B-0BF1-4F11-B3B3-B0858B795063}" srcOrd="0" destOrd="0" presId="urn:microsoft.com/office/officeart/2005/8/layout/list1"/>
    <dgm:cxn modelId="{9AA5CA48-A75D-4AEB-A65C-BB70AF8CCB09}" srcId="{E582E67B-2264-4500-B181-84AC0201B378}" destId="{28EA94E2-9DBF-40C6-BBFC-C4586ECA2599}" srcOrd="0" destOrd="0" parTransId="{17495DB7-825D-46EB-8458-1878BA2E12D7}" sibTransId="{3649441C-0542-42DB-B9EF-D8A0463CB61D}"/>
    <dgm:cxn modelId="{1FA22CE3-36BC-4F62-B7D9-FBAB2AECAAD4}" type="presParOf" srcId="{A7AC2537-B36C-4249-AE02-62D368BDDE34}" destId="{5518EBD0-0F44-424C-8962-6CBB198E0CEB}" srcOrd="0" destOrd="0" presId="urn:microsoft.com/office/officeart/2005/8/layout/list1"/>
    <dgm:cxn modelId="{305F0EA3-7CDE-40E0-84BE-3EB4B162CA33}" type="presParOf" srcId="{5518EBD0-0F44-424C-8962-6CBB198E0CEB}" destId="{B378E140-EF83-4C66-BA11-85748106AC0D}" srcOrd="0" destOrd="0" presId="urn:microsoft.com/office/officeart/2005/8/layout/list1"/>
    <dgm:cxn modelId="{BEB15EC1-7BDC-4EF9-AFEF-394837EB4F11}" type="presParOf" srcId="{5518EBD0-0F44-424C-8962-6CBB198E0CEB}" destId="{FCF83094-350B-467E-8D32-B8A7F88130E6}" srcOrd="1" destOrd="0" presId="urn:microsoft.com/office/officeart/2005/8/layout/list1"/>
    <dgm:cxn modelId="{EF76FBDA-D666-4FAE-B10B-7A8D7BC3CE1F}" type="presParOf" srcId="{A7AC2537-B36C-4249-AE02-62D368BDDE34}" destId="{3EA3FD72-660A-4A6F-A9C1-5C6B573612F3}" srcOrd="1" destOrd="0" presId="urn:microsoft.com/office/officeart/2005/8/layout/list1"/>
    <dgm:cxn modelId="{C5F08A6E-C1EF-47F3-9D2E-5B5028F47476}"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Gereciamento</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4 -  Projeto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7388A637-0CBF-4ECA-BB1F-DFE7E413B216}">
      <dgm:prSet phldrT="[Texto]" custT="1"/>
      <dgm:spPr/>
      <dgm:t>
        <a:bodyPr/>
        <a:lstStyle/>
        <a:p>
          <a:r>
            <a:rPr lang="pt-BR" sz="2000" dirty="0" smtClean="0">
              <a:latin typeface="Calibri" pitchFamily="34" charset="0"/>
            </a:rPr>
            <a:t>Hardware</a:t>
          </a:r>
          <a:endParaRPr lang="pt-BR" sz="2000" dirty="0">
            <a:latin typeface="Calibri" pitchFamily="34" charset="0"/>
          </a:endParaRPr>
        </a:p>
      </dgm:t>
    </dgm:pt>
    <dgm:pt modelId="{538057AB-688A-40D1-A0C6-C2EF9B442F9E}" type="parTrans" cxnId="{3C6C5C27-D5BB-472C-9E11-C6B085886B16}">
      <dgm:prSet/>
      <dgm:spPr/>
      <dgm:t>
        <a:bodyPr/>
        <a:lstStyle/>
        <a:p>
          <a:endParaRPr lang="pt-BR"/>
        </a:p>
      </dgm:t>
    </dgm:pt>
    <dgm:pt modelId="{2614D73B-6F9E-4FCA-A5E9-6C94ED799644}" type="sibTrans" cxnId="{3C6C5C27-D5BB-472C-9E11-C6B085886B16}">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7297D5A2-6FEE-4423-AA2B-34A8831AFB1B}" type="sibTrans" cxnId="{A658FCA0-DB36-4D8B-BEBA-21E9CB9C66EE}">
      <dgm:prSet/>
      <dgm:spPr/>
      <dgm:t>
        <a:bodyPr/>
        <a:lstStyle/>
        <a:p>
          <a:endParaRPr lang="pt-BR"/>
        </a:p>
      </dgm:t>
    </dgm:pt>
    <dgm:pt modelId="{83D90B0C-A4B5-4A94-87AF-AD3CD4F407C0}" type="parTrans" cxnId="{A658FCA0-DB36-4D8B-BEBA-21E9CB9C66EE}">
      <dgm:prSet/>
      <dgm:spPr/>
      <dgm:t>
        <a:bodyPr/>
        <a:lstStyle/>
        <a:p>
          <a:endParaRPr lang="pt-BR"/>
        </a:p>
      </dgm:t>
    </dgm:pt>
    <dgm:pt modelId="{9391FD30-F070-4CF7-9126-610B2E1472DB}">
      <dgm:prSet phldrT="[Texto]" custT="1"/>
      <dgm:spPr/>
      <dgm:t>
        <a:bodyPr/>
        <a:lstStyle/>
        <a:p>
          <a:r>
            <a:rPr lang="pt-BR" sz="2000" dirty="0" smtClean="0">
              <a:latin typeface="Calibri" pitchFamily="34" charset="0"/>
            </a:rPr>
            <a:t>Usabilidade</a:t>
          </a:r>
          <a:endParaRPr lang="pt-BR" sz="2000" dirty="0">
            <a:latin typeface="Calibri" pitchFamily="34" charset="0"/>
          </a:endParaRPr>
        </a:p>
      </dgm:t>
    </dgm:pt>
    <dgm:pt modelId="{26793606-E08B-46F6-9143-79D280894310}" type="parTrans" cxnId="{9767B8E4-312C-4849-B314-43E0DFB47681}">
      <dgm:prSet/>
      <dgm:spPr/>
      <dgm:t>
        <a:bodyPr/>
        <a:lstStyle/>
        <a:p>
          <a:endParaRPr lang="pt-BR"/>
        </a:p>
      </dgm:t>
    </dgm:pt>
    <dgm:pt modelId="{F09AD124-D89B-4D70-9F78-047AF33705DC}" type="sibTrans" cxnId="{9767B8E4-312C-4849-B314-43E0DFB47681}">
      <dgm:prSet/>
      <dgm:spPr/>
      <dgm:t>
        <a:bodyPr/>
        <a:lstStyle/>
        <a:p>
          <a:endParaRPr lang="pt-BR"/>
        </a:p>
      </dgm:t>
    </dgm:pt>
    <dgm:pt modelId="{BCADD8E1-FFAF-4D19-9C05-70E005B4A68E}">
      <dgm:prSet phldrT="[Texto]" custT="1"/>
      <dgm:spPr/>
      <dgm:t>
        <a:bodyPr/>
        <a:lstStyle/>
        <a:p>
          <a:r>
            <a:rPr lang="pt-BR" sz="2000" dirty="0" smtClean="0">
              <a:latin typeface="Calibri" pitchFamily="34" charset="0"/>
            </a:rPr>
            <a:t>Andamento</a:t>
          </a:r>
          <a:endParaRPr lang="pt-BR" sz="2000" dirty="0">
            <a:latin typeface="Calibri" pitchFamily="34" charset="0"/>
          </a:endParaRPr>
        </a:p>
      </dgm:t>
    </dgm:pt>
    <dgm:pt modelId="{F2DA5CAE-8280-4C9E-AE86-E314E973EE77}" type="parTrans" cxnId="{935D50A1-9C50-48C5-9280-70F4B44F0108}">
      <dgm:prSet/>
      <dgm:spPr/>
    </dgm:pt>
    <dgm:pt modelId="{A001AD15-8617-4B60-B96F-367BF9605F8F}" type="sibTrans" cxnId="{935D50A1-9C50-48C5-9280-70F4B44F0108}">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A658FCA0-DB36-4D8B-BEBA-21E9CB9C66EE}" srcId="{E582E67B-2264-4500-B181-84AC0201B378}" destId="{E037CFE7-FE97-47C7-871E-FD4C570772FB}" srcOrd="4" destOrd="0" parTransId="{83D90B0C-A4B5-4A94-87AF-AD3CD4F407C0}" sibTransId="{7297D5A2-6FEE-4423-AA2B-34A8831AFB1B}"/>
    <dgm:cxn modelId="{D9578EB4-B5FB-4B5B-8973-EE49757E70BD}" type="presOf" srcId="{9391FD30-F070-4CF7-9126-610B2E1472DB}" destId="{E503CB9B-0BF1-4F11-B3B3-B0858B795063}" srcOrd="0" destOrd="2" presId="urn:microsoft.com/office/officeart/2005/8/layout/list1"/>
    <dgm:cxn modelId="{BF131348-47AC-4BDD-A46B-6874B93D17C2}" srcId="{4CD47399-159D-463D-B4D8-1333FAF54972}" destId="{E582E67B-2264-4500-B181-84AC0201B378}" srcOrd="0" destOrd="0" parTransId="{48BCEC8D-981C-4E0E-86D9-1809424A1237}" sibTransId="{15539A4C-D6B0-42BB-8787-1AE091F6A250}"/>
    <dgm:cxn modelId="{D1D0AA1F-AF44-45BA-850E-65EC1C2C2021}" srcId="{E582E67B-2264-4500-B181-84AC0201B378}" destId="{15E231C0-62CE-4985-8E07-7223824855A8}" srcOrd="0" destOrd="0" parTransId="{1ABCEDE6-E5C0-4124-947E-F6366BAF588B}" sibTransId="{337EE638-495F-4CD4-84F0-933A3805B3BF}"/>
    <dgm:cxn modelId="{0914C789-11BE-4F1F-8562-28F1C68A75E7}" type="presOf" srcId="{4CD47399-159D-463D-B4D8-1333FAF54972}" destId="{A7AC2537-B36C-4249-AE02-62D368BDDE34}" srcOrd="0" destOrd="0" presId="urn:microsoft.com/office/officeart/2005/8/layout/list1"/>
    <dgm:cxn modelId="{935D50A1-9C50-48C5-9280-70F4B44F0108}" srcId="{E582E67B-2264-4500-B181-84AC0201B378}" destId="{BCADD8E1-FFAF-4D19-9C05-70E005B4A68E}" srcOrd="3" destOrd="0" parTransId="{F2DA5CAE-8280-4C9E-AE86-E314E973EE77}" sibTransId="{A001AD15-8617-4B60-B96F-367BF9605F8F}"/>
    <dgm:cxn modelId="{3C6C5C27-D5BB-472C-9E11-C6B085886B16}" srcId="{E582E67B-2264-4500-B181-84AC0201B378}" destId="{7388A637-0CBF-4ECA-BB1F-DFE7E413B216}" srcOrd="1" destOrd="0" parTransId="{538057AB-688A-40D1-A0C6-C2EF9B442F9E}" sibTransId="{2614D73B-6F9E-4FCA-A5E9-6C94ED799644}"/>
    <dgm:cxn modelId="{9767B8E4-312C-4849-B314-43E0DFB47681}" srcId="{E582E67B-2264-4500-B181-84AC0201B378}" destId="{9391FD30-F070-4CF7-9126-610B2E1472DB}" srcOrd="2" destOrd="0" parTransId="{26793606-E08B-46F6-9143-79D280894310}" sibTransId="{F09AD124-D89B-4D70-9F78-047AF33705DC}"/>
    <dgm:cxn modelId="{4227E0B2-2860-430B-A0E7-54115314EFBC}" type="presOf" srcId="{E582E67B-2264-4500-B181-84AC0201B378}" destId="{FCF83094-350B-467E-8D32-B8A7F88130E6}" srcOrd="1" destOrd="0" presId="urn:microsoft.com/office/officeart/2005/8/layout/list1"/>
    <dgm:cxn modelId="{FE432CAF-0674-4EC1-84D7-20F77951A3FA}" type="presOf" srcId="{7388A637-0CBF-4ECA-BB1F-DFE7E413B216}" destId="{E503CB9B-0BF1-4F11-B3B3-B0858B795063}" srcOrd="0" destOrd="1" presId="urn:microsoft.com/office/officeart/2005/8/layout/list1"/>
    <dgm:cxn modelId="{286A9685-6F9C-4368-9FEF-88C63FFAC035}" type="presOf" srcId="{BCADD8E1-FFAF-4D19-9C05-70E005B4A68E}" destId="{E503CB9B-0BF1-4F11-B3B3-B0858B795063}" srcOrd="0" destOrd="3" presId="urn:microsoft.com/office/officeart/2005/8/layout/list1"/>
    <dgm:cxn modelId="{19C582F0-6EB6-4A44-ABE8-E079593F831A}" type="presOf" srcId="{E037CFE7-FE97-47C7-871E-FD4C570772FB}" destId="{E503CB9B-0BF1-4F11-B3B3-B0858B795063}" srcOrd="0" destOrd="4" presId="urn:microsoft.com/office/officeart/2005/8/layout/list1"/>
    <dgm:cxn modelId="{E7E531DF-287B-415F-8E66-B0EE90B6874B}" type="presOf" srcId="{E582E67B-2264-4500-B181-84AC0201B378}" destId="{B378E140-EF83-4C66-BA11-85748106AC0D}" srcOrd="0" destOrd="0" presId="urn:microsoft.com/office/officeart/2005/8/layout/list1"/>
    <dgm:cxn modelId="{6009E91D-A4D5-4BF2-BA98-89A0C2911EDB}" type="presOf" srcId="{15E231C0-62CE-4985-8E07-7223824855A8}" destId="{E503CB9B-0BF1-4F11-B3B3-B0858B795063}" srcOrd="0" destOrd="0" presId="urn:microsoft.com/office/officeart/2005/8/layout/list1"/>
    <dgm:cxn modelId="{028F21D1-1D00-4BA2-902E-D8D900F784D3}" type="presParOf" srcId="{A7AC2537-B36C-4249-AE02-62D368BDDE34}" destId="{5518EBD0-0F44-424C-8962-6CBB198E0CEB}" srcOrd="0" destOrd="0" presId="urn:microsoft.com/office/officeart/2005/8/layout/list1"/>
    <dgm:cxn modelId="{44A8DF9C-FF05-45CE-9D44-AD0E378F8CE4}" type="presParOf" srcId="{5518EBD0-0F44-424C-8962-6CBB198E0CEB}" destId="{B378E140-EF83-4C66-BA11-85748106AC0D}" srcOrd="0" destOrd="0" presId="urn:microsoft.com/office/officeart/2005/8/layout/list1"/>
    <dgm:cxn modelId="{D94EB365-983C-46B7-A619-39216F470835}" type="presParOf" srcId="{5518EBD0-0F44-424C-8962-6CBB198E0CEB}" destId="{FCF83094-350B-467E-8D32-B8A7F88130E6}" srcOrd="1" destOrd="0" presId="urn:microsoft.com/office/officeart/2005/8/layout/list1"/>
    <dgm:cxn modelId="{2BD6ECF2-BE71-4B27-A4F5-72FED21ECDC3}" type="presParOf" srcId="{A7AC2537-B36C-4249-AE02-62D368BDDE34}" destId="{3EA3FD72-660A-4A6F-A9C1-5C6B573612F3}" srcOrd="1" destOrd="0" presId="urn:microsoft.com/office/officeart/2005/8/layout/list1"/>
    <dgm:cxn modelId="{B6C609F6-534F-4CD7-9B4C-33AB237C2E53}"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EA050078-E541-4676-AA4D-74C1E174D84F}">
      <dgm:prSet phldrT="[Texto]"/>
      <dgm:spPr>
        <a:solidFill>
          <a:srgbClr val="EA0000"/>
        </a:solidFill>
        <a:ln>
          <a:solidFill>
            <a:srgbClr val="EA0000"/>
          </a:solidFill>
        </a:ln>
      </dgm:spPr>
      <dgm:t>
        <a:bodyPr/>
        <a:lstStyle/>
        <a:p>
          <a:endParaRPr lang="pt-BR" b="1" dirty="0"/>
        </a:p>
      </dgm:t>
    </dgm:pt>
    <dgm:pt modelId="{5A9D5ECF-260E-4F0B-9AB6-C0766A775E70}" type="parTrans" cxnId="{001D3AE2-402D-4B49-9913-89A0D24E8993}">
      <dgm:prSet/>
      <dgm:spPr/>
      <dgm:t>
        <a:bodyPr/>
        <a:lstStyle/>
        <a:p>
          <a:endParaRPr lang="pt-BR"/>
        </a:p>
      </dgm:t>
    </dgm:pt>
    <dgm:pt modelId="{D084E920-2DC6-4B0D-852B-5C47B01DCDF6}" type="sibTrans" cxnId="{001D3AE2-402D-4B49-9913-89A0D24E8993}">
      <dgm:prSet/>
      <dgm:spPr/>
      <dgm:t>
        <a:bodyPr/>
        <a:lstStyle/>
        <a:p>
          <a:endParaRPr lang="pt-BR"/>
        </a:p>
      </dgm:t>
    </dgm:pt>
    <dgm:pt modelId="{37F5A7E3-4537-43F7-BF3C-C1CC745D6C2A}">
      <dgm:prSet phldrT="[Texto]" custT="1"/>
      <dgm:spPr/>
      <dgm:t>
        <a:bodyPr/>
        <a:lstStyle/>
        <a:p>
          <a:r>
            <a:rPr lang="pt-BR" sz="2400" dirty="0" smtClean="0"/>
            <a:t>Penalidade </a:t>
          </a:r>
          <a:endParaRPr lang="pt-BR" sz="2400" dirty="0"/>
        </a:p>
      </dgm:t>
    </dgm:pt>
    <dgm:pt modelId="{C0A59F0B-9FEE-451D-83BD-1A36846CBADC}" type="parTrans" cxnId="{AAA9C01D-BAAB-42AD-825C-2B6914BA87D8}">
      <dgm:prSet/>
      <dgm:spPr/>
      <dgm:t>
        <a:bodyPr/>
        <a:lstStyle/>
        <a:p>
          <a:endParaRPr lang="pt-BR"/>
        </a:p>
      </dgm:t>
    </dgm:pt>
    <dgm:pt modelId="{270B56D1-936C-4B27-9443-62D96EE13C23}" type="sibTrans" cxnId="{AAA9C01D-BAAB-42AD-825C-2B6914BA87D8}">
      <dgm:prSet/>
      <dgm:spPr/>
      <dgm:t>
        <a:bodyPr/>
        <a:lstStyle/>
        <a:p>
          <a:endParaRPr lang="pt-BR"/>
        </a:p>
      </dgm:t>
    </dgm:pt>
    <dgm:pt modelId="{A31E0763-9BBB-49A2-9DC9-D340B6DC279F}">
      <dgm:prSet phldrT="[Texto]"/>
      <dgm:spPr/>
      <dgm:t>
        <a:bodyPr/>
        <a:lstStyle/>
        <a:p>
          <a:r>
            <a:rPr lang="pt-BR" b="1" dirty="0" smtClean="0"/>
            <a:t>2 </a:t>
          </a:r>
          <a:r>
            <a:rPr lang="pt-BR" b="1" dirty="0" err="1" smtClean="0"/>
            <a:t>min</a:t>
          </a:r>
          <a:endParaRPr lang="pt-BR" b="1" dirty="0"/>
        </a:p>
      </dgm:t>
    </dgm:pt>
    <dgm:pt modelId="{73460B1C-AC48-4E41-A3FF-DD9DF991B56B}" type="parTrans" cxnId="{64CA3379-78B4-4618-BBD1-F2740757C723}">
      <dgm:prSet/>
      <dgm:spPr/>
      <dgm:t>
        <a:bodyPr/>
        <a:lstStyle/>
        <a:p>
          <a:endParaRPr lang="pt-BR"/>
        </a:p>
      </dgm:t>
    </dgm:pt>
    <dgm:pt modelId="{B7C49D7D-64ED-4B65-A504-B61C8B76C9D8}" type="sibTrans" cxnId="{64CA3379-78B4-4618-BBD1-F2740757C723}">
      <dgm:prSet/>
      <dgm:spPr/>
      <dgm:t>
        <a:bodyPr/>
        <a:lstStyle/>
        <a:p>
          <a:endParaRPr lang="pt-BR"/>
        </a:p>
      </dgm:t>
    </dgm:pt>
    <dgm:pt modelId="{E251BDDB-5CF1-4DD9-96B5-B02B52FDC75A}">
      <dgm:prSet phldrT="[Texto]" custT="1"/>
      <dgm:spPr/>
      <dgm:t>
        <a:bodyPr/>
        <a:lstStyle/>
        <a:p>
          <a:r>
            <a:rPr lang="pt-BR" sz="2400" dirty="0" smtClean="0"/>
            <a:t>Pesquisa Cadeia 2</a:t>
          </a:r>
          <a:endParaRPr lang="pt-BR" sz="2400" dirty="0"/>
        </a:p>
      </dgm:t>
    </dgm:pt>
    <dgm:pt modelId="{0CE25928-5A66-452B-B595-23FCC1C86899}" type="parTrans" cxnId="{F63D99C2-6788-4464-B3D6-80BD90A0E909}">
      <dgm:prSet/>
      <dgm:spPr/>
      <dgm:t>
        <a:bodyPr/>
        <a:lstStyle/>
        <a:p>
          <a:endParaRPr lang="pt-BR"/>
        </a:p>
      </dgm:t>
    </dgm:pt>
    <dgm:pt modelId="{004C7DE4-D800-4C85-927B-7B62DFABF2FC}" type="sibTrans" cxnId="{F63D99C2-6788-4464-B3D6-80BD90A0E909}">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CE765A15-82B2-415B-B24A-6B269C0A2B47}" type="pres">
      <dgm:prSet presAssocID="{EA050078-E541-4676-AA4D-74C1E174D84F}" presName="composite" presStyleCnt="0"/>
      <dgm:spPr/>
    </dgm:pt>
    <dgm:pt modelId="{574CFE73-7941-4E2C-8695-A280DF565A7E}" type="pres">
      <dgm:prSet presAssocID="{EA050078-E541-4676-AA4D-74C1E174D84F}" presName="parentText" presStyleLbl="alignNode1" presStyleIdx="0" presStyleCnt="2">
        <dgm:presLayoutVars>
          <dgm:chMax val="1"/>
          <dgm:bulletEnabled val="1"/>
        </dgm:presLayoutVars>
      </dgm:prSet>
      <dgm:spPr/>
      <dgm:t>
        <a:bodyPr/>
        <a:lstStyle/>
        <a:p>
          <a:endParaRPr lang="pt-BR"/>
        </a:p>
      </dgm:t>
    </dgm:pt>
    <dgm:pt modelId="{C38E3784-F673-467D-B8CC-E8287D0E51FC}" type="pres">
      <dgm:prSet presAssocID="{EA050078-E541-4676-AA4D-74C1E174D84F}" presName="descendantText" presStyleLbl="alignAcc1" presStyleIdx="0" presStyleCnt="2">
        <dgm:presLayoutVars>
          <dgm:bulletEnabled val="1"/>
        </dgm:presLayoutVars>
      </dgm:prSet>
      <dgm:spPr/>
      <dgm:t>
        <a:bodyPr/>
        <a:lstStyle/>
        <a:p>
          <a:endParaRPr lang="pt-BR"/>
        </a:p>
      </dgm:t>
    </dgm:pt>
    <dgm:pt modelId="{49C05D6D-C15F-47A3-AFB3-99DC4D77B4F4}" type="pres">
      <dgm:prSet presAssocID="{D084E920-2DC6-4B0D-852B-5C47B01DCDF6}" presName="sp" presStyleCnt="0"/>
      <dgm:spPr/>
    </dgm:pt>
    <dgm:pt modelId="{A7C6DACA-DA9E-4B83-B3EB-79CCE33A06DC}" type="pres">
      <dgm:prSet presAssocID="{A31E0763-9BBB-49A2-9DC9-D340B6DC279F}" presName="composite" presStyleCnt="0"/>
      <dgm:spPr/>
    </dgm:pt>
    <dgm:pt modelId="{9DEA2B05-A69C-4F43-BA99-0181AD0F77D2}" type="pres">
      <dgm:prSet presAssocID="{A31E0763-9BBB-49A2-9DC9-D340B6DC279F}" presName="parentText" presStyleLbl="alignNode1" presStyleIdx="1" presStyleCnt="2">
        <dgm:presLayoutVars>
          <dgm:chMax val="1"/>
          <dgm:bulletEnabled val="1"/>
        </dgm:presLayoutVars>
      </dgm:prSet>
      <dgm:spPr/>
      <dgm:t>
        <a:bodyPr/>
        <a:lstStyle/>
        <a:p>
          <a:endParaRPr lang="pt-BR"/>
        </a:p>
      </dgm:t>
    </dgm:pt>
    <dgm:pt modelId="{771C0BD3-14D1-42FD-A784-AD93DFA700BB}" type="pres">
      <dgm:prSet presAssocID="{A31E0763-9BBB-49A2-9DC9-D340B6DC279F}" presName="descendantText" presStyleLbl="alignAcc1" presStyleIdx="1" presStyleCnt="2">
        <dgm:presLayoutVars>
          <dgm:bulletEnabled val="1"/>
        </dgm:presLayoutVars>
      </dgm:prSet>
      <dgm:spPr/>
      <dgm:t>
        <a:bodyPr/>
        <a:lstStyle/>
        <a:p>
          <a:endParaRPr lang="pt-BR"/>
        </a:p>
      </dgm:t>
    </dgm:pt>
  </dgm:ptLst>
  <dgm:cxnLst>
    <dgm:cxn modelId="{AAA9C01D-BAAB-42AD-825C-2B6914BA87D8}" srcId="{EA050078-E541-4676-AA4D-74C1E174D84F}" destId="{37F5A7E3-4537-43F7-BF3C-C1CC745D6C2A}" srcOrd="0" destOrd="0" parTransId="{C0A59F0B-9FEE-451D-83BD-1A36846CBADC}" sibTransId="{270B56D1-936C-4B27-9443-62D96EE13C23}"/>
    <dgm:cxn modelId="{F63D99C2-6788-4464-B3D6-80BD90A0E909}" srcId="{A31E0763-9BBB-49A2-9DC9-D340B6DC279F}" destId="{E251BDDB-5CF1-4DD9-96B5-B02B52FDC75A}" srcOrd="0" destOrd="0" parTransId="{0CE25928-5A66-452B-B595-23FCC1C86899}" sibTransId="{004C7DE4-D800-4C85-927B-7B62DFABF2FC}"/>
    <dgm:cxn modelId="{27190E58-2CBC-4C77-AE7A-BD5EF3CB334E}" type="presOf" srcId="{EA050078-E541-4676-AA4D-74C1E174D84F}" destId="{574CFE73-7941-4E2C-8695-A280DF565A7E}" srcOrd="0" destOrd="0" presId="urn:microsoft.com/office/officeart/2005/8/layout/chevron2"/>
    <dgm:cxn modelId="{64CA3379-78B4-4618-BBD1-F2740757C723}" srcId="{D3D1FAF7-179A-4924-8999-3B39593964E9}" destId="{A31E0763-9BBB-49A2-9DC9-D340B6DC279F}" srcOrd="1" destOrd="0" parTransId="{73460B1C-AC48-4E41-A3FF-DD9DF991B56B}" sibTransId="{B7C49D7D-64ED-4B65-A504-B61C8B76C9D8}"/>
    <dgm:cxn modelId="{0F302748-E06F-47E8-BD1E-B2C7B179D14A}" type="presOf" srcId="{A31E0763-9BBB-49A2-9DC9-D340B6DC279F}" destId="{9DEA2B05-A69C-4F43-BA99-0181AD0F77D2}" srcOrd="0" destOrd="0" presId="urn:microsoft.com/office/officeart/2005/8/layout/chevron2"/>
    <dgm:cxn modelId="{ACFCCE07-6927-4B7D-A12F-F98AD5B49CAA}" type="presOf" srcId="{D3D1FAF7-179A-4924-8999-3B39593964E9}" destId="{E4F45202-72F2-4CF8-9081-82D5A4202208}" srcOrd="0" destOrd="0" presId="urn:microsoft.com/office/officeart/2005/8/layout/chevron2"/>
    <dgm:cxn modelId="{0C198D0A-E1B6-4831-952F-98256214EECD}" type="presOf" srcId="{37F5A7E3-4537-43F7-BF3C-C1CC745D6C2A}" destId="{C38E3784-F673-467D-B8CC-E8287D0E51FC}" srcOrd="0" destOrd="0" presId="urn:microsoft.com/office/officeart/2005/8/layout/chevron2"/>
    <dgm:cxn modelId="{001D3AE2-402D-4B49-9913-89A0D24E8993}" srcId="{D3D1FAF7-179A-4924-8999-3B39593964E9}" destId="{EA050078-E541-4676-AA4D-74C1E174D84F}" srcOrd="0" destOrd="0" parTransId="{5A9D5ECF-260E-4F0B-9AB6-C0766A775E70}" sibTransId="{D084E920-2DC6-4B0D-852B-5C47B01DCDF6}"/>
    <dgm:cxn modelId="{0FA02EAF-EA7E-46D8-B3BD-F96B4B7333E1}" type="presOf" srcId="{E251BDDB-5CF1-4DD9-96B5-B02B52FDC75A}" destId="{771C0BD3-14D1-42FD-A784-AD93DFA700BB}" srcOrd="0" destOrd="0" presId="urn:microsoft.com/office/officeart/2005/8/layout/chevron2"/>
    <dgm:cxn modelId="{0F63E9D4-60A3-49F5-8864-6EF43CE370A4}" type="presParOf" srcId="{E4F45202-72F2-4CF8-9081-82D5A4202208}" destId="{CE765A15-82B2-415B-B24A-6B269C0A2B47}" srcOrd="0" destOrd="0" presId="urn:microsoft.com/office/officeart/2005/8/layout/chevron2"/>
    <dgm:cxn modelId="{368CD200-A04A-479D-AF4D-4A10D908EE22}" type="presParOf" srcId="{CE765A15-82B2-415B-B24A-6B269C0A2B47}" destId="{574CFE73-7941-4E2C-8695-A280DF565A7E}" srcOrd="0" destOrd="0" presId="urn:microsoft.com/office/officeart/2005/8/layout/chevron2"/>
    <dgm:cxn modelId="{3D6018F5-01BE-48F6-A289-A772167A7FB0}" type="presParOf" srcId="{CE765A15-82B2-415B-B24A-6B269C0A2B47}" destId="{C38E3784-F673-467D-B8CC-E8287D0E51FC}" srcOrd="1" destOrd="0" presId="urn:microsoft.com/office/officeart/2005/8/layout/chevron2"/>
    <dgm:cxn modelId="{9A8803D8-7470-4986-8ECC-D44A054ED2A4}" type="presParOf" srcId="{E4F45202-72F2-4CF8-9081-82D5A4202208}" destId="{49C05D6D-C15F-47A3-AFB3-99DC4D77B4F4}" srcOrd="1" destOrd="0" presId="urn:microsoft.com/office/officeart/2005/8/layout/chevron2"/>
    <dgm:cxn modelId="{FB8B5085-10AE-45B3-B5B7-CC30B79FF796}" type="presParOf" srcId="{E4F45202-72F2-4CF8-9081-82D5A4202208}" destId="{A7C6DACA-DA9E-4B83-B3EB-79CCE33A06DC}" srcOrd="2" destOrd="0" presId="urn:microsoft.com/office/officeart/2005/8/layout/chevron2"/>
    <dgm:cxn modelId="{71206223-D59B-4A15-9758-FFABE1825311}" type="presParOf" srcId="{A7C6DACA-DA9E-4B83-B3EB-79CCE33A06DC}" destId="{9DEA2B05-A69C-4F43-BA99-0181AD0F77D2}" srcOrd="0" destOrd="0" presId="urn:microsoft.com/office/officeart/2005/8/layout/chevron2"/>
    <dgm:cxn modelId="{7C448B46-7409-47CA-8EC4-A61EEEBF1F2C}" type="presParOf" srcId="{A7C6DACA-DA9E-4B83-B3EB-79CCE33A06DC}" destId="{771C0BD3-14D1-42FD-A784-AD93DFA700BB}"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49EA69B3-E2B1-4228-AA30-1A8279A2E385}">
      <dgm:prSet phldrT="[Texto]"/>
      <dgm:spPr>
        <a:solidFill>
          <a:srgbClr val="EA0000"/>
        </a:solidFill>
        <a:ln>
          <a:solidFill>
            <a:srgbClr val="EA0000"/>
          </a:solidFill>
        </a:ln>
      </dgm:spPr>
      <dgm:t>
        <a:bodyPr/>
        <a:lstStyle/>
        <a:p>
          <a:endParaRPr lang="pt-BR" b="1" dirty="0"/>
        </a:p>
      </dgm:t>
    </dgm:pt>
    <dgm:pt modelId="{EA4BDFC5-B4D9-4022-B61F-69A853F73185}" type="parTrans" cxnId="{F8D87BDB-0A7E-4B36-A0A4-50B2669494B1}">
      <dgm:prSet/>
      <dgm:spPr/>
      <dgm:t>
        <a:bodyPr/>
        <a:lstStyle/>
        <a:p>
          <a:endParaRPr lang="pt-BR"/>
        </a:p>
      </dgm:t>
    </dgm:pt>
    <dgm:pt modelId="{2BF3E5F8-5E03-4C90-9120-17F79354BAB4}" type="sibTrans" cxnId="{F8D87BDB-0A7E-4B36-A0A4-50B2669494B1}">
      <dgm:prSet/>
      <dgm:spPr/>
      <dgm:t>
        <a:bodyPr/>
        <a:lstStyle/>
        <a:p>
          <a:endParaRPr lang="pt-BR"/>
        </a:p>
      </dgm:t>
    </dgm:pt>
    <dgm:pt modelId="{98F1B384-7066-47F3-96D5-30B8D4F850B6}">
      <dgm:prSet phldrT="[Texto]" custT="1"/>
      <dgm:spPr/>
      <dgm:t>
        <a:bodyPr/>
        <a:lstStyle/>
        <a:p>
          <a:r>
            <a:rPr lang="pt-BR" sz="2400" dirty="0" smtClean="0"/>
            <a:t>Penalidade</a:t>
          </a:r>
          <a:endParaRPr lang="pt-BR" sz="2400" dirty="0"/>
        </a:p>
      </dgm:t>
    </dgm:pt>
    <dgm:pt modelId="{BD41946C-37F4-49C0-8C42-87692F210C7E}" type="parTrans" cxnId="{C5AA677D-38B1-47FA-BFE0-CFCF20BA547A}">
      <dgm:prSet/>
      <dgm:spPr/>
      <dgm:t>
        <a:bodyPr/>
        <a:lstStyle/>
        <a:p>
          <a:endParaRPr lang="pt-BR"/>
        </a:p>
      </dgm:t>
    </dgm:pt>
    <dgm:pt modelId="{796B2FE1-AA53-483E-98C4-AA9B872BE389}" type="sibTrans" cxnId="{C5AA677D-38B1-47FA-BFE0-CFCF20BA547A}">
      <dgm:prSet/>
      <dgm:spPr/>
      <dgm:t>
        <a:bodyPr/>
        <a:lstStyle/>
        <a:p>
          <a:endParaRPr lang="pt-BR"/>
        </a:p>
      </dgm:t>
    </dgm:pt>
    <dgm:pt modelId="{BF1A2E19-F43C-44B9-B479-8515798C6D41}">
      <dgm:prSet phldrT="[Texto]"/>
      <dgm:spPr/>
      <dgm:t>
        <a:bodyPr/>
        <a:lstStyle/>
        <a:p>
          <a:r>
            <a:rPr lang="pt-BR" b="1" dirty="0" smtClean="0"/>
            <a:t>4 </a:t>
          </a:r>
          <a:r>
            <a:rPr lang="pt-BR" b="1" dirty="0" err="1" smtClean="0"/>
            <a:t>min</a:t>
          </a:r>
          <a:endParaRPr lang="pt-BR" b="1" dirty="0"/>
        </a:p>
      </dgm:t>
    </dgm:pt>
    <dgm:pt modelId="{B2CBA684-FE36-4D05-8FD9-05D0049054F9}" type="parTrans" cxnId="{7D742172-42C7-4021-916D-80512FCD2654}">
      <dgm:prSet/>
      <dgm:spPr/>
      <dgm:t>
        <a:bodyPr/>
        <a:lstStyle/>
        <a:p>
          <a:endParaRPr lang="pt-BR"/>
        </a:p>
      </dgm:t>
    </dgm:pt>
    <dgm:pt modelId="{53519BDF-12C2-4835-859E-85C045421CDB}" type="sibTrans" cxnId="{7D742172-42C7-4021-916D-80512FCD2654}">
      <dgm:prSet/>
      <dgm:spPr/>
      <dgm:t>
        <a:bodyPr/>
        <a:lstStyle/>
        <a:p>
          <a:endParaRPr lang="pt-BR"/>
        </a:p>
      </dgm:t>
    </dgm:pt>
    <dgm:pt modelId="{186F4723-9D22-43DA-B123-22719F85704A}">
      <dgm:prSet phldrT="[Texto]" custT="1"/>
      <dgm:spPr/>
      <dgm:t>
        <a:bodyPr/>
        <a:lstStyle/>
        <a:p>
          <a:r>
            <a:rPr lang="pt-BR" sz="2400" dirty="0" smtClean="0"/>
            <a:t>Pesquisa Cadeia 3</a:t>
          </a:r>
          <a:endParaRPr lang="pt-BR" sz="2400" dirty="0"/>
        </a:p>
      </dgm:t>
    </dgm:pt>
    <dgm:pt modelId="{7335BC73-C056-47F3-848D-8AAA53BCF79D}" type="parTrans" cxnId="{E8785C5C-6A70-4E87-A9DE-799B7F4D62C2}">
      <dgm:prSet/>
      <dgm:spPr/>
      <dgm:t>
        <a:bodyPr/>
        <a:lstStyle/>
        <a:p>
          <a:endParaRPr lang="pt-BR"/>
        </a:p>
      </dgm:t>
    </dgm:pt>
    <dgm:pt modelId="{8AC6B023-3EC0-40F5-A1B5-CFD702866AC5}" type="sibTrans" cxnId="{E8785C5C-6A70-4E87-A9DE-799B7F4D62C2}">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66073FC8-D1AE-4D7F-9851-F37768EF4810}" type="pres">
      <dgm:prSet presAssocID="{49EA69B3-E2B1-4228-AA30-1A8279A2E385}" presName="composite" presStyleCnt="0"/>
      <dgm:spPr/>
    </dgm:pt>
    <dgm:pt modelId="{2F3D2BBF-B083-4350-932A-32AB19933ED2}" type="pres">
      <dgm:prSet presAssocID="{49EA69B3-E2B1-4228-AA30-1A8279A2E385}" presName="parentText" presStyleLbl="alignNode1" presStyleIdx="0" presStyleCnt="2">
        <dgm:presLayoutVars>
          <dgm:chMax val="1"/>
          <dgm:bulletEnabled val="1"/>
        </dgm:presLayoutVars>
      </dgm:prSet>
      <dgm:spPr/>
      <dgm:t>
        <a:bodyPr/>
        <a:lstStyle/>
        <a:p>
          <a:endParaRPr lang="pt-BR"/>
        </a:p>
      </dgm:t>
    </dgm:pt>
    <dgm:pt modelId="{BC376095-25FC-45E2-BFC8-451701C1D70D}" type="pres">
      <dgm:prSet presAssocID="{49EA69B3-E2B1-4228-AA30-1A8279A2E385}" presName="descendantText" presStyleLbl="alignAcc1" presStyleIdx="0" presStyleCnt="2" custLinFactY="-306838" custLinFactNeighborX="23124" custLinFactNeighborY="-400000">
        <dgm:presLayoutVars>
          <dgm:bulletEnabled val="1"/>
        </dgm:presLayoutVars>
      </dgm:prSet>
      <dgm:spPr/>
      <dgm:t>
        <a:bodyPr/>
        <a:lstStyle/>
        <a:p>
          <a:endParaRPr lang="pt-BR"/>
        </a:p>
      </dgm:t>
    </dgm:pt>
    <dgm:pt modelId="{6902E374-E237-4D98-8484-8C31CD2800C6}" type="pres">
      <dgm:prSet presAssocID="{2BF3E5F8-5E03-4C90-9120-17F79354BAB4}" presName="sp" presStyleCnt="0"/>
      <dgm:spPr/>
    </dgm:pt>
    <dgm:pt modelId="{3395D662-D875-4744-A0CB-CDE16BC59C2F}" type="pres">
      <dgm:prSet presAssocID="{BF1A2E19-F43C-44B9-B479-8515798C6D41}" presName="composite" presStyleCnt="0"/>
      <dgm:spPr/>
    </dgm:pt>
    <dgm:pt modelId="{49B82141-9E91-4929-8E7E-1BCAAAD8A75E}" type="pres">
      <dgm:prSet presAssocID="{BF1A2E19-F43C-44B9-B479-8515798C6D41}" presName="parentText" presStyleLbl="alignNode1" presStyleIdx="1" presStyleCnt="2">
        <dgm:presLayoutVars>
          <dgm:chMax val="1"/>
          <dgm:bulletEnabled val="1"/>
        </dgm:presLayoutVars>
      </dgm:prSet>
      <dgm:spPr/>
      <dgm:t>
        <a:bodyPr/>
        <a:lstStyle/>
        <a:p>
          <a:endParaRPr lang="pt-BR"/>
        </a:p>
      </dgm:t>
    </dgm:pt>
    <dgm:pt modelId="{43105CA3-0143-4F8D-8027-4AB37BEA927B}" type="pres">
      <dgm:prSet presAssocID="{BF1A2E19-F43C-44B9-B479-8515798C6D41}" presName="descendantText" presStyleLbl="alignAcc1" presStyleIdx="1" presStyleCnt="2">
        <dgm:presLayoutVars>
          <dgm:bulletEnabled val="1"/>
        </dgm:presLayoutVars>
      </dgm:prSet>
      <dgm:spPr/>
      <dgm:t>
        <a:bodyPr/>
        <a:lstStyle/>
        <a:p>
          <a:endParaRPr lang="pt-BR"/>
        </a:p>
      </dgm:t>
    </dgm:pt>
  </dgm:ptLst>
  <dgm:cxnLst>
    <dgm:cxn modelId="{F8D87BDB-0A7E-4B36-A0A4-50B2669494B1}" srcId="{D3D1FAF7-179A-4924-8999-3B39593964E9}" destId="{49EA69B3-E2B1-4228-AA30-1A8279A2E385}" srcOrd="0" destOrd="0" parTransId="{EA4BDFC5-B4D9-4022-B61F-69A853F73185}" sibTransId="{2BF3E5F8-5E03-4C90-9120-17F79354BAB4}"/>
    <dgm:cxn modelId="{E8785C5C-6A70-4E87-A9DE-799B7F4D62C2}" srcId="{BF1A2E19-F43C-44B9-B479-8515798C6D41}" destId="{186F4723-9D22-43DA-B123-22719F85704A}" srcOrd="0" destOrd="0" parTransId="{7335BC73-C056-47F3-848D-8AAA53BCF79D}" sibTransId="{8AC6B023-3EC0-40F5-A1B5-CFD702866AC5}"/>
    <dgm:cxn modelId="{7D742172-42C7-4021-916D-80512FCD2654}" srcId="{D3D1FAF7-179A-4924-8999-3B39593964E9}" destId="{BF1A2E19-F43C-44B9-B479-8515798C6D41}" srcOrd="1" destOrd="0" parTransId="{B2CBA684-FE36-4D05-8FD9-05D0049054F9}" sibTransId="{53519BDF-12C2-4835-859E-85C045421CDB}"/>
    <dgm:cxn modelId="{2F40E0E6-BC4A-4022-98C2-680084C58410}" type="presOf" srcId="{186F4723-9D22-43DA-B123-22719F85704A}" destId="{43105CA3-0143-4F8D-8027-4AB37BEA927B}" srcOrd="0" destOrd="0" presId="urn:microsoft.com/office/officeart/2005/8/layout/chevron2"/>
    <dgm:cxn modelId="{C5AA677D-38B1-47FA-BFE0-CFCF20BA547A}" srcId="{49EA69B3-E2B1-4228-AA30-1A8279A2E385}" destId="{98F1B384-7066-47F3-96D5-30B8D4F850B6}" srcOrd="0" destOrd="0" parTransId="{BD41946C-37F4-49C0-8C42-87692F210C7E}" sibTransId="{796B2FE1-AA53-483E-98C4-AA9B872BE389}"/>
    <dgm:cxn modelId="{CA3510F7-6694-43C6-B1EF-7CB67EBDEBE5}" type="presOf" srcId="{98F1B384-7066-47F3-96D5-30B8D4F850B6}" destId="{BC376095-25FC-45E2-BFC8-451701C1D70D}" srcOrd="0" destOrd="0" presId="urn:microsoft.com/office/officeart/2005/8/layout/chevron2"/>
    <dgm:cxn modelId="{3AAD46B4-706E-40B8-AED6-DECF84AE126E}" type="presOf" srcId="{D3D1FAF7-179A-4924-8999-3B39593964E9}" destId="{E4F45202-72F2-4CF8-9081-82D5A4202208}" srcOrd="0" destOrd="0" presId="urn:microsoft.com/office/officeart/2005/8/layout/chevron2"/>
    <dgm:cxn modelId="{2D31E810-42C6-430D-ADBB-A173CD9AA2C3}" type="presOf" srcId="{49EA69B3-E2B1-4228-AA30-1A8279A2E385}" destId="{2F3D2BBF-B083-4350-932A-32AB19933ED2}" srcOrd="0" destOrd="0" presId="urn:microsoft.com/office/officeart/2005/8/layout/chevron2"/>
    <dgm:cxn modelId="{1BC82674-9E50-45D0-8455-4582F9E69EA7}" type="presOf" srcId="{BF1A2E19-F43C-44B9-B479-8515798C6D41}" destId="{49B82141-9E91-4929-8E7E-1BCAAAD8A75E}" srcOrd="0" destOrd="0" presId="urn:microsoft.com/office/officeart/2005/8/layout/chevron2"/>
    <dgm:cxn modelId="{EBBE4EE9-9B16-4D30-A921-58CD5E229562}" type="presParOf" srcId="{E4F45202-72F2-4CF8-9081-82D5A4202208}" destId="{66073FC8-D1AE-4D7F-9851-F37768EF4810}" srcOrd="0" destOrd="0" presId="urn:microsoft.com/office/officeart/2005/8/layout/chevron2"/>
    <dgm:cxn modelId="{DC8D65A4-3F24-4B83-A63A-08AB2859CA19}" type="presParOf" srcId="{66073FC8-D1AE-4D7F-9851-F37768EF4810}" destId="{2F3D2BBF-B083-4350-932A-32AB19933ED2}" srcOrd="0" destOrd="0" presId="urn:microsoft.com/office/officeart/2005/8/layout/chevron2"/>
    <dgm:cxn modelId="{9B8D6071-86A9-42FC-AD67-4F747A171873}" type="presParOf" srcId="{66073FC8-D1AE-4D7F-9851-F37768EF4810}" destId="{BC376095-25FC-45E2-BFC8-451701C1D70D}" srcOrd="1" destOrd="0" presId="urn:microsoft.com/office/officeart/2005/8/layout/chevron2"/>
    <dgm:cxn modelId="{B73A44C6-AE00-400F-B317-D40A7F93F5E5}" type="presParOf" srcId="{E4F45202-72F2-4CF8-9081-82D5A4202208}" destId="{6902E374-E237-4D98-8484-8C31CD2800C6}" srcOrd="1" destOrd="0" presId="urn:microsoft.com/office/officeart/2005/8/layout/chevron2"/>
    <dgm:cxn modelId="{21202FB8-6EA6-454C-8CE5-EA3673215623}" type="presParOf" srcId="{E4F45202-72F2-4CF8-9081-82D5A4202208}" destId="{3395D662-D875-4744-A0CB-CDE16BC59C2F}" srcOrd="2" destOrd="0" presId="urn:microsoft.com/office/officeart/2005/8/layout/chevron2"/>
    <dgm:cxn modelId="{94BB93DF-2002-4A5A-8973-A3AA3C358A7E}" type="presParOf" srcId="{3395D662-D875-4744-A0CB-CDE16BC59C2F}" destId="{49B82141-9E91-4929-8E7E-1BCAAAD8A75E}" srcOrd="0" destOrd="0" presId="urn:microsoft.com/office/officeart/2005/8/layout/chevron2"/>
    <dgm:cxn modelId="{B966A64A-6B67-40EC-B92A-E8B5FF703B66}" type="presParOf" srcId="{3395D662-D875-4744-A0CB-CDE16BC59C2F}" destId="{43105CA3-0143-4F8D-8027-4AB37BEA927B}" srcOrd="1" destOrd="0" presId="urn:microsoft.com/office/officeart/2005/8/layout/chevron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dgm:t>
        <a:bodyPr/>
        <a:lstStyle/>
        <a:p>
          <a:r>
            <a:rPr lang="pt-BR" b="1" dirty="0" smtClean="0"/>
            <a:t>1 </a:t>
          </a:r>
          <a:r>
            <a:rPr lang="pt-BR" b="1" dirty="0" err="1" smtClean="0"/>
            <a:t>min</a:t>
          </a:r>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dgm:t>
        <a:bodyPr/>
        <a:lstStyle/>
        <a:p>
          <a:r>
            <a:rPr lang="pt-BR" sz="2400" dirty="0" smtClean="0"/>
            <a:t>Pesquisa Cadeia 1</a:t>
          </a:r>
          <a:endParaRPr lang="pt-BR" sz="2400" dirty="0"/>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A0660F5F-A96B-4A80-9373-57D0E6DE4C10}" type="presOf" srcId="{D3D1FAF7-179A-4924-8999-3B39593964E9}" destId="{E4F45202-72F2-4CF8-9081-82D5A4202208}" srcOrd="0" destOrd="0" presId="urn:microsoft.com/office/officeart/2005/8/layout/chevron2"/>
    <dgm:cxn modelId="{46EE1B5B-B14E-4DAB-BF25-3A72D33A084F}" type="presOf" srcId="{5215DC9D-A92A-4785-889B-B775DE82BFA9}" destId="{485B2048-5573-4688-9EFE-91EBECCF4364}"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FE58B1C6-8295-4222-A555-AEC2C9D65F02}" type="presOf" srcId="{DB4D0C9D-179B-4A78-85D2-F9569DA209AF}" destId="{11E9DA8E-31E7-427C-A14C-55AB5A867CC6}" srcOrd="0" destOrd="0" presId="urn:microsoft.com/office/officeart/2005/8/layout/chevron2"/>
    <dgm:cxn modelId="{69080AAA-9C62-4363-AEBE-ED43070D4506}" type="presParOf" srcId="{E4F45202-72F2-4CF8-9081-82D5A4202208}" destId="{56326DB7-4E32-459A-B304-8F8D01F08339}" srcOrd="0" destOrd="0" presId="urn:microsoft.com/office/officeart/2005/8/layout/chevron2"/>
    <dgm:cxn modelId="{6F982485-3F9B-4E38-887B-D4B6DA434303}" type="presParOf" srcId="{56326DB7-4E32-459A-B304-8F8D01F08339}" destId="{485B2048-5573-4688-9EFE-91EBECCF4364}" srcOrd="0" destOrd="0" presId="urn:microsoft.com/office/officeart/2005/8/layout/chevron2"/>
    <dgm:cxn modelId="{059FA52F-4EEB-490B-9241-D72D7C86207A}"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Gereciamento</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4 -  Projeto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7388A637-0CBF-4ECA-BB1F-DFE7E413B216}">
      <dgm:prSet phldrT="[Texto]" custT="1"/>
      <dgm:spPr/>
      <dgm:t>
        <a:bodyPr/>
        <a:lstStyle/>
        <a:p>
          <a:r>
            <a:rPr lang="pt-BR" sz="2000" dirty="0" smtClean="0">
              <a:latin typeface="Calibri" pitchFamily="34" charset="0"/>
            </a:rPr>
            <a:t>Hardware</a:t>
          </a:r>
          <a:endParaRPr lang="pt-BR" sz="2000" dirty="0">
            <a:latin typeface="Calibri" pitchFamily="34" charset="0"/>
          </a:endParaRPr>
        </a:p>
      </dgm:t>
    </dgm:pt>
    <dgm:pt modelId="{538057AB-688A-40D1-A0C6-C2EF9B442F9E}" type="parTrans" cxnId="{3C6C5C27-D5BB-472C-9E11-C6B085886B16}">
      <dgm:prSet/>
      <dgm:spPr/>
      <dgm:t>
        <a:bodyPr/>
        <a:lstStyle/>
        <a:p>
          <a:endParaRPr lang="pt-BR"/>
        </a:p>
      </dgm:t>
    </dgm:pt>
    <dgm:pt modelId="{2614D73B-6F9E-4FCA-A5E9-6C94ED799644}" type="sibTrans" cxnId="{3C6C5C27-D5BB-472C-9E11-C6B085886B16}">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7297D5A2-6FEE-4423-AA2B-34A8831AFB1B}" type="sibTrans" cxnId="{A658FCA0-DB36-4D8B-BEBA-21E9CB9C66EE}">
      <dgm:prSet/>
      <dgm:spPr/>
      <dgm:t>
        <a:bodyPr/>
        <a:lstStyle/>
        <a:p>
          <a:endParaRPr lang="pt-BR"/>
        </a:p>
      </dgm:t>
    </dgm:pt>
    <dgm:pt modelId="{83D90B0C-A4B5-4A94-87AF-AD3CD4F407C0}" type="parTrans" cxnId="{A658FCA0-DB36-4D8B-BEBA-21E9CB9C66EE}">
      <dgm:prSet/>
      <dgm:spPr/>
      <dgm:t>
        <a:bodyPr/>
        <a:lstStyle/>
        <a:p>
          <a:endParaRPr lang="pt-BR"/>
        </a:p>
      </dgm:t>
    </dgm:pt>
    <dgm:pt modelId="{9391FD30-F070-4CF7-9126-610B2E1472DB}">
      <dgm:prSet phldrT="[Texto]" custT="1"/>
      <dgm:spPr/>
      <dgm:t>
        <a:bodyPr/>
        <a:lstStyle/>
        <a:p>
          <a:r>
            <a:rPr lang="pt-BR" sz="2000" dirty="0" smtClean="0">
              <a:latin typeface="Calibri" pitchFamily="34" charset="0"/>
            </a:rPr>
            <a:t>Usabilidade</a:t>
          </a:r>
          <a:endParaRPr lang="pt-BR" sz="2000" dirty="0">
            <a:latin typeface="Calibri" pitchFamily="34" charset="0"/>
          </a:endParaRPr>
        </a:p>
      </dgm:t>
    </dgm:pt>
    <dgm:pt modelId="{26793606-E08B-46F6-9143-79D280894310}" type="parTrans" cxnId="{9767B8E4-312C-4849-B314-43E0DFB47681}">
      <dgm:prSet/>
      <dgm:spPr/>
      <dgm:t>
        <a:bodyPr/>
        <a:lstStyle/>
        <a:p>
          <a:endParaRPr lang="pt-BR"/>
        </a:p>
      </dgm:t>
    </dgm:pt>
    <dgm:pt modelId="{F09AD124-D89B-4D70-9F78-047AF33705DC}" type="sibTrans" cxnId="{9767B8E4-312C-4849-B314-43E0DFB47681}">
      <dgm:prSet/>
      <dgm:spPr/>
      <dgm:t>
        <a:bodyPr/>
        <a:lstStyle/>
        <a:p>
          <a:endParaRPr lang="pt-BR"/>
        </a:p>
      </dgm:t>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324A8825-7751-4DDF-A6A8-51CE00C40B9F}" type="presOf" srcId="{7388A637-0CBF-4ECA-BB1F-DFE7E413B216}" destId="{E503CB9B-0BF1-4F11-B3B3-B0858B795063}" srcOrd="0" destOrd="1" presId="urn:microsoft.com/office/officeart/2005/8/layout/list1"/>
    <dgm:cxn modelId="{A658FCA0-DB36-4D8B-BEBA-21E9CB9C66EE}" srcId="{E582E67B-2264-4500-B181-84AC0201B378}" destId="{E037CFE7-FE97-47C7-871E-FD4C570772FB}" srcOrd="3" destOrd="0" parTransId="{83D90B0C-A4B5-4A94-87AF-AD3CD4F407C0}" sibTransId="{7297D5A2-6FEE-4423-AA2B-34A8831AFB1B}"/>
    <dgm:cxn modelId="{BF131348-47AC-4BDD-A46B-6874B93D17C2}" srcId="{4CD47399-159D-463D-B4D8-1333FAF54972}" destId="{E582E67B-2264-4500-B181-84AC0201B378}" srcOrd="0" destOrd="0" parTransId="{48BCEC8D-981C-4E0E-86D9-1809424A1237}" sibTransId="{15539A4C-D6B0-42BB-8787-1AE091F6A250}"/>
    <dgm:cxn modelId="{D1D0AA1F-AF44-45BA-850E-65EC1C2C2021}" srcId="{E582E67B-2264-4500-B181-84AC0201B378}" destId="{15E231C0-62CE-4985-8E07-7223824855A8}" srcOrd="0" destOrd="0" parTransId="{1ABCEDE6-E5C0-4124-947E-F6366BAF588B}" sibTransId="{337EE638-495F-4CD4-84F0-933A3805B3BF}"/>
    <dgm:cxn modelId="{4337932E-D4EA-4001-B964-D869F093DDF4}" type="presOf" srcId="{E582E67B-2264-4500-B181-84AC0201B378}" destId="{FCF83094-350B-467E-8D32-B8A7F88130E6}" srcOrd="1" destOrd="0" presId="urn:microsoft.com/office/officeart/2005/8/layout/list1"/>
    <dgm:cxn modelId="{3C6C5C27-D5BB-472C-9E11-C6B085886B16}" srcId="{E582E67B-2264-4500-B181-84AC0201B378}" destId="{7388A637-0CBF-4ECA-BB1F-DFE7E413B216}" srcOrd="1" destOrd="0" parTransId="{538057AB-688A-40D1-A0C6-C2EF9B442F9E}" sibTransId="{2614D73B-6F9E-4FCA-A5E9-6C94ED799644}"/>
    <dgm:cxn modelId="{173DDEC6-FA47-4F25-A6FC-F710C9520B50}" type="presOf" srcId="{9391FD30-F070-4CF7-9126-610B2E1472DB}" destId="{E503CB9B-0BF1-4F11-B3B3-B0858B795063}" srcOrd="0" destOrd="2" presId="urn:microsoft.com/office/officeart/2005/8/layout/list1"/>
    <dgm:cxn modelId="{9767B8E4-312C-4849-B314-43E0DFB47681}" srcId="{E582E67B-2264-4500-B181-84AC0201B378}" destId="{9391FD30-F070-4CF7-9126-610B2E1472DB}" srcOrd="2" destOrd="0" parTransId="{26793606-E08B-46F6-9143-79D280894310}" sibTransId="{F09AD124-D89B-4D70-9F78-047AF33705DC}"/>
    <dgm:cxn modelId="{03825939-8C40-41F9-9D56-E566D4FBB127}" type="presOf" srcId="{15E231C0-62CE-4985-8E07-7223824855A8}" destId="{E503CB9B-0BF1-4F11-B3B3-B0858B795063}" srcOrd="0" destOrd="0" presId="urn:microsoft.com/office/officeart/2005/8/layout/list1"/>
    <dgm:cxn modelId="{AFCF0C10-C3AA-4802-A4A9-8AE3C1C3BC16}" type="presOf" srcId="{E037CFE7-FE97-47C7-871E-FD4C570772FB}" destId="{E503CB9B-0BF1-4F11-B3B3-B0858B795063}" srcOrd="0" destOrd="3" presId="urn:microsoft.com/office/officeart/2005/8/layout/list1"/>
    <dgm:cxn modelId="{1ED75AC6-2BD4-4EBF-99AC-E996EEC3C32B}" type="presOf" srcId="{4CD47399-159D-463D-B4D8-1333FAF54972}" destId="{A7AC2537-B36C-4249-AE02-62D368BDDE34}" srcOrd="0" destOrd="0" presId="urn:microsoft.com/office/officeart/2005/8/layout/list1"/>
    <dgm:cxn modelId="{1B9F38C4-1F3F-473A-8D57-A5F36417D237}" type="presOf" srcId="{E582E67B-2264-4500-B181-84AC0201B378}" destId="{B378E140-EF83-4C66-BA11-85748106AC0D}" srcOrd="0" destOrd="0" presId="urn:microsoft.com/office/officeart/2005/8/layout/list1"/>
    <dgm:cxn modelId="{5F54617E-8092-44A2-9C1F-7FC6A13236E6}" type="presParOf" srcId="{A7AC2537-B36C-4249-AE02-62D368BDDE34}" destId="{5518EBD0-0F44-424C-8962-6CBB198E0CEB}" srcOrd="0" destOrd="0" presId="urn:microsoft.com/office/officeart/2005/8/layout/list1"/>
    <dgm:cxn modelId="{CBA648C7-860E-46EC-AC5F-9E00DF566567}" type="presParOf" srcId="{5518EBD0-0F44-424C-8962-6CBB198E0CEB}" destId="{B378E140-EF83-4C66-BA11-85748106AC0D}" srcOrd="0" destOrd="0" presId="urn:microsoft.com/office/officeart/2005/8/layout/list1"/>
    <dgm:cxn modelId="{BB8EE545-F7F9-4524-A979-0A396B5FBB97}" type="presParOf" srcId="{5518EBD0-0F44-424C-8962-6CBB198E0CEB}" destId="{FCF83094-350B-467E-8D32-B8A7F88130E6}" srcOrd="1" destOrd="0" presId="urn:microsoft.com/office/officeart/2005/8/layout/list1"/>
    <dgm:cxn modelId="{94A2F754-0136-441C-A51C-0939D8D17CF3}" type="presParOf" srcId="{A7AC2537-B36C-4249-AE02-62D368BDDE34}" destId="{3EA3FD72-660A-4A6F-A9C1-5C6B573612F3}" srcOrd="1" destOrd="0" presId="urn:microsoft.com/office/officeart/2005/8/layout/list1"/>
    <dgm:cxn modelId="{7FC5EEA8-41EC-4D91-86C5-D9D821B45402}"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440816"/>
          <a:ext cx="3071834" cy="1689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408" tIns="604012" rIns="238408"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Engenharia Genética</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Genes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440816"/>
        <a:ext cx="3071834" cy="1689975"/>
      </dsp:txXfrm>
    </dsp:sp>
    <dsp:sp modelId="{FCF83094-350B-467E-8D32-B8A7F88130E6}">
      <dsp:nvSpPr>
        <dsp:cNvPr id="0" name=""/>
        <dsp:cNvSpPr/>
      </dsp:nvSpPr>
      <dsp:spPr>
        <a:xfrm>
          <a:off x="153591" y="12562"/>
          <a:ext cx="2150283"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76" tIns="0" rIns="81276" bIns="0" numCol="1" spcCol="1270" anchor="ctr" anchorCtr="0">
          <a:noAutofit/>
        </a:bodyPr>
        <a:lstStyle/>
        <a:p>
          <a:pPr lvl="0" algn="l" defTabSz="889000">
            <a:lnSpc>
              <a:spcPct val="90000"/>
            </a:lnSpc>
            <a:spcBef>
              <a:spcPct val="0"/>
            </a:spcBef>
            <a:spcAft>
              <a:spcPct val="35000"/>
            </a:spcAft>
          </a:pPr>
          <a:r>
            <a:rPr lang="pt-PT" sz="2000" kern="1200" dirty="0" smtClean="0"/>
            <a:t>1 - Introdução</a:t>
          </a:r>
          <a:endParaRPr lang="pt-BR" sz="2000" kern="1200" dirty="0"/>
        </a:p>
      </dsp:txBody>
      <dsp:txXfrm>
        <a:off x="153591" y="12562"/>
        <a:ext cx="2150283" cy="856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428626"/>
          <a:ext cx="3143272"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624840"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Cenário Atual</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Usuário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428626"/>
        <a:ext cx="3143272" cy="1701000"/>
      </dsp:txXfrm>
    </dsp:sp>
    <dsp:sp modelId="{FCF83094-350B-467E-8D32-B8A7F88130E6}">
      <dsp:nvSpPr>
        <dsp:cNvPr id="0" name=""/>
        <dsp:cNvSpPr/>
      </dsp:nvSpPr>
      <dsp:spPr>
        <a:xfrm>
          <a:off x="142877" y="0"/>
          <a:ext cx="220029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2 - Problema</a:t>
          </a:r>
          <a:endParaRPr lang="pt-BR" sz="2000" kern="1200" dirty="0"/>
        </a:p>
      </dsp:txBody>
      <dsp:txXfrm>
        <a:off x="142877" y="0"/>
        <a:ext cx="2200290" cy="885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343477"/>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Concorrentes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Nossa Solução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Nossa Proposta</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343477"/>
        <a:ext cx="3143272" cy="1871100"/>
      </dsp:txXfrm>
    </dsp:sp>
    <dsp:sp modelId="{FCF83094-350B-467E-8D32-B8A7F88130E6}">
      <dsp:nvSpPr>
        <dsp:cNvPr id="0" name=""/>
        <dsp:cNvSpPr/>
      </dsp:nvSpPr>
      <dsp:spPr>
        <a:xfrm>
          <a:off x="157163" y="9378"/>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3 - Solução</a:t>
          </a:r>
          <a:endParaRPr lang="pt-BR" sz="2000" kern="1200" dirty="0"/>
        </a:p>
      </dsp:txBody>
      <dsp:txXfrm>
        <a:off x="157163" y="9378"/>
        <a:ext cx="2200290" cy="649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208027"/>
          <a:ext cx="3143272" cy="200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270764"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Gereciamento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Hardware</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Usabilidade</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Andamento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208027"/>
        <a:ext cx="3143272" cy="2006550"/>
      </dsp:txXfrm>
    </dsp:sp>
    <dsp:sp modelId="{FCF83094-350B-467E-8D32-B8A7F88130E6}">
      <dsp:nvSpPr>
        <dsp:cNvPr id="0" name=""/>
        <dsp:cNvSpPr/>
      </dsp:nvSpPr>
      <dsp:spPr>
        <a:xfrm>
          <a:off x="157163" y="8073"/>
          <a:ext cx="220029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4 -  Projeto</a:t>
          </a:r>
          <a:endParaRPr lang="pt-BR" sz="2000" kern="1200" dirty="0"/>
        </a:p>
      </dsp:txBody>
      <dsp:txXfrm>
        <a:off x="157163" y="8073"/>
        <a:ext cx="2200290" cy="3837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4CFE73-7941-4E2C-8695-A280DF565A7E}">
      <dsp:nvSpPr>
        <dsp:cNvPr id="0" name=""/>
        <dsp:cNvSpPr/>
      </dsp:nvSpPr>
      <dsp:spPr>
        <a:xfrm rot="5400000">
          <a:off x="-81326" y="81857"/>
          <a:ext cx="542175" cy="379522"/>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pt-BR" sz="1100" b="1" kern="1200" dirty="0"/>
        </a:p>
      </dsp:txBody>
      <dsp:txXfrm rot="5400000">
        <a:off x="-81326" y="81857"/>
        <a:ext cx="542175" cy="379522"/>
      </dsp:txXfrm>
    </dsp:sp>
    <dsp:sp modelId="{C38E3784-F673-467D-B8CC-E8287D0E51FC}">
      <dsp:nvSpPr>
        <dsp:cNvPr id="0" name=""/>
        <dsp:cNvSpPr/>
      </dsp:nvSpPr>
      <dsp:spPr>
        <a:xfrm rot="5400000">
          <a:off x="2811553" y="-2431499"/>
          <a:ext cx="352413" cy="52164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Penalidade </a:t>
          </a:r>
          <a:endParaRPr lang="pt-BR" sz="2400" kern="1200" dirty="0"/>
        </a:p>
      </dsp:txBody>
      <dsp:txXfrm rot="5400000">
        <a:off x="2811553" y="-2431499"/>
        <a:ext cx="352413" cy="5216475"/>
      </dsp:txXfrm>
    </dsp:sp>
    <dsp:sp modelId="{9DEA2B05-A69C-4F43-BA99-0181AD0F77D2}">
      <dsp:nvSpPr>
        <dsp:cNvPr id="0" name=""/>
        <dsp:cNvSpPr/>
      </dsp:nvSpPr>
      <dsp:spPr>
        <a:xfrm rot="5400000">
          <a:off x="-81326" y="510175"/>
          <a:ext cx="542175" cy="3795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2 </a:t>
          </a:r>
          <a:r>
            <a:rPr lang="pt-BR" sz="1100" b="1" kern="1200" dirty="0" err="1" smtClean="0"/>
            <a:t>min</a:t>
          </a:r>
          <a:endParaRPr lang="pt-BR" sz="1100" b="1" kern="1200" dirty="0"/>
        </a:p>
      </dsp:txBody>
      <dsp:txXfrm rot="5400000">
        <a:off x="-81326" y="510175"/>
        <a:ext cx="542175" cy="379522"/>
      </dsp:txXfrm>
    </dsp:sp>
    <dsp:sp modelId="{771C0BD3-14D1-42FD-A784-AD93DFA700BB}">
      <dsp:nvSpPr>
        <dsp:cNvPr id="0" name=""/>
        <dsp:cNvSpPr/>
      </dsp:nvSpPr>
      <dsp:spPr>
        <a:xfrm rot="5400000">
          <a:off x="2811553" y="-2003181"/>
          <a:ext cx="352413" cy="52164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2</a:t>
          </a:r>
          <a:endParaRPr lang="pt-BR" sz="2400" kern="1200" dirty="0"/>
        </a:p>
      </dsp:txBody>
      <dsp:txXfrm rot="5400000">
        <a:off x="2811553" y="-2003181"/>
        <a:ext cx="352413" cy="52164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D2BBF-B083-4350-932A-32AB19933ED2}">
      <dsp:nvSpPr>
        <dsp:cNvPr id="0" name=""/>
        <dsp:cNvSpPr/>
      </dsp:nvSpPr>
      <dsp:spPr>
        <a:xfrm rot="5400000">
          <a:off x="-80155" y="80678"/>
          <a:ext cx="534366" cy="374056"/>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pt-BR" sz="1000" b="1" kern="1200" dirty="0"/>
        </a:p>
      </dsp:txBody>
      <dsp:txXfrm rot="5400000">
        <a:off x="-80155" y="80678"/>
        <a:ext cx="534366" cy="374056"/>
      </dsp:txXfrm>
    </dsp:sp>
    <dsp:sp modelId="{BC376095-25FC-45E2-BFC8-451701C1D70D}">
      <dsp:nvSpPr>
        <dsp:cNvPr id="0" name=""/>
        <dsp:cNvSpPr/>
      </dsp:nvSpPr>
      <dsp:spPr>
        <a:xfrm rot="5400000">
          <a:off x="2811358" y="-2437301"/>
          <a:ext cx="347338" cy="52219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Penalidade</a:t>
          </a:r>
          <a:endParaRPr lang="pt-BR" sz="2400" kern="1200" dirty="0"/>
        </a:p>
      </dsp:txBody>
      <dsp:txXfrm rot="5400000">
        <a:off x="2811358" y="-2437301"/>
        <a:ext cx="347338" cy="5221941"/>
      </dsp:txXfrm>
    </dsp:sp>
    <dsp:sp modelId="{49B82141-9E91-4929-8E7E-1BCAAAD8A75E}">
      <dsp:nvSpPr>
        <dsp:cNvPr id="0" name=""/>
        <dsp:cNvSpPr/>
      </dsp:nvSpPr>
      <dsp:spPr>
        <a:xfrm rot="5400000">
          <a:off x="-80155" y="502828"/>
          <a:ext cx="534366" cy="3740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BR" sz="1000" b="1" kern="1200" dirty="0" smtClean="0"/>
            <a:t>4 </a:t>
          </a:r>
          <a:r>
            <a:rPr lang="pt-BR" sz="1000" b="1" kern="1200" dirty="0" err="1" smtClean="0"/>
            <a:t>min</a:t>
          </a:r>
          <a:endParaRPr lang="pt-BR" sz="1000" b="1" kern="1200" dirty="0"/>
        </a:p>
      </dsp:txBody>
      <dsp:txXfrm rot="5400000">
        <a:off x="-80155" y="502828"/>
        <a:ext cx="534366" cy="374056"/>
      </dsp:txXfrm>
    </dsp:sp>
    <dsp:sp modelId="{43105CA3-0143-4F8D-8027-4AB37BEA927B}">
      <dsp:nvSpPr>
        <dsp:cNvPr id="0" name=""/>
        <dsp:cNvSpPr/>
      </dsp:nvSpPr>
      <dsp:spPr>
        <a:xfrm rot="5400000">
          <a:off x="2811358" y="-2014627"/>
          <a:ext cx="347338" cy="52219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3</a:t>
          </a:r>
          <a:endParaRPr lang="pt-BR" sz="2400" kern="1200" dirty="0"/>
        </a:p>
      </dsp:txBody>
      <dsp:txXfrm rot="5400000">
        <a:off x="2811358" y="-2014627"/>
        <a:ext cx="347338" cy="522194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641" y="85920"/>
          <a:ext cx="570945" cy="3996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1 </a:t>
          </a:r>
          <a:r>
            <a:rPr lang="pt-BR" sz="1100" b="1" kern="1200" dirty="0" err="1" smtClean="0"/>
            <a:t>min</a:t>
          </a:r>
          <a:endParaRPr lang="pt-BR" sz="1100" b="1" kern="1200" dirty="0"/>
        </a:p>
      </dsp:txBody>
      <dsp:txXfrm rot="5400000">
        <a:off x="-85641" y="85920"/>
        <a:ext cx="570945" cy="399662"/>
      </dsp:txXfrm>
    </dsp:sp>
    <dsp:sp modelId="{11E9DA8E-31E7-427C-A14C-55AB5A867CC6}">
      <dsp:nvSpPr>
        <dsp:cNvPr id="0" name=""/>
        <dsp:cNvSpPr/>
      </dsp:nvSpPr>
      <dsp:spPr>
        <a:xfrm rot="5400000">
          <a:off x="2812272" y="-2412331"/>
          <a:ext cx="371114" cy="51963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1</a:t>
          </a:r>
          <a:endParaRPr lang="pt-BR" sz="2400" kern="1200" dirty="0"/>
        </a:p>
      </dsp:txBody>
      <dsp:txXfrm rot="5400000">
        <a:off x="2812272" y="-2412331"/>
        <a:ext cx="371114" cy="519633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343477"/>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Gereciamento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Hardware</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Usabilidade</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343477"/>
        <a:ext cx="3143272" cy="1871100"/>
      </dsp:txXfrm>
    </dsp:sp>
    <dsp:sp modelId="{FCF83094-350B-467E-8D32-B8A7F88130E6}">
      <dsp:nvSpPr>
        <dsp:cNvPr id="0" name=""/>
        <dsp:cNvSpPr/>
      </dsp:nvSpPr>
      <dsp:spPr>
        <a:xfrm>
          <a:off x="157163" y="9378"/>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4 -  Projeto</a:t>
          </a:r>
          <a:endParaRPr lang="pt-BR" sz="2000" kern="1200" dirty="0"/>
        </a:p>
      </dsp:txBody>
      <dsp:txXfrm>
        <a:off x="157163" y="9378"/>
        <a:ext cx="2200290" cy="6494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AA9F0C-79B0-4A88-A378-CF4B28859547}" type="datetimeFigureOut">
              <a:rPr lang="pt-BR"/>
              <a:pPr>
                <a:defRPr/>
              </a:pPr>
              <a:t>16/10/2009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BF7230-4CA0-4062-98B5-00CA3F07A58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86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iniciarmos nossa, viagem vamos analisar a introdução.</a:t>
            </a:r>
          </a:p>
        </p:txBody>
      </p:sp>
      <p:sp>
        <p:nvSpPr>
          <p:cNvPr id="4" name="Espaço Reservado para Número de Slide 3"/>
          <p:cNvSpPr>
            <a:spLocks noGrp="1"/>
          </p:cNvSpPr>
          <p:nvPr>
            <p:ph type="sldNum" sz="quarter" idx="5"/>
          </p:nvPr>
        </p:nvSpPr>
        <p:spPr/>
        <p:txBody>
          <a:bodyPr/>
          <a:lstStyle/>
          <a:p>
            <a:pPr>
              <a:defRPr/>
            </a:pPr>
            <a:fld id="{28AD0E01-D9A1-4355-8C47-C55593667DA4}" type="slidenum">
              <a:rPr lang="pt-BR" smtClean="0"/>
              <a:pPr>
                <a:defRPr/>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13</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14</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15</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16</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17</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98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Modificar a </a:t>
            </a:r>
          </a:p>
        </p:txBody>
      </p:sp>
      <p:sp>
        <p:nvSpPr>
          <p:cNvPr id="4" name="Espaço Reservado para Número de Slide 3"/>
          <p:cNvSpPr>
            <a:spLocks noGrp="1"/>
          </p:cNvSpPr>
          <p:nvPr>
            <p:ph type="sldNum" sz="quarter" idx="5"/>
          </p:nvPr>
        </p:nvSpPr>
        <p:spPr/>
        <p:txBody>
          <a:bodyPr/>
          <a:lstStyle/>
          <a:p>
            <a:pPr>
              <a:defRPr/>
            </a:pPr>
            <a:fld id="{0FAA8ECF-9BD6-4F83-A531-D6008CA09405}" type="slidenum">
              <a:rPr lang="pt-BR" smtClean="0"/>
              <a:pPr>
                <a:defRPr/>
              </a:pPr>
              <a:t>20</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29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3AE79102-68AC-4C93-9CB0-3E548BF19C6F}" type="slidenum">
              <a:rPr lang="pt-BR" smtClean="0"/>
              <a:pPr>
                <a:defRPr/>
              </a:pPr>
              <a:t>21</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88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-interface n voltada para biologos</a:t>
            </a:r>
          </a:p>
          <a:p>
            <a:r>
              <a:rPr lang="pt-BR" smtClean="0"/>
              <a:t>-sem sistema de login – privacidade</a:t>
            </a:r>
          </a:p>
          <a:p>
            <a:r>
              <a:rPr lang="pt-BR" smtClean="0"/>
              <a:t>-blast</a:t>
            </a:r>
          </a:p>
          <a:p>
            <a:r>
              <a:rPr lang="pt-BR" smtClean="0"/>
              <a:t>-saida poluiuda</a:t>
            </a:r>
          </a:p>
          <a:p>
            <a:r>
              <a:rPr lang="pt-BR" smtClean="0"/>
              <a:t>-demorou muito</a:t>
            </a:r>
          </a:p>
          <a:p>
            <a:endParaRPr lang="pt-BR" smtClean="0"/>
          </a:p>
        </p:txBody>
      </p:sp>
      <p:sp>
        <p:nvSpPr>
          <p:cNvPr id="4" name="Espaço Reservado para Número de Slide 3"/>
          <p:cNvSpPr>
            <a:spLocks noGrp="1"/>
          </p:cNvSpPr>
          <p:nvPr>
            <p:ph type="sldNum" sz="quarter" idx="5"/>
          </p:nvPr>
        </p:nvSpPr>
        <p:spPr/>
        <p:txBody>
          <a:bodyPr/>
          <a:lstStyle/>
          <a:p>
            <a:pPr>
              <a:defRPr/>
            </a:pPr>
            <a:fld id="{BB8129BA-A2E6-42A7-B63B-BB6EEB1E6DF5}" type="slidenum">
              <a:rPr lang="pt-BR" smtClean="0"/>
              <a:pPr>
                <a:defRPr/>
              </a:pPr>
              <a:t>23</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Falta colocar</a:t>
            </a:r>
            <a:r>
              <a:rPr lang="pt-BR" baseline="0" dirty="0" smtClean="0"/>
              <a:t> a nossa interface e mostrar como ela vai funcionar</a:t>
            </a:r>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24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a nossa apresentação, seguiremos  o seguinte roteiro:</a:t>
            </a:r>
          </a:p>
          <a:p>
            <a:r>
              <a:rPr lang="pt-BR" smtClean="0"/>
              <a:t>Introdução (DNA, Sequenciamento, Alinhamento)</a:t>
            </a:r>
          </a:p>
          <a:p>
            <a:r>
              <a:rPr lang="pt-BR" smtClean="0"/>
              <a:t>Problema (Usuário, Cenário Atual)</a:t>
            </a:r>
          </a:p>
          <a:p>
            <a:r>
              <a:rPr lang="pt-BR" smtClean="0"/>
              <a:t>Solução (Nossa solução, Nossa Proposta)</a:t>
            </a:r>
          </a:p>
          <a:p>
            <a:r>
              <a:rPr lang="pt-BR" smtClean="0"/>
              <a:t>Projeto (Arquitetura, Funcionalidades/Entregas, Cronograma)</a:t>
            </a:r>
          </a:p>
        </p:txBody>
      </p:sp>
      <p:sp>
        <p:nvSpPr>
          <p:cNvPr id="4" name="Espaço Reservado para Número de Slide 3"/>
          <p:cNvSpPr>
            <a:spLocks noGrp="1"/>
          </p:cNvSpPr>
          <p:nvPr>
            <p:ph type="sldNum" sz="quarter" idx="5"/>
          </p:nvPr>
        </p:nvSpPr>
        <p:spPr/>
        <p:txBody>
          <a:bodyPr/>
          <a:lstStyle/>
          <a:p>
            <a:pPr>
              <a:defRPr/>
            </a:pPr>
            <a:fld id="{D79EE92A-BB05-448C-AEF8-4B614137C610}" type="slidenum">
              <a:rPr lang="pt-BR" smtClean="0"/>
              <a:pPr>
                <a:defRPr/>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Mostrar interface onde</a:t>
            </a:r>
            <a:r>
              <a:rPr lang="pt-BR" baseline="0" dirty="0" smtClean="0"/>
              <a:t> o usuário escolhe qual o banco que ele deseja comparar</a:t>
            </a:r>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25</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Mostrar</a:t>
            </a:r>
            <a:r>
              <a:rPr lang="pt-BR" baseline="0" dirty="0" smtClean="0"/>
              <a:t> como será a nossa saída</a:t>
            </a:r>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26</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49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4326EE14-8F4B-4CBE-9D7F-F6F5195F819B}" type="slidenum">
              <a:rPr lang="pt-BR" smtClean="0"/>
              <a:pPr>
                <a:defRPr/>
              </a:pPr>
              <a:t>28</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60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7134845-3F69-4E6F-8D8B-47F5B713C2C9}" type="slidenum">
              <a:rPr lang="pt-BR" smtClean="0"/>
              <a:pPr>
                <a:defRPr/>
              </a:pPr>
              <a:t>29</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Temos como publico alvo os pesquisadores e alunos de biologia genetica. Vemos dois grupos de usuario classificados pelo seu acesso ao produto, ou seja, termos diferenciacoes de uso para usuario que pagassem pelo uso. Temos tambem as grandes empresas e grupos de pesquisa que estivessem interessados em oferecer para seus pesquisadores o uso de nosso servico, assim teriamos pacotes de serrvico de acordo com a necessidade da empresa.</a:t>
            </a:r>
          </a:p>
          <a:p>
            <a:r>
              <a:rPr lang="pt-BR" smtClean="0"/>
              <a:t>Eh bom lembrar que como foi falado anteriormente, há um baixo estimulo das empresas iinvestirem na </a:t>
            </a:r>
          </a:p>
        </p:txBody>
      </p:sp>
      <p:sp>
        <p:nvSpPr>
          <p:cNvPr id="4" name="Slide Number Placeholder 3"/>
          <p:cNvSpPr>
            <a:spLocks noGrp="1"/>
          </p:cNvSpPr>
          <p:nvPr>
            <p:ph type="sldNum" sz="quarter" idx="5"/>
          </p:nvPr>
        </p:nvSpPr>
        <p:spPr/>
        <p:txBody>
          <a:bodyPr/>
          <a:lstStyle/>
          <a:p>
            <a:pPr>
              <a:defRPr/>
            </a:pPr>
            <a:fld id="{16E6E72B-B85D-452C-910F-9E9844FFE5A6}" type="slidenum">
              <a:rPr lang="pt-BR" smtClean="0"/>
              <a:pPr>
                <a:defRPr/>
              </a:pPr>
              <a:t>30</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80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10C593D-C62B-467B-8B6A-A6425730B76C}" type="slidenum">
              <a:rPr lang="pt-BR" smtClean="0"/>
              <a:pPr>
                <a:defRPr/>
              </a:pPr>
              <a:t>31</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075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8585D72-2D00-4157-94EE-4C9881C69396}" type="slidenum">
              <a:rPr lang="pt-BR" smtClean="0"/>
              <a:pPr>
                <a:defRPr/>
              </a:pPr>
              <a:t>32</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085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D3917DA-C9A7-482A-BE62-229AC006960D}" type="slidenum">
              <a:rPr lang="pt-BR" smtClean="0"/>
              <a:pPr>
                <a:defRPr/>
              </a:pPr>
              <a:t>33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 pesquisa genética é uma área muito promissora e que tem recebido grandes investimentos. Somente no ano passado foram investidos US$300 bilhões em pesquisa genética em todo o mundo.</a:t>
            </a:r>
          </a:p>
        </p:txBody>
      </p:sp>
      <p:sp>
        <p:nvSpPr>
          <p:cNvPr id="4" name="Espaço Reservado para Número de Slide 3"/>
          <p:cNvSpPr>
            <a:spLocks noGrp="1"/>
          </p:cNvSpPr>
          <p:nvPr>
            <p:ph type="sldNum" sz="quarter" idx="5"/>
          </p:nvPr>
        </p:nvSpPr>
        <p:spPr/>
        <p:txBody>
          <a:bodyPr/>
          <a:lstStyle/>
          <a:p>
            <a:pPr>
              <a:defRPr/>
            </a:pPr>
            <a:fld id="{C1839667-31CF-4E5B-9148-F158E8881A2D}" type="slidenum">
              <a:rPr lang="pt-BR" smtClean="0"/>
              <a:pPr>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27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 pesquisa genética estuda os GENES. Responsáveis por todas as características de um ser. Etc... Na verdade nos genes está a receita para todas a biodiversidade encontrada na terra.</a:t>
            </a:r>
          </a:p>
        </p:txBody>
      </p:sp>
      <p:sp>
        <p:nvSpPr>
          <p:cNvPr id="4" name="Espaço Reservado para Número de Slide 3"/>
          <p:cNvSpPr>
            <a:spLocks noGrp="1"/>
          </p:cNvSpPr>
          <p:nvPr>
            <p:ph type="sldNum" sz="quarter" idx="5"/>
          </p:nvPr>
        </p:nvSpPr>
        <p:spPr/>
        <p:txBody>
          <a:bodyPr/>
          <a:lstStyle/>
          <a:p>
            <a:pPr>
              <a:defRPr/>
            </a:pPr>
            <a:fld id="{1D24D490-B4CB-4F86-9334-4F00D9C02F2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37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Genes nada mais são do q “pequenas” parte do DNA com uma função específica. (ex: gene da cor dos olhos e do cabelo)</a:t>
            </a:r>
          </a:p>
          <a:p>
            <a:r>
              <a:rPr lang="pt-BR" smtClean="0"/>
              <a:t>Por meio da engenharia genética, genes são retirados de uma espécie animal ou vegetal e transferidos para outra.</a:t>
            </a:r>
          </a:p>
          <a:p>
            <a:r>
              <a:rPr lang="pt-BR" smtClean="0"/>
              <a:t>Esses novos genes tornam o organismo capaz de produzir um novo tipo de substância diferente da que era produzida originalmente.</a:t>
            </a:r>
          </a:p>
        </p:txBody>
      </p:sp>
      <p:sp>
        <p:nvSpPr>
          <p:cNvPr id="4" name="Espaço Reservado para Número de Slide 3"/>
          <p:cNvSpPr>
            <a:spLocks noGrp="1"/>
          </p:cNvSpPr>
          <p:nvPr>
            <p:ph type="sldNum" sz="quarter" idx="5"/>
          </p:nvPr>
        </p:nvSpPr>
        <p:spPr/>
        <p:txBody>
          <a:bodyPr/>
          <a:lstStyle/>
          <a:p>
            <a:pPr>
              <a:defRPr/>
            </a:pPr>
            <a:fld id="{A0F4FA5E-DF15-4360-891B-1E8F97C2FFEB}"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Será que estudar o genes é importante? Será que saber a função de cada um deles em um organismo é importante?</a:t>
            </a:r>
          </a:p>
          <a:p>
            <a:r>
              <a:rPr lang="pt-BR" smtClean="0"/>
              <a:t>E se descobrissemos o/os gene/genes responsável pelo Mal de Alzheimer? Não seria um bom começo para descobrir como curá-lo? E os genes do câncer?</a:t>
            </a:r>
          </a:p>
          <a:p>
            <a:r>
              <a:rPr lang="pt-BR" smtClean="0"/>
              <a:t>Esse é um campo promissor!</a:t>
            </a:r>
          </a:p>
        </p:txBody>
      </p:sp>
      <p:sp>
        <p:nvSpPr>
          <p:cNvPr id="4" name="Espaço Reservado para Número de Slide 3"/>
          <p:cNvSpPr>
            <a:spLocks noGrp="1"/>
          </p:cNvSpPr>
          <p:nvPr>
            <p:ph type="sldNum" sz="quarter" idx="5"/>
          </p:nvPr>
        </p:nvSpPr>
        <p:spPr/>
        <p:txBody>
          <a:bodyPr/>
          <a:lstStyle/>
          <a:p>
            <a:pPr>
              <a:defRPr/>
            </a:pPr>
            <a:fld id="{8EEBBD0C-50A4-44DD-9D07-4B95B176E5E6}" type="slidenum">
              <a:rPr lang="pt-BR" smtClean="0"/>
              <a:pPr>
                <a:defRPr/>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Mas, falando de</a:t>
            </a:r>
          </a:p>
          <a:p>
            <a:r>
              <a:rPr lang="pt-BR" smtClean="0"/>
              <a:t> coisas que já existem... A resposta é sim, podemos fazer isso e muitas outras coisas usando a engenharia genética!</a:t>
            </a:r>
          </a:p>
          <a:p>
            <a:r>
              <a:rPr lang="pt-BR" b="1" smtClean="0"/>
              <a:t>Quanto mais os genes são isolados de suas fontes naturais, maior é o controle dos cientistas sobre a vid</a:t>
            </a:r>
            <a:r>
              <a:rPr lang="pt-BR" smtClean="0"/>
              <a:t>a.</a:t>
            </a:r>
          </a:p>
          <a:p>
            <a:endParaRPr lang="pt-BR" smtClean="0"/>
          </a:p>
        </p:txBody>
      </p:sp>
      <p:sp>
        <p:nvSpPr>
          <p:cNvPr id="4" name="Espaço Reservado para Número de Slide 3"/>
          <p:cNvSpPr>
            <a:spLocks noGrp="1"/>
          </p:cNvSpPr>
          <p:nvPr>
            <p:ph type="sldNum" sz="quarter" idx="5"/>
          </p:nvPr>
        </p:nvSpPr>
        <p:spPr/>
        <p:txBody>
          <a:bodyPr/>
          <a:lstStyle/>
          <a:p>
            <a:pPr>
              <a:defRPr/>
            </a:pPr>
            <a:fld id="{C9932B67-048E-4F51-A523-BBC51BF88D4E}" type="slidenum">
              <a:rPr lang="pt-BR" smtClean="0"/>
              <a:pPr>
                <a:defRPr/>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Mas, falando de</a:t>
            </a:r>
          </a:p>
          <a:p>
            <a:r>
              <a:rPr lang="pt-BR" smtClean="0"/>
              <a:t> coisas que já existem... A resposta é sim, podemos fazer isso e muitas outras coisas usando a engenharia genética!</a:t>
            </a:r>
          </a:p>
          <a:p>
            <a:r>
              <a:rPr lang="pt-BR" b="1" smtClean="0"/>
              <a:t>Quanto mais os genes são isolados de suas fontes naturais, maior é o controle dos cientistas sobre a vid</a:t>
            </a:r>
            <a:r>
              <a:rPr lang="pt-BR" smtClean="0"/>
              <a:t>a.</a:t>
            </a:r>
          </a:p>
          <a:p>
            <a:endParaRPr lang="pt-BR" smtClean="0"/>
          </a:p>
        </p:txBody>
      </p:sp>
      <p:sp>
        <p:nvSpPr>
          <p:cNvPr id="4" name="Espaço Reservado para Número de Slide 3"/>
          <p:cNvSpPr>
            <a:spLocks noGrp="1"/>
          </p:cNvSpPr>
          <p:nvPr>
            <p:ph type="sldNum" sz="quarter" idx="5"/>
          </p:nvPr>
        </p:nvSpPr>
        <p:spPr/>
        <p:txBody>
          <a:bodyPr/>
          <a:lstStyle/>
          <a:p>
            <a:pPr>
              <a:defRPr/>
            </a:pPr>
            <a:fld id="{C9932B67-048E-4F51-A523-BBC51BF88D4E}" type="slidenum">
              <a:rPr lang="pt-BR" smtClean="0"/>
              <a:pPr>
                <a:defRPr/>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B0C9E51A-9A74-4E3C-81ED-4522BA61E381}" type="datetimeFigureOut">
              <a:rPr lang="pt-BR"/>
              <a:pPr>
                <a:defRPr/>
              </a:pPr>
              <a:t>16/10/2009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201A0A80-8503-45C9-AAA3-376EFAF78CC5}"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FAE390D-0D97-438D-BDDC-72F3F8D33B66}"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627006A5-1F29-400D-BC1B-5E27A934E697}"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776BF273-ABB6-4116-9029-DD9C5B47412B}"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8C408DD1-5366-4D3B-A29B-D8BF5577876A}"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FDE823D5-9F98-4916-844F-533554B2696A}" type="datetimeFigureOut">
              <a:rPr lang="pt-BR"/>
              <a:pPr>
                <a:defRPr/>
              </a:pPr>
              <a:t>16/10/2009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61B1BA0C-39ED-4694-8D3D-5461E6B972FD}"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0ABF1839-A110-4C84-BBE3-D17C514DB4F1}" type="datetimeFigureOut">
              <a:rPr lang="pt-BR"/>
              <a:pPr>
                <a:defRPr/>
              </a:pPr>
              <a:t>16/10/2009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FA392AB3-D57D-467B-8115-DCC5777A86C0}"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B93871E7-B4A3-42AD-BB54-CC8B2A8C9093}" type="datetimeFigureOut">
              <a:rPr lang="pt-BR"/>
              <a:pPr>
                <a:defRPr/>
              </a:pPr>
              <a:t>16/10/2009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4E4EB64E-8917-4CDD-AC7C-2B9D3C81ABC2}"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34BE1450-FED0-47F7-83F3-161DFAEB3CA3}" type="datetimeFigureOut">
              <a:rPr lang="pt-BR"/>
              <a:pPr>
                <a:defRPr/>
              </a:pPr>
              <a:t>16/10/2009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A4D556E-F132-46E8-BD9E-DB332F36514D}"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058913C6-4BCC-436D-BEFB-09CFF91756EC}" type="datetimeFigureOut">
              <a:rPr lang="pt-BR"/>
              <a:pPr>
                <a:defRPr/>
              </a:pPr>
              <a:t>16/10/2009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D4FA17BA-2D30-42A3-A6CF-99F3F419CE28}"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2D37A8F7-A47A-4B1A-B4FF-9C8F8B25483E}"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BC9A0A70-2145-4C71-AB1F-775B74E4E7ED}"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0"/>
          <p:cNvSpPr>
            <a:spLocks noGrp="1"/>
          </p:cNvSpPr>
          <p:nvPr>
            <p:ph type="dt" sz="half" idx="10"/>
          </p:nvPr>
        </p:nvSpPr>
        <p:spPr/>
        <p:txBody>
          <a:bodyPr/>
          <a:lstStyle>
            <a:lvl1pPr>
              <a:defRPr/>
            </a:lvl1pPr>
          </a:lstStyle>
          <a:p>
            <a:pPr>
              <a:defRPr/>
            </a:pPr>
            <a:fld id="{C625F3E2-2812-404D-A35B-9BFE64A1B427}" type="datetimeFigureOut">
              <a:rPr lang="pt-BR"/>
              <a:pPr>
                <a:defRPr/>
              </a:pPr>
              <a:t>16/10/2009</a:t>
            </a:fld>
            <a:endParaRPr lang="pt-BR"/>
          </a:p>
        </p:txBody>
      </p:sp>
      <p:sp>
        <p:nvSpPr>
          <p:cNvPr id="3" name="Espaço Reservado para Rodapé 27"/>
          <p:cNvSpPr>
            <a:spLocks noGrp="1"/>
          </p:cNvSpPr>
          <p:nvPr>
            <p:ph type="ftr" sz="quarter" idx="11"/>
          </p:nvPr>
        </p:nvSpPr>
        <p:spPr/>
        <p:txBody>
          <a:bodyPr/>
          <a:lstStyle>
            <a:lvl1pPr>
              <a:defRPr/>
            </a:lvl1pPr>
          </a:lstStyle>
          <a:p>
            <a:pPr>
              <a:defRPr/>
            </a:pPr>
            <a:endParaRPr lang="pt-BR"/>
          </a:p>
        </p:txBody>
      </p:sp>
      <p:sp>
        <p:nvSpPr>
          <p:cNvPr id="4" name="Espaço Reservado para Número de Slide 4"/>
          <p:cNvSpPr>
            <a:spLocks noGrp="1"/>
          </p:cNvSpPr>
          <p:nvPr>
            <p:ph type="sldNum" sz="quarter" idx="12"/>
          </p:nvPr>
        </p:nvSpPr>
        <p:spPr/>
        <p:txBody>
          <a:bodyPr/>
          <a:lstStyle>
            <a:lvl1pPr>
              <a:defRPr/>
            </a:lvl1pPr>
          </a:lstStyle>
          <a:p>
            <a:pPr>
              <a:defRPr/>
            </a:pPr>
            <a:fld id="{4E98272D-0BB2-48B0-A841-529A2EB81BFA}"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845B88D5-4CD9-4591-8AF9-877430890B2C}" type="datetimeFigureOut">
              <a:rPr lang="pt-BR"/>
              <a:pPr>
                <a:defRPr/>
              </a:pPr>
              <a:t>16/10/2009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A04EE0FC-D59B-4AE8-BF07-47E03F3DFA28}"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CA99A288-C016-4716-895E-625BCCD9D957}" type="datetimeFigureOut">
              <a:rPr lang="pt-BR"/>
              <a:pPr>
                <a:defRPr/>
              </a:pPr>
              <a:t>16/10/2009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46E1D48-3967-414D-B101-F7DB949A6251}"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1776072E-D5DB-4E82-9AEC-D66916BE0CBA}" type="datetimeFigureOut">
              <a:rPr lang="pt-BR"/>
              <a:pPr>
                <a:defRPr/>
              </a:pPr>
              <a:t>16/10/2009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0DB08B85-7E66-4A39-8054-7F96C4B4CAF1}"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1091DC8C-8134-4B63-9DA7-CB4FAAB8BAD9}"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5719F512-F3D3-4876-A0C2-9CB3E67BEABA}"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3EF2603-EAAD-4B9F-ADB0-88B092704F21}"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13F748CC-9EA1-47BE-9F62-0518C2C09D16}" type="slidenum">
              <a:rPr lang="pt-BR"/>
              <a:pPr>
                <a:defRPr/>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A38450D0-CC84-40DC-893A-E9DEF8553B9E}" type="datetimeFigureOut">
              <a:rPr lang="pt-BR"/>
              <a:pPr>
                <a:defRPr/>
              </a:pPr>
              <a:t>16/10/2009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D723917F-C4D9-49D6-8554-444164590273}"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E94C16EF-A1DA-4ED2-9C1F-F941FEA8F477}" type="datetimeFigureOut">
              <a:rPr lang="pt-BR"/>
              <a:pPr>
                <a:defRPr/>
              </a:pPr>
              <a:t>16/10/2009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3F00245-F73E-4987-BB45-EA6EEA2C2E76}"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92C50FE2-B953-4251-94BE-3E55466E3454}" type="datetimeFigureOut">
              <a:rPr lang="pt-BR"/>
              <a:pPr>
                <a:defRPr/>
              </a:pPr>
              <a:t>16/10/2009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92A18BCC-BE6C-414F-98EE-E2AC2D3CE9E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BD873B9B-8C92-46A8-8312-5B3B766CF8AE}" type="datetimeFigureOut">
              <a:rPr lang="pt-BR"/>
              <a:pPr>
                <a:defRPr/>
              </a:pPr>
              <a:t>16/10/2009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ACEE5617-DAE8-4118-84BC-868D3E35FA9A}"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0"/>
          <p:cNvSpPr>
            <a:spLocks noGrp="1"/>
          </p:cNvSpPr>
          <p:nvPr>
            <p:ph type="dt" sz="half" idx="10"/>
          </p:nvPr>
        </p:nvSpPr>
        <p:spPr/>
        <p:txBody>
          <a:bodyPr/>
          <a:lstStyle>
            <a:lvl1pPr>
              <a:defRPr/>
            </a:lvl1pPr>
          </a:lstStyle>
          <a:p>
            <a:pPr>
              <a:defRPr/>
            </a:pPr>
            <a:fld id="{AE9CA445-A57C-4FB6-B08C-170AA88DA0B5}" type="datetimeFigureOut">
              <a:rPr lang="pt-BR"/>
              <a:pPr>
                <a:defRPr/>
              </a:pPr>
              <a:t>16/10/2009</a:t>
            </a:fld>
            <a:endParaRPr lang="pt-BR"/>
          </a:p>
        </p:txBody>
      </p:sp>
      <p:sp>
        <p:nvSpPr>
          <p:cNvPr id="3" name="Espaço Reservado para Rodapé 27"/>
          <p:cNvSpPr>
            <a:spLocks noGrp="1"/>
          </p:cNvSpPr>
          <p:nvPr>
            <p:ph type="ftr" sz="quarter" idx="11"/>
          </p:nvPr>
        </p:nvSpPr>
        <p:spPr/>
        <p:txBody>
          <a:bodyPr/>
          <a:lstStyle>
            <a:lvl1pPr>
              <a:defRPr/>
            </a:lvl1pPr>
          </a:lstStyle>
          <a:p>
            <a:pPr>
              <a:defRPr/>
            </a:pPr>
            <a:endParaRPr lang="pt-BR"/>
          </a:p>
        </p:txBody>
      </p:sp>
      <p:sp>
        <p:nvSpPr>
          <p:cNvPr id="4" name="Espaço Reservado para Número de Slide 4"/>
          <p:cNvSpPr>
            <a:spLocks noGrp="1"/>
          </p:cNvSpPr>
          <p:nvPr>
            <p:ph type="sldNum" sz="quarter" idx="12"/>
          </p:nvPr>
        </p:nvSpPr>
        <p:spPr/>
        <p:txBody>
          <a:bodyPr/>
          <a:lstStyle>
            <a:lvl1pPr>
              <a:defRPr/>
            </a:lvl1pPr>
          </a:lstStyle>
          <a:p>
            <a:pPr>
              <a:defRPr/>
            </a:pPr>
            <a:fld id="{E3FB5CD5-143D-454E-B16F-6B4B3644D830}"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4297BCAB-23EB-4DB7-8770-4AF81706198C}" type="datetimeFigureOut">
              <a:rPr lang="pt-BR"/>
              <a:pPr>
                <a:defRPr/>
              </a:pPr>
              <a:t>16/10/2009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BC68C799-40A2-4B80-A76C-D7A3DA6A0E6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4BDC7C67-F787-44EB-9D71-C98B64E73084}" type="datetimeFigureOut">
              <a:rPr lang="pt-BR"/>
              <a:pPr>
                <a:defRPr/>
              </a:pPr>
              <a:t>16/10/2009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BEF14EE6-EFB2-42B3-A219-9A5A5B84B30D}"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BBA70F02-1874-4149-BADC-3F627832B275}" type="datetimeFigureOut">
              <a:rPr lang="pt-BR"/>
              <a:pPr>
                <a:defRPr/>
              </a:pPr>
              <a:t>16/10/2009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05A4E73D-E7EE-4070-97C9-01EBA72AACC8}"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040" name="Picture 3" descr="\\cin01\scratch_povqs$\projetao\logoMarcaFinal2.png"/>
          <p:cNvPicPr>
            <a:picLocks noChangeAspect="1" noChangeArrowheads="1"/>
          </p:cNvPicPr>
          <p:nvPr/>
        </p:nvPicPr>
        <p:blipFill>
          <a:blip r:embed="rId15" cstate="print"/>
          <a:srcRect/>
          <a:stretch>
            <a:fillRect/>
          </a:stretch>
        </p:blipFill>
        <p:spPr bwMode="auto">
          <a:xfrm>
            <a:off x="7286625" y="5788025"/>
            <a:ext cx="1714500" cy="92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80" r:id="rId4"/>
    <p:sldLayoutId id="2147483993" r:id="rId5"/>
    <p:sldLayoutId id="2147483994" r:id="rId6"/>
    <p:sldLayoutId id="2147483981" r:id="rId7"/>
    <p:sldLayoutId id="2147483995" r:id="rId8"/>
    <p:sldLayoutId id="2147483982" r:id="rId9"/>
    <p:sldLayoutId id="2147483983" r:id="rId10"/>
    <p:sldLayoutId id="2147483984" r:id="rId11"/>
    <p:sldLayoutId id="2147483996" r:id="rId12"/>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050"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8BD31877-6E0A-49DA-BD24-1401CD32B83B}" type="datetimeFigureOut">
              <a:rPr lang="pt-BR"/>
              <a:pPr>
                <a:defRPr/>
              </a:pPr>
              <a:t>16/10/2009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49FB660E-2F10-4434-B9CA-6FFB01657EB9}"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3985" r:id="rId4"/>
    <p:sldLayoutId id="2147484000" r:id="rId5"/>
    <p:sldLayoutId id="2147484001" r:id="rId6"/>
    <p:sldLayoutId id="2147483986" r:id="rId7"/>
    <p:sldLayoutId id="2147484002" r:id="rId8"/>
    <p:sldLayoutId id="2147483987" r:id="rId9"/>
    <p:sldLayoutId id="2147483988" r:id="rId10"/>
    <p:sldLayoutId id="2147483989" r:id="rId11"/>
    <p:sldLayoutId id="2147484003" r:id="rId12"/>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image" Target="../media/image24.jpeg"/><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image" Target="../media/image22.png"/><Relationship Id="rId16"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diagramData" Target="../diagrams/data7.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image" Target="../media/image30.png"/><Relationship Id="rId9" Type="http://schemas.microsoft.com/office/2007/relationships/diagramDrawing" Target="../diagrams/drawing5.xml"/><Relationship Id="rId14"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2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8.gif"/><Relationship Id="rId5" Type="http://schemas.openxmlformats.org/officeDocument/2006/relationships/image" Target="../media/image31.png"/><Relationship Id="rId10" Type="http://schemas.openxmlformats.org/officeDocument/2006/relationships/image" Target="../media/image39.jpe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jpeg"/><Relationship Id="rId3" Type="http://schemas.openxmlformats.org/officeDocument/2006/relationships/image" Target="../media/image30.pn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9.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hart" Target="../charts/chart1.xml"/><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6.png"/><Relationship Id="rId10" Type="http://schemas.openxmlformats.org/officeDocument/2006/relationships/image" Target="../media/image49.png"/><Relationship Id="rId4" Type="http://schemas.openxmlformats.org/officeDocument/2006/relationships/image" Target="../media/image27.pn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2.pn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a:off x="7572396" y="1571612"/>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4" name="CaixaDeTexto 23"/>
          <p:cNvSpPr txBox="1"/>
          <p:nvPr/>
        </p:nvSpPr>
        <p:spPr>
          <a:xfrm>
            <a:off x="7572396"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dna_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2747236">
            <a:off x="670197" y="1442613"/>
            <a:ext cx="598488" cy="1325562"/>
          </a:xfrm>
          <a:prstGeom prst="rect">
            <a:avLst/>
          </a:prstGeom>
          <a:noFill/>
          <a:ln w="9525">
            <a:noFill/>
            <a:miter lim="800000"/>
            <a:headEnd/>
            <a:tailEnd/>
          </a:ln>
        </p:spPr>
      </p:pic>
      <p:pic>
        <p:nvPicPr>
          <p:cNvPr id="26638" name="Picture 14"/>
          <p:cNvPicPr>
            <a:picLocks noChangeAspect="1" noChangeArrowheads="1"/>
          </p:cNvPicPr>
          <p:nvPr/>
        </p:nvPicPr>
        <p:blipFill>
          <a:blip r:embed="rId4" cstate="print"/>
          <a:srcRect/>
          <a:stretch>
            <a:fillRect/>
          </a:stretch>
        </p:blipFill>
        <p:spPr bwMode="auto">
          <a:xfrm>
            <a:off x="428596" y="1500174"/>
            <a:ext cx="1051448" cy="1123962"/>
          </a:xfrm>
          <a:prstGeom prst="ellipse">
            <a:avLst/>
          </a:prstGeom>
          <a:ln>
            <a:noFill/>
          </a:ln>
          <a:effectLst>
            <a:softEdge rad="112500"/>
          </a:effectLst>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10" name="Imagem 9"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722688" y="1423988"/>
            <a:ext cx="549275" cy="1216025"/>
          </a:xfrm>
          <a:prstGeom prst="rect">
            <a:avLst/>
          </a:prstGeom>
          <a:noFill/>
          <a:ln w="9525">
            <a:noFill/>
            <a:miter lim="800000"/>
            <a:headEnd/>
            <a:tailEnd/>
          </a:ln>
        </p:spPr>
      </p:pic>
      <p:pic>
        <p:nvPicPr>
          <p:cNvPr id="16" name="Imagem 15"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672812" y="1641051"/>
            <a:ext cx="258686" cy="572698"/>
          </a:xfrm>
          <a:prstGeom prst="rect">
            <a:avLst/>
          </a:prstGeom>
          <a:noFill/>
          <a:ln w="9525">
            <a:noFill/>
            <a:miter lim="800000"/>
            <a:headEnd/>
            <a:tailEnd/>
          </a:ln>
        </p:spPr>
      </p:pic>
      <p:pic>
        <p:nvPicPr>
          <p:cNvPr id="18" name="Imagem 17"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4083887" y="1712694"/>
            <a:ext cx="232346" cy="514384"/>
          </a:xfrm>
          <a:prstGeom prst="rect">
            <a:avLst/>
          </a:prstGeom>
          <a:noFill/>
          <a:ln w="9525">
            <a:noFill/>
            <a:miter lim="800000"/>
            <a:headEnd/>
            <a:tailEnd/>
          </a:ln>
        </p:spPr>
      </p:pic>
      <p:pic>
        <p:nvPicPr>
          <p:cNvPr id="19" name="Imagem 18"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997305" y="2212936"/>
            <a:ext cx="209622" cy="464076"/>
          </a:xfrm>
          <a:prstGeom prst="rect">
            <a:avLst/>
          </a:prstGeom>
          <a:noFill/>
          <a:ln w="9525">
            <a:noFill/>
            <a:miter lim="800000"/>
            <a:headEnd/>
            <a:tailEnd/>
          </a:ln>
        </p:spPr>
      </p:pic>
      <p:pic>
        <p:nvPicPr>
          <p:cNvPr id="21" name="Imagem 20"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529936" y="2141117"/>
            <a:ext cx="258688" cy="572700"/>
          </a:xfrm>
          <a:prstGeom prst="rect">
            <a:avLst/>
          </a:prstGeom>
          <a:noFill/>
          <a:ln w="9525">
            <a:noFill/>
            <a:miter lim="800000"/>
            <a:headEnd/>
            <a:tailEnd/>
          </a:ln>
        </p:spPr>
      </p:pic>
      <p:cxnSp>
        <p:nvCxnSpPr>
          <p:cNvPr id="22" name="Conector de seta reta 21"/>
          <p:cNvCxnSpPr/>
          <p:nvPr/>
        </p:nvCxnSpPr>
        <p:spPr>
          <a:xfrm>
            <a:off x="4643438" y="2000240"/>
            <a:ext cx="1357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6320845" y="1428736"/>
            <a:ext cx="1894493" cy="175432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ATGTTGCTAG</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TGGATAGACG]</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GACCATGGAC</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ATGACGACT...</a:t>
            </a:r>
          </a:p>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endParaRPr>
          </a:p>
        </p:txBody>
      </p:sp>
      <p:sp>
        <p:nvSpPr>
          <p:cNvPr id="32" name="Retângulo 31"/>
          <p:cNvSpPr/>
          <p:nvPr/>
        </p:nvSpPr>
        <p:spPr>
          <a:xfrm>
            <a:off x="6572264" y="1500174"/>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38" name="CaixaDeTexto 37"/>
          <p:cNvSpPr txBox="1"/>
          <p:nvPr/>
        </p:nvSpPr>
        <p:spPr>
          <a:xfrm>
            <a:off x="6572264"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39" name="Imagem 5" descr="compaq-presario-f762nr-notebook-pc.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sp>
        <p:nvSpPr>
          <p:cNvPr id="41" name="Retângulo 7"/>
          <p:cNvSpPr/>
          <p:nvPr/>
        </p:nvSpPr>
        <p:spPr>
          <a:xfrm>
            <a:off x="6286512" y="3000372"/>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p:nvSpPr>
        <p:spPr>
          <a:xfrm>
            <a:off x="6286512" y="1845222"/>
            <a:ext cx="176625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p:txBody>
      </p:sp>
      <p:pic>
        <p:nvPicPr>
          <p:cNvPr id="20" name="Imagem 19" descr="clcbio_normal.jpg"/>
          <p:cNvPicPr>
            <a:picLocks noChangeAspect="1"/>
          </p:cNvPicPr>
          <p:nvPr/>
        </p:nvPicPr>
        <p:blipFill>
          <a:blip r:embed="rId8" cstate="print"/>
          <a:srcRect/>
          <a:stretch>
            <a:fillRect/>
          </a:stretch>
        </p:blipFill>
        <p:spPr bwMode="auto">
          <a:xfrm rot="668712">
            <a:off x="6645878" y="3129568"/>
            <a:ext cx="1214456" cy="1214454"/>
          </a:xfrm>
          <a:prstGeom prst="rect">
            <a:avLst/>
          </a:prstGeom>
          <a:solidFill>
            <a:schemeClr val="bg1"/>
          </a:solidFill>
          <a:ln w="9525">
            <a:noFill/>
            <a:miter lim="800000"/>
            <a:headEnd/>
            <a:tailEnd/>
          </a:ln>
        </p:spPr>
      </p:pic>
      <p:pic>
        <p:nvPicPr>
          <p:cNvPr id="26" name="Imagem 25" descr="485px-US-NLM-NCBI-Logo.svg.png"/>
          <p:cNvPicPr>
            <a:picLocks noChangeAspect="1"/>
          </p:cNvPicPr>
          <p:nvPr/>
        </p:nvPicPr>
        <p:blipFill>
          <a:blip r:embed="rId9" cstate="print"/>
          <a:srcRect/>
          <a:stretch>
            <a:fillRect/>
          </a:stretch>
        </p:blipFill>
        <p:spPr bwMode="auto">
          <a:xfrm rot="21131514">
            <a:off x="6360135" y="3129576"/>
            <a:ext cx="928704" cy="1147222"/>
          </a:xfrm>
          <a:prstGeom prst="rect">
            <a:avLst/>
          </a:prstGeom>
          <a:noFill/>
          <a:ln w="9525">
            <a:noFill/>
            <a:miter lim="800000"/>
            <a:headEnd/>
            <a:tailEnd/>
          </a:ln>
        </p:spPr>
      </p:pic>
      <p:pic>
        <p:nvPicPr>
          <p:cNvPr id="27" name="Imagem 3" descr="logo embl.bmp"/>
          <p:cNvPicPr>
            <a:picLocks noChangeAspect="1"/>
          </p:cNvPicPr>
          <p:nvPr/>
        </p:nvPicPr>
        <p:blipFill>
          <a:blip r:embed="rId10" cstate="print"/>
          <a:srcRect/>
          <a:stretch>
            <a:fillRect/>
          </a:stretch>
        </p:blipFill>
        <p:spPr bwMode="auto">
          <a:xfrm rot="525373">
            <a:off x="6526935" y="3013426"/>
            <a:ext cx="1143018" cy="430536"/>
          </a:xfrm>
          <a:prstGeom prst="rect">
            <a:avLst/>
          </a:prstGeom>
          <a:noFill/>
          <a:ln w="9525">
            <a:noFill/>
            <a:miter lim="800000"/>
            <a:headEnd/>
            <a:tailEnd/>
          </a:ln>
        </p:spPr>
      </p:pic>
      <p:pic>
        <p:nvPicPr>
          <p:cNvPr id="29" name="Imagem 28" descr="routerwirless.gif"/>
          <p:cNvPicPr>
            <a:picLocks noChangeAspect="1"/>
          </p:cNvPicPr>
          <p:nvPr/>
        </p:nvPicPr>
        <p:blipFill>
          <a:blip r:embed="rId11" cstate="print">
            <a:clrChange>
              <a:clrFrom>
                <a:srgbClr val="FFFFFF"/>
              </a:clrFrom>
              <a:clrTo>
                <a:srgbClr val="FFFFFF">
                  <a:alpha val="0"/>
                </a:srgbClr>
              </a:clrTo>
            </a:clrChange>
          </a:blip>
          <a:stretch>
            <a:fillRect/>
          </a:stretch>
        </p:blipFill>
        <p:spPr>
          <a:xfrm>
            <a:off x="3786182" y="3643314"/>
            <a:ext cx="857256" cy="884688"/>
          </a:xfrm>
          <a:prstGeom prst="rect">
            <a:avLst/>
          </a:prstGeom>
        </p:spPr>
      </p:pic>
      <p:sp>
        <p:nvSpPr>
          <p:cNvPr id="30" name="Arco 29"/>
          <p:cNvSpPr/>
          <p:nvPr/>
        </p:nvSpPr>
        <p:spPr>
          <a:xfrm rot="20028777">
            <a:off x="3900914" y="3640878"/>
            <a:ext cx="1143008" cy="78581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
        <p:nvSpPr>
          <p:cNvPr id="31" name="Arco 30"/>
          <p:cNvSpPr/>
          <p:nvPr/>
        </p:nvSpPr>
        <p:spPr>
          <a:xfrm rot="19523818">
            <a:off x="3929058" y="3429000"/>
            <a:ext cx="1214446" cy="1000132"/>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
        <p:nvSpPr>
          <p:cNvPr id="33" name="Arco 32"/>
          <p:cNvSpPr/>
          <p:nvPr/>
        </p:nvSpPr>
        <p:spPr>
          <a:xfrm rot="19542703">
            <a:off x="4077061" y="3160498"/>
            <a:ext cx="1347069" cy="1701825"/>
          </a:xfrm>
          <a:prstGeom prst="arc">
            <a:avLst>
              <a:gd name="adj1" fmla="val 15548603"/>
              <a:gd name="adj2" fmla="val 2029560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pic>
        <p:nvPicPr>
          <p:cNvPr id="36" name="Imagem 35" descr="box.png"/>
          <p:cNvPicPr>
            <a:picLocks noChangeAspect="1"/>
          </p:cNvPicPr>
          <p:nvPr/>
        </p:nvPicPr>
        <p:blipFill>
          <a:blip r:embed="rId12" cstate="print">
            <a:clrChange>
              <a:clrFrom>
                <a:srgbClr val="000000"/>
              </a:clrFrom>
              <a:clrTo>
                <a:srgbClr val="000000">
                  <a:alpha val="0"/>
                </a:srgbClr>
              </a:clrTo>
            </a:clrChange>
          </a:blip>
          <a:stretch>
            <a:fillRect/>
          </a:stretch>
        </p:blipFill>
        <p:spPr>
          <a:xfrm>
            <a:off x="3929058" y="5286388"/>
            <a:ext cx="1071570" cy="1087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26638"/>
                                        </p:tgtEl>
                                        <p:attrNameLst>
                                          <p:attrName>style.visibility</p:attrName>
                                        </p:attrNameLst>
                                      </p:cBhvr>
                                      <p:to>
                                        <p:strVal val="visible"/>
                                      </p:to>
                                    </p:set>
                                    <p:anim calcmode="lin" valueType="num">
                                      <p:cBhvr>
                                        <p:cTn id="11" dur="500" fill="hold"/>
                                        <p:tgtEl>
                                          <p:spTgt spid="26638"/>
                                        </p:tgtEl>
                                        <p:attrNameLst>
                                          <p:attrName>ppt_w</p:attrName>
                                        </p:attrNameLst>
                                      </p:cBhvr>
                                      <p:tavLst>
                                        <p:tav tm="0">
                                          <p:val>
                                            <p:fltVal val="0"/>
                                          </p:val>
                                        </p:tav>
                                        <p:tav tm="100000">
                                          <p:val>
                                            <p:strVal val="#ppt_w"/>
                                          </p:val>
                                        </p:tav>
                                      </p:tavLst>
                                    </p:anim>
                                    <p:anim calcmode="lin" valueType="num">
                                      <p:cBhvr>
                                        <p:cTn id="12" dur="500" fill="hold"/>
                                        <p:tgtEl>
                                          <p:spTgt spid="26638"/>
                                        </p:tgtEl>
                                        <p:attrNameLst>
                                          <p:attrName>ppt_h</p:attrName>
                                        </p:attrNameLst>
                                      </p:cBhvr>
                                      <p:tavLst>
                                        <p:tav tm="0">
                                          <p:val>
                                            <p:fltVal val="0"/>
                                          </p:val>
                                        </p:tav>
                                        <p:tav tm="100000">
                                          <p:val>
                                            <p:strVal val="#ppt_h"/>
                                          </p:val>
                                        </p:tav>
                                      </p:tavLst>
                                    </p:anim>
                                    <p:animEffect transition="in" filter="fade">
                                      <p:cBhvr>
                                        <p:cTn id="13" dur="500"/>
                                        <p:tgtEl>
                                          <p:spTgt spid="2663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26638"/>
                                        </p:tgtEl>
                                        <p:attrNameLst>
                                          <p:attrName>ppt_w</p:attrName>
                                        </p:attrNameLst>
                                      </p:cBhvr>
                                      <p:tavLst>
                                        <p:tav tm="0">
                                          <p:val>
                                            <p:strVal val="ppt_w"/>
                                          </p:val>
                                        </p:tav>
                                        <p:tav tm="100000">
                                          <p:val>
                                            <p:fltVal val="0"/>
                                          </p:val>
                                        </p:tav>
                                      </p:tavLst>
                                    </p:anim>
                                    <p:anim calcmode="lin" valueType="num">
                                      <p:cBhvr>
                                        <p:cTn id="18" dur="500"/>
                                        <p:tgtEl>
                                          <p:spTgt spid="26638"/>
                                        </p:tgtEl>
                                        <p:attrNameLst>
                                          <p:attrName>ppt_h</p:attrName>
                                        </p:attrNameLst>
                                      </p:cBhvr>
                                      <p:tavLst>
                                        <p:tav tm="0">
                                          <p:val>
                                            <p:strVal val="ppt_h"/>
                                          </p:val>
                                        </p:tav>
                                        <p:tav tm="100000">
                                          <p:val>
                                            <p:fltVal val="0"/>
                                          </p:val>
                                        </p:tav>
                                      </p:tavLst>
                                    </p:anim>
                                    <p:animEffect transition="out" filter="fade">
                                      <p:cBhvr>
                                        <p:cTn id="19" dur="500"/>
                                        <p:tgtEl>
                                          <p:spTgt spid="26638"/>
                                        </p:tgtEl>
                                      </p:cBhvr>
                                    </p:animEffect>
                                    <p:set>
                                      <p:cBhvr>
                                        <p:cTn id="20" dur="1" fill="hold">
                                          <p:stCondLst>
                                            <p:cond delay="499"/>
                                          </p:stCondLst>
                                        </p:cTn>
                                        <p:tgtEl>
                                          <p:spTgt spid="26638"/>
                                        </p:tgtEl>
                                        <p:attrNameLst>
                                          <p:attrName>style.visibility</p:attrName>
                                        </p:attrNameLst>
                                      </p:cBhvr>
                                      <p:to>
                                        <p:strVal val="hidden"/>
                                      </p:to>
                                    </p:se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xit" presetSubtype="0" fill="hold" grpId="1" nodeType="clickEffect">
                                  <p:stCondLst>
                                    <p:cond delay="0"/>
                                  </p:stCondLst>
                                  <p:childTnLst>
                                    <p:anim calcmode="lin" valueType="num">
                                      <p:cBhvr>
                                        <p:cTn id="74" dur="500"/>
                                        <p:tgtEl>
                                          <p:spTgt spid="23"/>
                                        </p:tgtEl>
                                        <p:attrNameLst>
                                          <p:attrName>ppt_w</p:attrName>
                                        </p:attrNameLst>
                                      </p:cBhvr>
                                      <p:tavLst>
                                        <p:tav tm="0">
                                          <p:val>
                                            <p:strVal val="ppt_w"/>
                                          </p:val>
                                        </p:tav>
                                        <p:tav tm="100000">
                                          <p:val>
                                            <p:fltVal val="0"/>
                                          </p:val>
                                        </p:tav>
                                      </p:tavLst>
                                    </p:anim>
                                    <p:anim calcmode="lin" valueType="num">
                                      <p:cBhvr>
                                        <p:cTn id="75" dur="500"/>
                                        <p:tgtEl>
                                          <p:spTgt spid="23"/>
                                        </p:tgtEl>
                                        <p:attrNameLst>
                                          <p:attrName>ppt_h</p:attrName>
                                        </p:attrNameLst>
                                      </p:cBhvr>
                                      <p:tavLst>
                                        <p:tav tm="0">
                                          <p:val>
                                            <p:strVal val="ppt_h"/>
                                          </p:val>
                                        </p:tav>
                                        <p:tav tm="100000">
                                          <p:val>
                                            <p:fltVal val="0"/>
                                          </p:val>
                                        </p:tav>
                                      </p:tavLst>
                                    </p:anim>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par>
                          <p:cTn id="78" fill="hold">
                            <p:stCondLst>
                              <p:cond delay="500"/>
                            </p:stCondLst>
                            <p:childTnLst>
                              <p:par>
                                <p:cTn id="79" presetID="53"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2"/>
                                        </p:tgtEl>
                                        <p:attrNameLst>
                                          <p:attrName>style.visibility</p:attrName>
                                        </p:attrNameLst>
                                      </p:cBhvr>
                                      <p:to>
                                        <p:strVal val="hidden"/>
                                      </p:to>
                                    </p:set>
                                  </p:childTnLst>
                                </p:cTn>
                              </p:par>
                              <p:par>
                                <p:cTn id="111" presetID="0" presetClass="path" presetSubtype="0" accel="50000" decel="50000" fill="hold" grpId="1" nodeType="withEffect">
                                  <p:stCondLst>
                                    <p:cond delay="0"/>
                                  </p:stCondLst>
                                  <p:childTnLst>
                                    <p:animMotion origin="layout" path="M 0 0 L -0.58282 -0.03148 " pathEditMode="relative" ptsTypes="AA">
                                      <p:cBhvr>
                                        <p:cTn id="112" dur="2000" fill="hold"/>
                                        <p:tgtEl>
                                          <p:spTgt spid="32"/>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58282 -0.03148 " pathEditMode="relative" ptsTypes="AA">
                                      <p:cBhvr>
                                        <p:cTn id="114" dur="2000" fill="hold"/>
                                        <p:tgtEl>
                                          <p:spTgt spid="38"/>
                                        </p:tgtEl>
                                        <p:attrNameLst>
                                          <p:attrName>ppt_x</p:attrName>
                                          <p:attrName>ppt_y</p:attrName>
                                        </p:attrNameLst>
                                      </p:cBhvr>
                                    </p:animMotion>
                                  </p:childTnLst>
                                </p:cTn>
                              </p:par>
                              <p:par>
                                <p:cTn id="115" presetID="35" presetClass="path" presetSubtype="0" accel="50000" decel="50000" fill="hold" grpId="1" nodeType="withEffect">
                                  <p:stCondLst>
                                    <p:cond delay="0"/>
                                  </p:stCondLst>
                                  <p:childTnLst>
                                    <p:animMotion origin="layout" path="M 5E-6 -3.7037E-6 L -0.79219 -0.01342 " pathEditMode="relative" rAng="0" ptsTypes="AA">
                                      <p:cBhvr>
                                        <p:cTn id="116" dur="2000" fill="hold"/>
                                        <p:tgtEl>
                                          <p:spTgt spid="24"/>
                                        </p:tgtEl>
                                        <p:attrNameLst>
                                          <p:attrName>ppt_x</p:attrName>
                                          <p:attrName>ppt_y</p:attrName>
                                        </p:attrNameLst>
                                      </p:cBhvr>
                                      <p:rCtr x="-396" y="-7"/>
                                    </p:animMotion>
                                  </p:childTnLst>
                                </p:cTn>
                              </p:par>
                              <p:par>
                                <p:cTn id="117" presetID="35" presetClass="path" presetSubtype="0" accel="50000" decel="50000" fill="hold" grpId="1" nodeType="withEffect">
                                  <p:stCondLst>
                                    <p:cond delay="0"/>
                                  </p:stCondLst>
                                  <p:childTnLst>
                                    <p:animMotion origin="layout" path="M 5E-6 4.07407E-6 L -0.79219 -0.00649 " pathEditMode="relative" rAng="0" ptsTypes="AA">
                                      <p:cBhvr>
                                        <p:cTn id="118" dur="2000" fill="hold"/>
                                        <p:tgtEl>
                                          <p:spTgt spid="25"/>
                                        </p:tgtEl>
                                        <p:attrNameLst>
                                          <p:attrName>ppt_x</p:attrName>
                                          <p:attrName>ppt_y</p:attrName>
                                        </p:attrNameLst>
                                      </p:cBhvr>
                                      <p:rCtr x="-396" y="-3"/>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26"/>
                                        </p:tgtEl>
                                        <p:attrNameLst>
                                          <p:attrName>style.visibility</p:attrName>
                                        </p:attrNameLst>
                                      </p:cBhvr>
                                      <p:to>
                                        <p:strVal val="visible"/>
                                      </p:to>
                                    </p:set>
                                    <p:anim calcmode="lin" valueType="num">
                                      <p:cBhvr>
                                        <p:cTn id="128" dur="500" fill="hold"/>
                                        <p:tgtEl>
                                          <p:spTgt spid="26"/>
                                        </p:tgtEl>
                                        <p:attrNameLst>
                                          <p:attrName>ppt_w</p:attrName>
                                        </p:attrNameLst>
                                      </p:cBhvr>
                                      <p:tavLst>
                                        <p:tav tm="0">
                                          <p:val>
                                            <p:fltVal val="0"/>
                                          </p:val>
                                        </p:tav>
                                        <p:tav tm="100000">
                                          <p:val>
                                            <p:strVal val="#ppt_w"/>
                                          </p:val>
                                        </p:tav>
                                      </p:tavLst>
                                    </p:anim>
                                    <p:anim calcmode="lin" valueType="num">
                                      <p:cBhvr>
                                        <p:cTn id="129" dur="500" fill="hold"/>
                                        <p:tgtEl>
                                          <p:spTgt spid="26"/>
                                        </p:tgtEl>
                                        <p:attrNameLst>
                                          <p:attrName>ppt_h</p:attrName>
                                        </p:attrNameLst>
                                      </p:cBhvr>
                                      <p:tavLst>
                                        <p:tav tm="0">
                                          <p:val>
                                            <p:fltVal val="0"/>
                                          </p:val>
                                        </p:tav>
                                        <p:tav tm="100000">
                                          <p:val>
                                            <p:strVal val="#ppt_h"/>
                                          </p:val>
                                        </p:tav>
                                      </p:tavLst>
                                    </p:anim>
                                    <p:animEffect transition="in" filter="fade">
                                      <p:cBhvr>
                                        <p:cTn id="130" dur="500"/>
                                        <p:tgtEl>
                                          <p:spTgt spid="26"/>
                                        </p:tgtEl>
                                      </p:cBhvr>
                                    </p:animEffect>
                                  </p:childTnLst>
                                </p:cTn>
                              </p:par>
                              <p:par>
                                <p:cTn id="131" presetID="53" presetClass="entr" presetSubtype="0"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fill="hold"/>
                                        <p:tgtEl>
                                          <p:spTgt spid="27"/>
                                        </p:tgtEl>
                                        <p:attrNameLst>
                                          <p:attrName>ppt_w</p:attrName>
                                        </p:attrNameLst>
                                      </p:cBhvr>
                                      <p:tavLst>
                                        <p:tav tm="0">
                                          <p:val>
                                            <p:fltVal val="0"/>
                                          </p:val>
                                        </p:tav>
                                        <p:tav tm="100000">
                                          <p:val>
                                            <p:strVal val="#ppt_w"/>
                                          </p:val>
                                        </p:tav>
                                      </p:tavLst>
                                    </p:anim>
                                    <p:anim calcmode="lin" valueType="num">
                                      <p:cBhvr>
                                        <p:cTn id="134" dur="500" fill="hold"/>
                                        <p:tgtEl>
                                          <p:spTgt spid="27"/>
                                        </p:tgtEl>
                                        <p:attrNameLst>
                                          <p:attrName>ppt_h</p:attrName>
                                        </p:attrNameLst>
                                      </p:cBhvr>
                                      <p:tavLst>
                                        <p:tav tm="0">
                                          <p:val>
                                            <p:fltVal val="0"/>
                                          </p:val>
                                        </p:tav>
                                        <p:tav tm="100000">
                                          <p:val>
                                            <p:strVal val="#ppt_h"/>
                                          </p:val>
                                        </p:tav>
                                      </p:tavLst>
                                    </p:anim>
                                    <p:animEffect transition="in" filter="fade">
                                      <p:cBhvr>
                                        <p:cTn id="135" dur="500"/>
                                        <p:tgtEl>
                                          <p:spTgt spid="27"/>
                                        </p:tgtEl>
                                      </p:cBhvr>
                                    </p:animEffect>
                                  </p:childTnLst>
                                </p:cTn>
                              </p:par>
                              <p:par>
                                <p:cTn id="136" presetID="53" presetClass="entr" presetSubtype="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p:bldP spid="24" grpId="1"/>
      <p:bldP spid="23" grpId="0"/>
      <p:bldP spid="23" grpId="1"/>
      <p:bldP spid="32" grpId="0" animBg="1"/>
      <p:bldP spid="32" grpId="1" animBg="1"/>
      <p:bldP spid="38" grpId="0"/>
      <p:bldP spid="38" grpId="1"/>
      <p:bldP spid="41" grpId="0" animBg="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286512" y="300037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4176" y="3571876"/>
            <a:ext cx="187995" cy="285752"/>
          </a:xfrm>
          <a:prstGeom prst="rect">
            <a:avLst/>
          </a:prstGeom>
          <a:noFill/>
          <a:ln w="9525">
            <a:noFill/>
            <a:miter lim="800000"/>
            <a:headEnd/>
            <a:tailEnd/>
          </a:ln>
        </p:spPr>
      </p:pic>
      <p:sp>
        <p:nvSpPr>
          <p:cNvPr id="18" name="Retângulo 17"/>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2.22222E-6 3.33333E-6 L 0.34809 0.04236 " pathEditMode="relative" rAng="0" ptsTypes="AA">
                                      <p:cBhvr>
                                        <p:cTn id="16" dur="1000" fill="hold"/>
                                        <p:tgtEl>
                                          <p:spTgt spid="1033"/>
                                        </p:tgtEl>
                                        <p:attrNameLst>
                                          <p:attrName>ppt_x</p:attrName>
                                          <p:attrName>ppt_y</p:attrName>
                                        </p:attrNameLst>
                                      </p:cBhvr>
                                      <p:rCtr x="174" y="21"/>
                                    </p:animMotion>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34809 0.04236 L 0.54497 0.04236 " pathEditMode="relative" rAng="0" ptsTypes="AA">
                                      <p:cBhvr>
                                        <p:cTn id="23" dur="1000" fill="hold"/>
                                        <p:tgtEl>
                                          <p:spTgt spid="1033"/>
                                        </p:tgtEl>
                                        <p:attrNameLst>
                                          <p:attrName>ppt_x</p:attrName>
                                          <p:attrName>ppt_y</p:attrName>
                                        </p:attrNameLst>
                                      </p:cBhvr>
                                      <p:rCtr x="98" y="0"/>
                                    </p:animMotion>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47257 0.57755 " pathEditMode="relative" ptsTypes="AA">
                                      <p:cBhvr>
                                        <p:cTn id="36" dur="1000" fill="hold"/>
                                        <p:tgtEl>
                                          <p:spTgt spid="18"/>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47257 0.57755 " pathEditMode="relative" ptsTypes="AA">
                                      <p:cBhvr>
                                        <p:cTn id="38" dur="1000" fill="hold"/>
                                        <p:tgtEl>
                                          <p:spTgt spid="19"/>
                                        </p:tgtEl>
                                        <p:attrNameLst>
                                          <p:attrName>ppt_x</p:attrName>
                                          <p:attrName>ppt_y</p:attrName>
                                        </p:attrNameLst>
                                      </p:cBhvr>
                                    </p:animMotion>
                                  </p:childTnLst>
                                </p:cTn>
                              </p:par>
                            </p:childTnLst>
                          </p:cTn>
                        </p:par>
                        <p:par>
                          <p:cTn id="39" fill="hold">
                            <p:stCondLst>
                              <p:cond delay="1000"/>
                            </p:stCondLst>
                            <p:childTnLst>
                              <p:par>
                                <p:cTn id="40" presetID="53" presetClass="exit" presetSubtype="0" fill="hold" grpId="1" nodeType="afterEffect">
                                  <p:stCondLst>
                                    <p:cond delay="0"/>
                                  </p:stCondLst>
                                  <p:childTnLst>
                                    <p:anim calcmode="lin" valueType="num">
                                      <p:cBhvr>
                                        <p:cTn id="41" dur="500"/>
                                        <p:tgtEl>
                                          <p:spTgt spid="18"/>
                                        </p:tgtEl>
                                        <p:attrNameLst>
                                          <p:attrName>ppt_w</p:attrName>
                                        </p:attrNameLst>
                                      </p:cBhvr>
                                      <p:tavLst>
                                        <p:tav tm="0">
                                          <p:val>
                                            <p:strVal val="ppt_w"/>
                                          </p:val>
                                        </p:tav>
                                        <p:tav tm="100000">
                                          <p:val>
                                            <p:fltVal val="0"/>
                                          </p:val>
                                        </p:tav>
                                      </p:tavLst>
                                    </p:anim>
                                    <p:anim calcmode="lin" valueType="num">
                                      <p:cBhvr>
                                        <p:cTn id="42" dur="500"/>
                                        <p:tgtEl>
                                          <p:spTgt spid="18"/>
                                        </p:tgtEl>
                                        <p:attrNameLst>
                                          <p:attrName>ppt_h</p:attrName>
                                        </p:attrNameLst>
                                      </p:cBhvr>
                                      <p:tavLst>
                                        <p:tav tm="0">
                                          <p:val>
                                            <p:strVal val="ppt_h"/>
                                          </p:val>
                                        </p:tav>
                                        <p:tav tm="100000">
                                          <p:val>
                                            <p:fltVal val="0"/>
                                          </p:val>
                                        </p:tav>
                                      </p:tavLst>
                                    </p:anim>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33"/>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19"/>
                                        </p:tgtEl>
                                        <p:attrNameLst>
                                          <p:attrName>ppt_w</p:attrName>
                                        </p:attrNameLst>
                                      </p:cBhvr>
                                      <p:tavLst>
                                        <p:tav tm="0">
                                          <p:val>
                                            <p:strVal val="ppt_w"/>
                                          </p:val>
                                        </p:tav>
                                        <p:tav tm="100000">
                                          <p:val>
                                            <p:fltVal val="0"/>
                                          </p:val>
                                        </p:tav>
                                      </p:tavLst>
                                    </p:anim>
                                    <p:anim calcmode="lin" valueType="num">
                                      <p:cBhvr>
                                        <p:cTn id="49" dur="500"/>
                                        <p:tgtEl>
                                          <p:spTgt spid="19"/>
                                        </p:tgtEl>
                                        <p:attrNameLst>
                                          <p:attrName>ppt_h</p:attrName>
                                        </p:attrNameLst>
                                      </p:cBhvr>
                                      <p:tavLst>
                                        <p:tav tm="0">
                                          <p:val>
                                            <p:strVal val="ppt_h"/>
                                          </p:val>
                                        </p:tav>
                                        <p:tav tm="100000">
                                          <p:val>
                                            <p:fltVal val="0"/>
                                          </p:val>
                                        </p:tav>
                                      </p:tavLst>
                                    </p:anim>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0" fill="hold" nodeType="clickEffect">
                                  <p:stCondLst>
                                    <p:cond delay="0"/>
                                  </p:stCondLst>
                                  <p:childTnLst>
                                    <p:anim calcmode="lin" valueType="num">
                                      <p:cBhvr>
                                        <p:cTn id="55" dur="500"/>
                                        <p:tgtEl>
                                          <p:spTgt spid="1030"/>
                                        </p:tgtEl>
                                        <p:attrNameLst>
                                          <p:attrName>ppt_w</p:attrName>
                                        </p:attrNameLst>
                                      </p:cBhvr>
                                      <p:tavLst>
                                        <p:tav tm="0">
                                          <p:val>
                                            <p:strVal val="ppt_w"/>
                                          </p:val>
                                        </p:tav>
                                        <p:tav tm="100000">
                                          <p:val>
                                            <p:fltVal val="0"/>
                                          </p:val>
                                        </p:tav>
                                      </p:tavLst>
                                    </p:anim>
                                    <p:anim calcmode="lin" valueType="num">
                                      <p:cBhvr>
                                        <p:cTn id="56" dur="500"/>
                                        <p:tgtEl>
                                          <p:spTgt spid="1030"/>
                                        </p:tgtEl>
                                        <p:attrNameLst>
                                          <p:attrName>ppt_h</p:attrName>
                                        </p:attrNameLst>
                                      </p:cBhvr>
                                      <p:tavLst>
                                        <p:tav tm="0">
                                          <p:val>
                                            <p:strVal val="ppt_h"/>
                                          </p:val>
                                        </p:tav>
                                        <p:tav tm="100000">
                                          <p:val>
                                            <p:fltVal val="0"/>
                                          </p:val>
                                        </p:tav>
                                      </p:tavLst>
                                    </p:anim>
                                    <p:animEffect transition="out" filter="fade">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m 36"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35"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36" name="Imagem 4" descr="consulta.bmp"/>
          <p:cNvPicPr>
            <a:picLocks noChangeAspect="1"/>
          </p:cNvPicPr>
          <p:nvPr/>
        </p:nvPicPr>
        <p:blipFill>
          <a:blip r:embed="rId4" cstate="print"/>
          <a:srcRect/>
          <a:stretch>
            <a:fillRect/>
          </a:stretch>
        </p:blipFill>
        <p:spPr bwMode="auto">
          <a:xfrm>
            <a:off x="6286500" y="3000375"/>
            <a:ext cx="1714500" cy="1150938"/>
          </a:xfrm>
          <a:prstGeom prst="rect">
            <a:avLst/>
          </a:prstGeom>
          <a:noFill/>
          <a:ln w="9525">
            <a:noFill/>
            <a:miter lim="800000"/>
            <a:headEnd/>
            <a:tailEnd/>
          </a:ln>
        </p:spPr>
      </p:pic>
      <p:sp>
        <p:nvSpPr>
          <p:cNvPr id="4" name="Retângulo 3"/>
          <p:cNvSpPr/>
          <p:nvPr/>
        </p:nvSpPr>
        <p:spPr>
          <a:xfrm>
            <a:off x="785786" y="2428868"/>
            <a:ext cx="1857388" cy="221457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5" name="CaixaDeTexto 4"/>
          <p:cNvSpPr txBox="1"/>
          <p:nvPr/>
        </p:nvSpPr>
        <p:spPr>
          <a:xfrm>
            <a:off x="857224" y="2928934"/>
            <a:ext cx="1857388" cy="1200329"/>
          </a:xfrm>
          <a:prstGeom prst="rect">
            <a:avLst/>
          </a:prstGeom>
          <a:noFill/>
        </p:spPr>
        <p:txBody>
          <a:bodyPr wrap="square" rtlCol="0">
            <a:spAutoFit/>
          </a:bodyPr>
          <a:lstStyle/>
          <a:p>
            <a:pPr algn="ctr"/>
            <a:r>
              <a:rPr lang="pt-BR" sz="2400" b="1" dirty="0" smtClean="0">
                <a:ln w="10541" cmpd="sng">
                  <a:solidFill>
                    <a:schemeClr val="accent1">
                      <a:shade val="88000"/>
                      <a:satMod val="110000"/>
                    </a:schemeClr>
                  </a:solidFill>
                  <a:prstDash val="solid"/>
                </a:ln>
                <a:solidFill>
                  <a:sysClr val="windowText" lastClr="000000"/>
                </a:solidFill>
              </a:rPr>
              <a:t>7000 cadeias (100 MB)</a:t>
            </a:r>
            <a:endParaRPr lang="pt-BR" sz="2400" b="1" dirty="0">
              <a:ln w="10541" cmpd="sng">
                <a:solidFill>
                  <a:schemeClr val="accent1">
                    <a:shade val="88000"/>
                    <a:satMod val="110000"/>
                  </a:schemeClr>
                </a:solidFill>
                <a:prstDash val="solid"/>
              </a:ln>
              <a:solidFill>
                <a:sysClr val="windowText" lastClr="000000"/>
              </a:solidFill>
            </a:endParaRPr>
          </a:p>
        </p:txBody>
      </p:sp>
      <p:sp>
        <p:nvSpPr>
          <p:cNvPr id="11" name="Retângulo 10"/>
          <p:cNvSpPr/>
          <p:nvPr/>
        </p:nvSpPr>
        <p:spPr>
          <a:xfrm>
            <a:off x="538130" y="301156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2" name="Retângulo 11"/>
          <p:cNvSpPr/>
          <p:nvPr/>
        </p:nvSpPr>
        <p:spPr>
          <a:xfrm>
            <a:off x="538130" y="336875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538130" y="372594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graphicFrame>
        <p:nvGraphicFramePr>
          <p:cNvPr id="14" name="Diagrama 6"/>
          <p:cNvGraphicFramePr/>
          <p:nvPr/>
        </p:nvGraphicFramePr>
        <p:xfrm>
          <a:off x="3262282" y="2050247"/>
          <a:ext cx="5595998" cy="971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a 7"/>
          <p:cNvGraphicFramePr/>
          <p:nvPr/>
        </p:nvGraphicFramePr>
        <p:xfrm>
          <a:off x="3262282" y="3137558"/>
          <a:ext cx="5595998" cy="9575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a 5"/>
          <p:cNvGraphicFramePr/>
          <p:nvPr/>
        </p:nvGraphicFramePr>
        <p:xfrm>
          <a:off x="3262282" y="1357298"/>
          <a:ext cx="5595998" cy="57150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2" name="Retângulo 31"/>
          <p:cNvSpPr/>
          <p:nvPr/>
        </p:nvSpPr>
        <p:spPr>
          <a:xfrm>
            <a:off x="357158" y="300037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33" name="Retângulo 32"/>
          <p:cNvSpPr/>
          <p:nvPr/>
        </p:nvSpPr>
        <p:spPr>
          <a:xfrm>
            <a:off x="357158" y="335756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34" name="Retângulo 33"/>
          <p:cNvSpPr/>
          <p:nvPr/>
        </p:nvSpPr>
        <p:spPr>
          <a:xfrm>
            <a:off x="357222" y="371475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sp>
        <p:nvSpPr>
          <p:cNvPr id="17" name="Título 1"/>
          <p:cNvSpPr>
            <a:spLocks noGrp="1"/>
          </p:cNvSpPr>
          <p:nvPr>
            <p:ph type="title"/>
          </p:nvPr>
        </p:nvSpPr>
        <p:spPr>
          <a:xfrm>
            <a:off x="304800" y="457200"/>
            <a:ext cx="8686800" cy="838200"/>
          </a:xfrm>
        </p:spPr>
        <p:txBody>
          <a:bodyPr/>
          <a:lstStyle/>
          <a:p>
            <a:pPr>
              <a:defRPr/>
            </a:pPr>
            <a:r>
              <a:rPr lang="pt-BR" dirty="0" smtClean="0"/>
              <a:t>Cenário atual</a:t>
            </a:r>
            <a:endParaRPr lang="pt-BR" dirty="0"/>
          </a:p>
        </p:txBody>
      </p:sp>
      <p:sp>
        <p:nvSpPr>
          <p:cNvPr id="18" name="Retângulo 17"/>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 0 L -0.59844 -0.01065 " pathEditMode="relative" rAng="0" ptsTypes="AA">
                                      <p:cBhvr>
                                        <p:cTn id="15" dur="1000" fill="hold"/>
                                        <p:tgtEl>
                                          <p:spTgt spid="35"/>
                                        </p:tgtEl>
                                        <p:attrNameLst>
                                          <p:attrName>ppt_x</p:attrName>
                                          <p:attrName>ppt_y</p:attrName>
                                        </p:attrNameLst>
                                      </p:cBhvr>
                                      <p:rCtr x="-299" y="-5"/>
                                    </p:animMotion>
                                  </p:childTnLst>
                                </p:cTn>
                              </p:par>
                              <p:par>
                                <p:cTn id="16" presetID="0" presetClass="path" presetSubtype="0" accel="50000" decel="50000" fill="hold" nodeType="withEffect">
                                  <p:stCondLst>
                                    <p:cond delay="0"/>
                                  </p:stCondLst>
                                  <p:childTnLst>
                                    <p:animMotion origin="layout" path="M 0 3.7037E-6 L -0.59618 -0.01088 " pathEditMode="relative" rAng="0" ptsTypes="AA">
                                      <p:cBhvr>
                                        <p:cTn id="17" dur="1000" fill="hold"/>
                                        <p:tgtEl>
                                          <p:spTgt spid="36"/>
                                        </p:tgtEl>
                                        <p:attrNameLst>
                                          <p:attrName>ppt_x</p:attrName>
                                          <p:attrName>ppt_y</p:attrName>
                                        </p:attrNameLst>
                                      </p:cBhvr>
                                      <p:rCtr x="-298" y="-6"/>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 0 L 0.28351 -0.24144 " pathEditMode="relative" ptsTypes="AA">
                                      <p:cBhvr>
                                        <p:cTn id="45" dur="1000" fill="hold"/>
                                        <p:tgtEl>
                                          <p:spTgt spid="11"/>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1000"/>
                            </p:stCondLst>
                            <p:childTnLst>
                              <p:par>
                                <p:cTn id="49" presetID="10" presetClass="exit" presetSubtype="0" fill="hold" grpId="2" nodeType="after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 0 L 0.29132 -0.17847 " pathEditMode="relative" ptsTypes="AA">
                                      <p:cBhvr>
                                        <p:cTn id="58" dur="1000" fill="hold"/>
                                        <p:tgtEl>
                                          <p:spTgt spid="12"/>
                                        </p:tgtEl>
                                        <p:attrNameLst>
                                          <p:attrName>ppt_x</p:attrName>
                                          <p:attrName>ppt_y</p:attrName>
                                        </p:attrNameLst>
                                      </p:cBhvr>
                                    </p:animMotion>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000"/>
                            </p:stCondLst>
                            <p:childTnLst>
                              <p:par>
                                <p:cTn id="62" presetID="10" presetClass="exit" presetSubtype="0" fill="hold" grpId="2" nodeType="after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par>
                          <p:cTn id="65" fill="hold">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0 0 L 0.29931 -0.05254 " pathEditMode="relative" ptsTypes="AA">
                                      <p:cBhvr>
                                        <p:cTn id="71" dur="1000" fill="hold"/>
                                        <p:tgtEl>
                                          <p:spTgt spid="13"/>
                                        </p:tgtEl>
                                        <p:attrNameLst>
                                          <p:attrName>ppt_x</p:attrName>
                                          <p:attrName>ppt_y</p:attrName>
                                        </p:attrNameLst>
                                      </p:cBhvr>
                                    </p:animMotion>
                                  </p:childTnLst>
                                </p:cTn>
                              </p:par>
                              <p:par>
                                <p:cTn id="72" presetID="1"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par>
                          <p:cTn id="74" fill="hold">
                            <p:stCondLst>
                              <p:cond delay="1000"/>
                            </p:stCondLst>
                            <p:childTnLst>
                              <p:par>
                                <p:cTn id="75" presetID="10" presetClass="exit" presetSubtype="0" fill="hold" grpId="2" nodeType="after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grpId="3"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grpId="3"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3"/>
                                        </p:tgtEl>
                                      </p:cBhvr>
                                    </p:animEffect>
                                    <p:set>
                                      <p:cBhvr>
                                        <p:cTn id="115" dur="1" fill="hold">
                                          <p:stCondLst>
                                            <p:cond delay="499"/>
                                          </p:stCondLst>
                                        </p:cTn>
                                        <p:tgtEl>
                                          <p:spTgt spid="3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5" grpId="2"/>
      <p:bldP spid="11" grpId="0"/>
      <p:bldP spid="11" grpId="1"/>
      <p:bldP spid="11" grpId="2"/>
      <p:bldP spid="11" grpId="3"/>
      <p:bldP spid="12" grpId="0"/>
      <p:bldP spid="12" grpId="1"/>
      <p:bldP spid="12" grpId="2"/>
      <p:bldP spid="12" grpId="3"/>
      <p:bldP spid="13" grpId="0"/>
      <p:bldP spid="13" grpId="1"/>
      <p:bldP spid="13" grpId="2"/>
      <p:bldP spid="13" grpId="3"/>
      <p:bldGraphic spid="14" grpId="0">
        <p:bldAsOne/>
      </p:bldGraphic>
      <p:bldGraphic spid="14" grpId="1">
        <p:bldAsOne/>
      </p:bldGraphic>
      <p:bldGraphic spid="15" grpId="0">
        <p:bldAsOne/>
      </p:bldGraphic>
      <p:bldGraphic spid="15" grpId="1">
        <p:bldAsOne/>
      </p:bldGraphic>
      <p:bldGraphic spid="16" grpId="0">
        <p:bldAsOne/>
      </p:bldGraphic>
      <p:bldGraphic spid="16" grpId="1">
        <p:bldAsOne/>
      </p:bldGraphic>
      <p:bldP spid="32" grpId="0"/>
      <p:bldP spid="32" grpId="1"/>
      <p:bldP spid="33" grpId="0"/>
      <p:bldP spid="33" grpId="1"/>
      <p:bldP spid="34" grpId="0"/>
      <p:bldP spid="34" grpId="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42" y="357166"/>
            <a:ext cx="8686800" cy="838200"/>
          </a:xfrm>
        </p:spPr>
        <p:txBody>
          <a:bodyPr/>
          <a:lstStyle/>
          <a:p>
            <a:pPr>
              <a:defRPr/>
            </a:pPr>
            <a:r>
              <a:rPr lang="pt-BR" dirty="0" smtClean="0"/>
              <a:t>Cenário atual</a:t>
            </a:r>
            <a:endParaRPr lang="pt-BR" dirty="0"/>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2" y="2643200"/>
            <a:ext cx="2571750" cy="2571750"/>
          </a:xfrm>
          <a:prstGeom prst="rect">
            <a:avLst/>
          </a:prstGeom>
          <a:noFill/>
          <a:ln w="9525">
            <a:noFill/>
            <a:miter lim="800000"/>
            <a:headEnd/>
            <a:tailEnd/>
          </a:ln>
        </p:spPr>
      </p:pic>
      <p:pic>
        <p:nvPicPr>
          <p:cNvPr id="14" name="Imagem 4" descr="consulta.bmp"/>
          <p:cNvPicPr>
            <a:picLocks noChangeAspect="1"/>
          </p:cNvPicPr>
          <p:nvPr/>
        </p:nvPicPr>
        <p:blipFill>
          <a:blip r:embed="rId4" cstate="print"/>
          <a:srcRect/>
          <a:stretch>
            <a:fillRect/>
          </a:stretch>
        </p:blipFill>
        <p:spPr bwMode="auto">
          <a:xfrm>
            <a:off x="642910" y="3071828"/>
            <a:ext cx="1714500" cy="1150938"/>
          </a:xfrm>
          <a:prstGeom prst="rect">
            <a:avLst/>
          </a:prstGeom>
          <a:noFill/>
          <a:ln w="9525">
            <a:noFill/>
            <a:miter lim="800000"/>
            <a:headEnd/>
            <a:tailEnd/>
          </a:ln>
        </p:spPr>
      </p:pic>
      <p:pic>
        <p:nvPicPr>
          <p:cNvPr id="15"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345094" y="3453561"/>
            <a:ext cx="1941550" cy="1432016"/>
          </a:xfrm>
          <a:prstGeom prst="rect">
            <a:avLst/>
          </a:prstGeom>
          <a:noFill/>
          <a:ln w="9525">
            <a:noFill/>
            <a:miter lim="800000"/>
            <a:headEnd/>
            <a:tailEnd/>
          </a:ln>
        </p:spPr>
      </p:pic>
      <p:sp>
        <p:nvSpPr>
          <p:cNvPr id="16" name="CaixaDeTexto 15"/>
          <p:cNvSpPr txBox="1"/>
          <p:nvPr/>
        </p:nvSpPr>
        <p:spPr>
          <a:xfrm>
            <a:off x="6929454" y="2857496"/>
            <a:ext cx="1928826" cy="738664"/>
          </a:xfrm>
          <a:prstGeom prst="rect">
            <a:avLst/>
          </a:prstGeom>
          <a:noFill/>
          <a:effectLst/>
        </p:spPr>
        <p:txBody>
          <a:bodyPr wrap="square">
            <a:spAutoFit/>
          </a:bodyPr>
          <a:lstStyle/>
          <a:p>
            <a:pPr>
              <a:defRPr/>
            </a:pPr>
            <a:r>
              <a:rPr lang="pt-BR" sz="2400" cap="all" dirty="0">
                <a:solidFill>
                  <a:schemeClr val="tx2"/>
                </a:solidFill>
                <a:effectLst/>
                <a:latin typeface="+mj-lt"/>
                <a:ea typeface="+mj-ea"/>
                <a:cs typeface="+mj-cs"/>
              </a:rPr>
              <a:t>GENBANK</a:t>
            </a:r>
          </a:p>
          <a:p>
            <a:pPr>
              <a:defRPr/>
            </a:pPr>
            <a:endParaRPr lang="pt-BR" dirty="0">
              <a:solidFill>
                <a:schemeClr val="bg2">
                  <a:lumMod val="10000"/>
                </a:schemeClr>
              </a:solidFill>
              <a:effectLst/>
              <a:latin typeface="Arial" charset="0"/>
              <a:cs typeface="Arial" charset="0"/>
            </a:endParaRPr>
          </a:p>
        </p:txBody>
      </p:sp>
      <p:sp>
        <p:nvSpPr>
          <p:cNvPr id="17" name="CaixaDeTexto 7"/>
          <p:cNvSpPr txBox="1">
            <a:spLocks noChangeArrowheads="1"/>
          </p:cNvSpPr>
          <p:nvPr/>
        </p:nvSpPr>
        <p:spPr bwMode="auto">
          <a:xfrm>
            <a:off x="5357813" y="3929063"/>
            <a:ext cx="2857500" cy="523875"/>
          </a:xfrm>
          <a:prstGeom prst="rect">
            <a:avLst/>
          </a:prstGeom>
          <a:noFill/>
          <a:ln w="9525">
            <a:noFill/>
            <a:miter lim="800000"/>
            <a:headEnd/>
            <a:tailEnd/>
          </a:ln>
        </p:spPr>
        <p:txBody>
          <a:bodyPr>
            <a:spAutoFit/>
          </a:bodyPr>
          <a:lstStyle/>
          <a:p>
            <a:r>
              <a:rPr lang="pt-BR" sz="2800" b="1" dirty="0">
                <a:latin typeface="Arial Black" pitchFamily="34" charset="0"/>
              </a:rPr>
              <a:t>7,5 GB</a:t>
            </a:r>
          </a:p>
        </p:txBody>
      </p:sp>
      <p:pic>
        <p:nvPicPr>
          <p:cNvPr id="13"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0694" y="4143380"/>
            <a:ext cx="1941550" cy="1432016"/>
          </a:xfrm>
          <a:prstGeom prst="rect">
            <a:avLst/>
          </a:prstGeom>
          <a:noFill/>
          <a:ln w="9525">
            <a:noFill/>
            <a:miter lim="800000"/>
            <a:headEnd/>
            <a:tailEnd/>
          </a:ln>
        </p:spPr>
      </p:pic>
      <p:sp>
        <p:nvSpPr>
          <p:cNvPr id="18" name="CaixaDeTexto 17"/>
          <p:cNvSpPr txBox="1"/>
          <p:nvPr/>
        </p:nvSpPr>
        <p:spPr>
          <a:xfrm>
            <a:off x="7215206" y="3571876"/>
            <a:ext cx="1428760" cy="830997"/>
          </a:xfrm>
          <a:prstGeom prst="rect">
            <a:avLst/>
          </a:prstGeom>
          <a:noFill/>
          <a:effectLst/>
        </p:spPr>
        <p:txBody>
          <a:bodyPr wrap="square" rtlCol="0">
            <a:spAutoFit/>
          </a:bodyPr>
          <a:lstStyle/>
          <a:p>
            <a:pPr algn="ctr"/>
            <a:r>
              <a:rPr lang="pt-BR" sz="2400" cap="all" dirty="0" smtClean="0">
                <a:solidFill>
                  <a:schemeClr val="tx2"/>
                </a:solidFill>
                <a:effectLst/>
                <a:latin typeface="+mj-lt"/>
                <a:ea typeface="+mj-ea"/>
                <a:cs typeface="+mj-cs"/>
              </a:rPr>
              <a:t>BANCO </a:t>
            </a:r>
          </a:p>
          <a:p>
            <a:pPr algn="ctr"/>
            <a:r>
              <a:rPr lang="pt-BR" sz="2400" cap="all" dirty="0" smtClean="0">
                <a:solidFill>
                  <a:schemeClr val="tx2"/>
                </a:solidFill>
                <a:effectLst/>
                <a:latin typeface="+mj-lt"/>
                <a:ea typeface="+mj-ea"/>
                <a:cs typeface="+mj-cs"/>
              </a:rPr>
              <a:t>PRIVADO</a:t>
            </a:r>
            <a:endParaRPr lang="pt-BR" sz="2400" cap="all" dirty="0">
              <a:solidFill>
                <a:schemeClr val="tx2"/>
              </a:solidFill>
              <a:effectLst/>
              <a:latin typeface="+mj-lt"/>
              <a:ea typeface="+mj-ea"/>
              <a:cs typeface="+mj-cs"/>
            </a:endParaRPr>
          </a:p>
        </p:txBody>
      </p:sp>
      <p:pic>
        <p:nvPicPr>
          <p:cNvPr id="102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8106" y="2500306"/>
            <a:ext cx="657232" cy="693744"/>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15272" y="4643446"/>
            <a:ext cx="657232" cy="693744"/>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clrChange>
              <a:clrFrom>
                <a:srgbClr val="FFFF00"/>
              </a:clrFrom>
              <a:clrTo>
                <a:srgbClr val="FFFF00">
                  <a:alpha val="0"/>
                </a:srgbClr>
              </a:clrTo>
            </a:clrChange>
          </a:blip>
          <a:srcRect/>
          <a:stretch>
            <a:fillRect/>
          </a:stretch>
        </p:blipFill>
        <p:spPr bwMode="auto">
          <a:xfrm>
            <a:off x="7643834" y="4572008"/>
            <a:ext cx="857256" cy="8096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28" presetClass="emph" presetSubtype="0" fill="hold" grpId="1" nodeType="afterEffect">
                                  <p:stCondLst>
                                    <p:cond delay="0"/>
                                  </p:stCondLst>
                                  <p:iterate type="lt">
                                    <p:tmPct val="10000"/>
                                  </p:iterate>
                                  <p:childTnLst>
                                    <p:animClr clrSpc="rgb" dir="cw">
                                      <p:cBhvr override="childStyle">
                                        <p:cTn id="15" dur="500" fill="hold"/>
                                        <p:tgtEl>
                                          <p:spTgt spid="17"/>
                                        </p:tgtEl>
                                        <p:attrNameLst>
                                          <p:attrName>style.color</p:attrName>
                                        </p:attrNameLst>
                                      </p:cBhvr>
                                      <p:to>
                                        <a:srgbClr val="E80E1E"/>
                                      </p:to>
                                    </p:animClr>
                                    <p:animClr clrSpc="rgb" dir="cw">
                                      <p:cBhvr>
                                        <p:cTn id="16" dur="500" fill="hold"/>
                                        <p:tgtEl>
                                          <p:spTgt spid="17"/>
                                        </p:tgtEl>
                                        <p:attrNameLst>
                                          <p:attrName>fillcolor</p:attrName>
                                        </p:attrNameLst>
                                      </p:cBhvr>
                                      <p:to>
                                        <a:srgbClr val="E80E1E"/>
                                      </p:to>
                                    </p:animClr>
                                    <p:set>
                                      <p:cBhvr>
                                        <p:cTn id="17" dur="500" fill="hold"/>
                                        <p:tgtEl>
                                          <p:spTgt spid="17"/>
                                        </p:tgtEl>
                                        <p:attrNameLst>
                                          <p:attrName>fill.type</p:attrName>
                                        </p:attrNameLst>
                                      </p:cBhvr>
                                      <p:to>
                                        <p:strVal val="solid"/>
                                      </p:to>
                                    </p:set>
                                    <p:anim to="1.5" calcmode="lin" valueType="num">
                                      <p:cBhvr override="childStyle">
                                        <p:cTn id="18" dur="500" fill="hold"/>
                                        <p:tgtEl>
                                          <p:spTgt spid="17"/>
                                        </p:tgtEl>
                                        <p:attrNameLst>
                                          <p:attrName>style.fontSize</p:attrName>
                                        </p:attrNameLst>
                                      </p:cBhvr>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iterate type="lt">
                                    <p:tmAbs val="0"/>
                                  </p:iterate>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 0 L 0 -0.23101 " pathEditMode="relative" ptsTypes="AA">
                                      <p:cBhvr>
                                        <p:cTn id="26" dur="1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23101 " pathEditMode="relative" ptsTypes="AA">
                                      <p:cBhvr>
                                        <p:cTn id="28" dur="1000" fill="hold"/>
                                        <p:tgtEl>
                                          <p:spTgt spid="16"/>
                                        </p:tgtEl>
                                        <p:attrNameLst>
                                          <p:attrName>ppt_x</p:attrName>
                                          <p:attrName>ppt_y</p:attrName>
                                        </p:attrNameLst>
                                      </p:cBhvr>
                                    </p:animMotion>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7" grpId="2"/>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346" y="2643200"/>
            <a:ext cx="2571750" cy="2571750"/>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14" name="Imagem 4" descr="consulta.bmp"/>
          <p:cNvPicPr>
            <a:picLocks noChangeAspect="1"/>
          </p:cNvPicPr>
          <p:nvPr/>
        </p:nvPicPr>
        <p:blipFill>
          <a:blip r:embed="rId4" cstate="print"/>
          <a:srcRect/>
          <a:stretch>
            <a:fillRect/>
          </a:stretch>
        </p:blipFill>
        <p:spPr bwMode="auto">
          <a:xfrm>
            <a:off x="642974" y="3071828"/>
            <a:ext cx="1714500" cy="1150938"/>
          </a:xfrm>
          <a:prstGeom prst="rect">
            <a:avLst/>
          </a:prstGeom>
          <a:noFill/>
          <a:ln w="9525">
            <a:noFill/>
            <a:miter lim="800000"/>
            <a:headEnd/>
            <a:tailEnd/>
          </a:ln>
        </p:spPr>
      </p:pic>
      <p:sp>
        <p:nvSpPr>
          <p:cNvPr id="20" name="Retângulo 19"/>
          <p:cNvSpPr/>
          <p:nvPr/>
        </p:nvSpPr>
        <p:spPr>
          <a:xfrm>
            <a:off x="142908" y="3571894"/>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698554"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0" name="Retângulo 9"/>
          <p:cNvSpPr/>
          <p:nvPr/>
        </p:nvSpPr>
        <p:spPr>
          <a:xfrm>
            <a:off x="1285852" y="1785926"/>
            <a:ext cx="1313180" cy="646331"/>
          </a:xfrm>
          <a:prstGeom prst="rect">
            <a:avLst/>
          </a:prstGeom>
          <a:noFill/>
        </p:spPr>
        <p:txBody>
          <a:bodyPr wrap="none" lIns="91440" tIns="45720" rIns="91440" bIns="45720">
            <a:spAutoFit/>
          </a:bodyPr>
          <a:lstStyle/>
          <a:p>
            <a:pPr algn="ctr"/>
            <a:r>
              <a:rPr lang="pt-BR" sz="3600" b="1" cap="none" spc="0" dirty="0" err="1" smtClean="0">
                <a:ln w="10541" cmpd="sng">
                  <a:solidFill>
                    <a:schemeClr val="accent1">
                      <a:shade val="88000"/>
                      <a:satMod val="110000"/>
                    </a:schemeClr>
                  </a:solidFill>
                  <a:prstDash val="solid"/>
                </a:ln>
                <a:solidFill>
                  <a:srgbClr val="00B050"/>
                </a:solidFill>
                <a:effectLst/>
              </a:rPr>
              <a:t>Blast</a:t>
            </a:r>
            <a:endParaRPr lang="pt-BR" sz="3600" b="1" cap="none" spc="0" dirty="0">
              <a:ln w="10541" cmpd="sng">
                <a:solidFill>
                  <a:schemeClr val="accent1">
                    <a:shade val="88000"/>
                    <a:satMod val="11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500"/>
                            </p:stCondLst>
                            <p:childTnLst>
                              <p:par>
                                <p:cTn id="22" presetID="0" presetClass="path" presetSubtype="0" accel="50000" decel="50000" fill="hold" nodeType="afterEffect">
                                  <p:stCondLst>
                                    <p:cond delay="0"/>
                                  </p:stCondLst>
                                  <p:childTnLst>
                                    <p:animMotion origin="layout" path="M 0.01024 0.00625 L 0.29097 -0.29352 " pathEditMode="relative" rAng="0" ptsTypes="AA">
                                      <p:cBhvr>
                                        <p:cTn id="23" dur="500" fill="hold"/>
                                        <p:tgtEl>
                                          <p:spTgt spid="20"/>
                                        </p:tgtEl>
                                        <p:attrNameLst>
                                          <p:attrName>ppt_x</p:attrName>
                                          <p:attrName>ppt_y</p:attrName>
                                        </p:attrNameLst>
                                      </p:cBhvr>
                                      <p:rCtr x="140" y="-150"/>
                                    </p:animMotion>
                                  </p:childTnLst>
                                </p:cTn>
                              </p:par>
                            </p:childTnLst>
                          </p:cTn>
                        </p:par>
                        <p:par>
                          <p:cTn id="24" fill="hold">
                            <p:stCondLst>
                              <p:cond delay="1000"/>
                            </p:stCondLst>
                            <p:childTnLst>
                              <p:par>
                                <p:cTn id="25" presetID="63" presetClass="path" presetSubtype="0" accel="50000" decel="50000" fill="hold" nodeType="afterEffect">
                                  <p:stCondLst>
                                    <p:cond delay="0"/>
                                  </p:stCondLst>
                                  <p:childTnLst>
                                    <p:animMotion origin="layout" path="M 0.29096 -0.29353 L 0.6769 -0.29028 " pathEditMode="fixed" rAng="0" ptsTypes="AA">
                                      <p:cBhvr>
                                        <p:cTn id="26" dur="500" fill="hold"/>
                                        <p:tgtEl>
                                          <p:spTgt spid="20"/>
                                        </p:tgtEl>
                                        <p:attrNameLst>
                                          <p:attrName>ppt_x</p:attrName>
                                          <p:attrName>ppt_y</p:attrName>
                                        </p:attrNameLst>
                                      </p:cBhvr>
                                      <p:rCtr x="193" y="2"/>
                                    </p:animMotion>
                                  </p:childTnLst>
                                </p:cTn>
                              </p:par>
                            </p:childTnLst>
                          </p:cTn>
                        </p:par>
                        <p:par>
                          <p:cTn id="27" fill="hold">
                            <p:stCondLst>
                              <p:cond delay="1500"/>
                            </p:stCondLst>
                            <p:childTnLst>
                              <p:par>
                                <p:cTn id="28" presetID="0" presetClass="path" presetSubtype="0" accel="50000" decel="50000" fill="hold" nodeType="afterEffect">
                                  <p:stCondLst>
                                    <p:cond delay="0"/>
                                  </p:stCondLst>
                                  <p:childTnLst>
                                    <p:animMotion origin="layout" path="M 0.68211 -0.28931 L 0.68211 -0.24741 " pathEditMode="fixed" rAng="0" ptsTypes="AA">
                                      <p:cBhvr>
                                        <p:cTn id="29" dur="500" fill="hold"/>
                                        <p:tgtEl>
                                          <p:spTgt spid="20"/>
                                        </p:tgtEl>
                                        <p:attrNameLst>
                                          <p:attrName>ppt_x</p:attrName>
                                          <p:attrName>ppt_y</p:attrName>
                                        </p:attrNameLst>
                                      </p:cBhvr>
                                      <p:rCtr x="0" y="21"/>
                                    </p:animMotion>
                                  </p:childTnLst>
                                </p:cTn>
                              </p:par>
                            </p:childTnLst>
                          </p:cTn>
                        </p:par>
                        <p:par>
                          <p:cTn id="30" fill="hold">
                            <p:stCondLst>
                              <p:cond delay="2000"/>
                            </p:stCondLst>
                            <p:childTnLst>
                              <p:par>
                                <p:cTn id="31" presetID="0" presetClass="path" presetSubtype="0" accel="50000" decel="50000" fill="hold" nodeType="afterEffect">
                                  <p:stCondLst>
                                    <p:cond delay="0"/>
                                  </p:stCondLst>
                                  <p:childTnLst>
                                    <p:animMotion origin="layout" path="M 0.6821 -0.24741 L 0.50085 -0.24741 " pathEditMode="fixed" rAng="0" ptsTypes="AA">
                                      <p:cBhvr>
                                        <p:cTn id="32" dur="500" fill="hold"/>
                                        <p:tgtEl>
                                          <p:spTgt spid="20"/>
                                        </p:tgtEl>
                                        <p:attrNameLst>
                                          <p:attrName>ppt_x</p:attrName>
                                          <p:attrName>ppt_y</p:attrName>
                                        </p:attrNameLst>
                                      </p:cBhvr>
                                      <p:rCtr x="-91" y="0"/>
                                    </p:animMotion>
                                  </p:childTnLst>
                                </p:cTn>
                              </p:par>
                            </p:childTnLst>
                          </p:cTn>
                        </p:par>
                        <p:par>
                          <p:cTn id="33" fill="hold">
                            <p:stCondLst>
                              <p:cond delay="2500"/>
                            </p:stCondLst>
                            <p:childTnLst>
                              <p:par>
                                <p:cTn id="34" presetID="0" presetClass="path" presetSubtype="0" accel="50000" decel="50000" fill="hold" nodeType="afterEffect">
                                  <p:stCondLst>
                                    <p:cond delay="0"/>
                                  </p:stCondLst>
                                  <p:childTnLst>
                                    <p:animMotion origin="layout" path="M 0.50085 -0.24746 L 0.50085 -0.19491 " pathEditMode="fixed" rAng="0" ptsTypes="AA">
                                      <p:cBhvr>
                                        <p:cTn id="35" dur="500" fill="hold"/>
                                        <p:tgtEl>
                                          <p:spTgt spid="20"/>
                                        </p:tgtEl>
                                        <p:attrNameLst>
                                          <p:attrName>ppt_x</p:attrName>
                                          <p:attrName>ppt_y</p:attrName>
                                        </p:attrNameLst>
                                      </p:cBhvr>
                                      <p:rCtr x="0" y="26"/>
                                    </p:animMotion>
                                  </p:childTnLst>
                                </p:cTn>
                              </p:par>
                              <p:par>
                                <p:cTn id="36" presetID="53"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3000"/>
                            </p:stCondLst>
                            <p:childTnLst>
                              <p:par>
                                <p:cTn id="42" presetID="0" presetClass="path" presetSubtype="0" accel="50000" decel="50000" fill="hold" nodeType="afterEffect">
                                  <p:stCondLst>
                                    <p:cond delay="0"/>
                                  </p:stCondLst>
                                  <p:childTnLst>
                                    <p:animMotion origin="layout" path="M 0.50086 -0.19486 L 0.67412 -0.19486 " pathEditMode="fixed" rAng="0" ptsTypes="AA">
                                      <p:cBhvr>
                                        <p:cTn id="43" dur="500" fill="hold"/>
                                        <p:tgtEl>
                                          <p:spTgt spid="20"/>
                                        </p:tgtEl>
                                        <p:attrNameLst>
                                          <p:attrName>ppt_x</p:attrName>
                                          <p:attrName>ppt_y</p:attrName>
                                        </p:attrNameLst>
                                      </p:cBhvr>
                                      <p:rCtr x="87" y="0"/>
                                    </p:animMotion>
                                  </p:childTnLst>
                                </p:cTn>
                              </p:par>
                              <p:par>
                                <p:cTn id="44" presetID="0" presetClass="path" presetSubtype="0" accel="50000" decel="50000" fill="hold" nodeType="withEffect">
                                  <p:stCondLst>
                                    <p:cond delay="0"/>
                                  </p:stCondLst>
                                  <p:childTnLst>
                                    <p:animMotion origin="layout" path="M 0.67412 -0.19486 L 0.67412 -0.15296 " pathEditMode="fixed" rAng="0" ptsTypes="AA">
                                      <p:cBhvr>
                                        <p:cTn id="45" dur="500" fill="hold"/>
                                        <p:tgtEl>
                                          <p:spTgt spid="20"/>
                                        </p:tgtEl>
                                        <p:attrNameLst>
                                          <p:attrName>ppt_x</p:attrName>
                                          <p:attrName>ppt_y</p:attrName>
                                        </p:attrNameLst>
                                      </p:cBhvr>
                                      <p:rCtr x="0" y="21"/>
                                    </p:animMotion>
                                  </p:childTnLst>
                                </p:cTn>
                              </p:par>
                            </p:childTnLst>
                          </p:cTn>
                        </p:par>
                        <p:par>
                          <p:cTn id="46" fill="hold">
                            <p:stCondLst>
                              <p:cond delay="3500"/>
                            </p:stCondLst>
                            <p:childTnLst>
                              <p:par>
                                <p:cTn id="47" presetID="0" presetClass="path" presetSubtype="0" accel="50000" decel="50000" fill="hold" nodeType="afterEffect">
                                  <p:stCondLst>
                                    <p:cond delay="0"/>
                                  </p:stCondLst>
                                  <p:childTnLst>
                                    <p:animMotion origin="layout" path="M 0.67412 -0.15296 L 0.50085 -0.15296 " pathEditMode="fixed" rAng="0" ptsTypes="AA">
                                      <p:cBhvr>
                                        <p:cTn id="48" dur="500" fill="hold"/>
                                        <p:tgtEl>
                                          <p:spTgt spid="20"/>
                                        </p:tgtEl>
                                        <p:attrNameLst>
                                          <p:attrName>ppt_x</p:attrName>
                                          <p:attrName>ppt_y</p:attrName>
                                        </p:attrNameLst>
                                      </p:cBhvr>
                                      <p:rCtr x="-87" y="0"/>
                                    </p:animMotion>
                                  </p:childTnLst>
                                </p:cTn>
                              </p:par>
                            </p:childTnLst>
                          </p:cTn>
                        </p:par>
                        <p:par>
                          <p:cTn id="49" fill="hold">
                            <p:stCondLst>
                              <p:cond delay="4000"/>
                            </p:stCondLst>
                            <p:childTnLst>
                              <p:par>
                                <p:cTn id="50" presetID="0" presetClass="path" presetSubtype="0" accel="50000" decel="50000" fill="hold" nodeType="afterEffect">
                                  <p:stCondLst>
                                    <p:cond delay="0"/>
                                  </p:stCondLst>
                                  <p:childTnLst>
                                    <p:animMotion origin="layout" path="M 0.50085 -0.15296 L 0.50085 -0.11083 " pathEditMode="fixed" rAng="0" ptsTypes="AA">
                                      <p:cBhvr>
                                        <p:cTn id="51" dur="500" fill="hold"/>
                                        <p:tgtEl>
                                          <p:spTgt spid="20"/>
                                        </p:tgtEl>
                                        <p:attrNameLst>
                                          <p:attrName>ppt_x</p:attrName>
                                          <p:attrName>ppt_y</p:attrName>
                                        </p:attrNameLst>
                                      </p:cBhvr>
                                      <p:rCtr x="0" y="21"/>
                                    </p:animMotion>
                                  </p:childTnLst>
                                </p:cTn>
                              </p:par>
                            </p:childTnLst>
                          </p:cTn>
                        </p:par>
                        <p:par>
                          <p:cTn id="52" fill="hold">
                            <p:stCondLst>
                              <p:cond delay="4500"/>
                            </p:stCondLst>
                            <p:childTnLst>
                              <p:par>
                                <p:cTn id="53" presetID="0" presetClass="path" presetSubtype="0" accel="50000" decel="50000" fill="hold" nodeType="afterEffect">
                                  <p:stCondLst>
                                    <p:cond delay="0"/>
                                  </p:stCondLst>
                                  <p:childTnLst>
                                    <p:animMotion origin="layout" path="M 0.50086 -0.11084 L 0.67412 -0.11084 " pathEditMode="fixed" rAng="0" ptsTypes="AA">
                                      <p:cBhvr>
                                        <p:cTn id="54" dur="500" fill="hold"/>
                                        <p:tgtEl>
                                          <p:spTgt spid="20"/>
                                        </p:tgtEl>
                                        <p:attrNameLst>
                                          <p:attrName>ppt_x</p:attrName>
                                          <p:attrName>ppt_y</p:attrName>
                                        </p:attrNameLst>
                                      </p:cBhvr>
                                      <p:rCtr x="87" y="0"/>
                                    </p:animMotion>
                                  </p:childTnLst>
                                </p:cTn>
                              </p:par>
                            </p:childTnLst>
                          </p:cTn>
                        </p:par>
                        <p:par>
                          <p:cTn id="55" fill="hold">
                            <p:stCondLst>
                              <p:cond delay="5000"/>
                            </p:stCondLst>
                            <p:childTnLst>
                              <p:par>
                                <p:cTn id="56" presetID="0" presetClass="path" presetSubtype="0" accel="50000" decel="50000" fill="hold" nodeType="afterEffect">
                                  <p:stCondLst>
                                    <p:cond delay="0"/>
                                  </p:stCondLst>
                                  <p:childTnLst>
                                    <p:animMotion origin="layout" path="M 0.67412 -0.11083 L 0.67412 -0.06893 " pathEditMode="fixed" rAng="0" ptsTypes="AA">
                                      <p:cBhvr>
                                        <p:cTn id="57" dur="500" fill="hold"/>
                                        <p:tgtEl>
                                          <p:spTgt spid="20"/>
                                        </p:tgtEl>
                                        <p:attrNameLst>
                                          <p:attrName>ppt_x</p:attrName>
                                          <p:attrName>ppt_y</p:attrName>
                                        </p:attrNameLst>
                                      </p:cBhvr>
                                      <p:rCtr x="0" y="21"/>
                                    </p:animMotion>
                                  </p:childTnLst>
                                </p:cTn>
                              </p:par>
                            </p:childTnLst>
                          </p:cTn>
                        </p:par>
                        <p:par>
                          <p:cTn id="58" fill="hold">
                            <p:stCondLst>
                              <p:cond delay="5500"/>
                            </p:stCondLst>
                            <p:childTnLst>
                              <p:par>
                                <p:cTn id="59" presetID="0" presetClass="path" presetSubtype="0" accel="50000" decel="50000" fill="hold" nodeType="afterEffect">
                                  <p:stCondLst>
                                    <p:cond delay="0"/>
                                  </p:stCondLst>
                                  <p:childTnLst>
                                    <p:animMotion origin="layout" path="M 0.67412 -0.06893 L 0.50085 -0.06893 " pathEditMode="fixed" rAng="0" ptsTypes="AA">
                                      <p:cBhvr>
                                        <p:cTn id="60" dur="500" fill="hold"/>
                                        <p:tgtEl>
                                          <p:spTgt spid="20"/>
                                        </p:tgtEl>
                                        <p:attrNameLst>
                                          <p:attrName>ppt_x</p:attrName>
                                          <p:attrName>ppt_y</p:attrName>
                                        </p:attrNameLst>
                                      </p:cBhvr>
                                      <p:rCtr x="-87" y="0"/>
                                    </p:animMotion>
                                  </p:childTnLst>
                                </p:cTn>
                              </p:par>
                            </p:childTnLst>
                          </p:cTn>
                        </p:par>
                        <p:par>
                          <p:cTn id="61" fill="hold">
                            <p:stCondLst>
                              <p:cond delay="6000"/>
                            </p:stCondLst>
                            <p:childTnLst>
                              <p:par>
                                <p:cTn id="62" presetID="0" presetClass="path" presetSubtype="0" accel="50000" decel="50000" fill="hold" nodeType="afterEffect">
                                  <p:stCondLst>
                                    <p:cond delay="0"/>
                                  </p:stCondLst>
                                  <p:childTnLst>
                                    <p:animMotion origin="layout" path="M 0.50085 -0.06894 L 0.50085 -0.02681 " pathEditMode="fixed" rAng="0" ptsTypes="AA">
                                      <p:cBhvr>
                                        <p:cTn id="63" dur="500" fill="hold"/>
                                        <p:tgtEl>
                                          <p:spTgt spid="20"/>
                                        </p:tgtEl>
                                        <p:attrNameLst>
                                          <p:attrName>ppt_x</p:attrName>
                                          <p:attrName>ppt_y</p:attrName>
                                        </p:attrNameLst>
                                      </p:cBhvr>
                                      <p:rCtr x="0" y="21"/>
                                    </p:animMotion>
                                  </p:childTnLst>
                                </p:cTn>
                              </p:par>
                            </p:childTnLst>
                          </p:cTn>
                        </p:par>
                        <p:par>
                          <p:cTn id="64" fill="hold">
                            <p:stCondLst>
                              <p:cond delay="6500"/>
                            </p:stCondLst>
                            <p:childTnLst>
                              <p:par>
                                <p:cTn id="65" presetID="0" presetClass="path" presetSubtype="0" accel="50000" decel="50000" fill="hold" nodeType="afterEffect">
                                  <p:stCondLst>
                                    <p:cond delay="0"/>
                                  </p:stCondLst>
                                  <p:childTnLst>
                                    <p:animMotion origin="layout" path="M 0.50085 -0.0268 L 0.67412 -0.0268 " pathEditMode="fixed" rAng="0" ptsTypes="AA">
                                      <p:cBhvr>
                                        <p:cTn id="66" dur="500" fill="hold"/>
                                        <p:tgtEl>
                                          <p:spTgt spid="20"/>
                                        </p:tgtEl>
                                        <p:attrNameLst>
                                          <p:attrName>ppt_x</p:attrName>
                                          <p:attrName>ppt_y</p:attrName>
                                        </p:attrNameLst>
                                      </p:cBhvr>
                                      <p:rCtr x="87" y="0"/>
                                    </p:animMotion>
                                  </p:childTnLst>
                                </p:cTn>
                              </p:par>
                            </p:childTnLst>
                          </p:cTn>
                        </p:par>
                        <p:par>
                          <p:cTn id="67" fill="hold">
                            <p:stCondLst>
                              <p:cond delay="7000"/>
                            </p:stCondLst>
                            <p:childTnLst>
                              <p:par>
                                <p:cTn id="68" presetID="0" presetClass="path" presetSubtype="0" accel="50000" decel="50000" fill="hold" nodeType="afterEffect">
                                  <p:stCondLst>
                                    <p:cond delay="0"/>
                                  </p:stCondLst>
                                  <p:childTnLst>
                                    <p:animMotion origin="layout" path="M 0.67412 -0.02681 L 0.67412 0.01509 " pathEditMode="fixed" rAng="0" ptsTypes="AA">
                                      <p:cBhvr>
                                        <p:cTn id="69" dur="500" fill="hold"/>
                                        <p:tgtEl>
                                          <p:spTgt spid="20"/>
                                        </p:tgtEl>
                                        <p:attrNameLst>
                                          <p:attrName>ppt_x</p:attrName>
                                          <p:attrName>ppt_y</p:attrName>
                                        </p:attrNameLst>
                                      </p:cBhvr>
                                      <p:rCtr x="0" y="21"/>
                                    </p:animMotion>
                                  </p:childTnLst>
                                </p:cTn>
                              </p:par>
                            </p:childTnLst>
                          </p:cTn>
                        </p:par>
                        <p:par>
                          <p:cTn id="70" fill="hold">
                            <p:stCondLst>
                              <p:cond delay="7500"/>
                            </p:stCondLst>
                            <p:childTnLst>
                              <p:par>
                                <p:cTn id="71" presetID="0" presetClass="path" presetSubtype="0" accel="50000" decel="50000" fill="hold" nodeType="afterEffect">
                                  <p:stCondLst>
                                    <p:cond delay="0"/>
                                  </p:stCondLst>
                                  <p:childTnLst>
                                    <p:animMotion origin="layout" path="M 0.67412 0.01509 L 0.50086 0.01509 " pathEditMode="fixed" rAng="0" ptsTypes="AA">
                                      <p:cBhvr>
                                        <p:cTn id="72" dur="500" fill="hold"/>
                                        <p:tgtEl>
                                          <p:spTgt spid="20"/>
                                        </p:tgtEl>
                                        <p:attrNameLst>
                                          <p:attrName>ppt_x</p:attrName>
                                          <p:attrName>ppt_y</p:attrName>
                                        </p:attrNameLst>
                                      </p:cBhvr>
                                      <p:rCtr x="-87" y="0"/>
                                    </p:animMotion>
                                  </p:childTnLst>
                                </p:cTn>
                              </p:par>
                            </p:childTnLst>
                          </p:cTn>
                        </p:par>
                        <p:par>
                          <p:cTn id="73" fill="hold">
                            <p:stCondLst>
                              <p:cond delay="8000"/>
                            </p:stCondLst>
                            <p:childTnLst>
                              <p:par>
                                <p:cTn id="74" presetID="0" presetClass="path" presetSubtype="0" accel="50000" decel="50000" fill="hold" nodeType="afterEffect">
                                  <p:stCondLst>
                                    <p:cond delay="0"/>
                                  </p:stCondLst>
                                  <p:childTnLst>
                                    <p:animMotion origin="layout" path="M 0.50085 0.0151 L 0.50085 0.05723 " pathEditMode="fixed" rAng="0" ptsTypes="AA">
                                      <p:cBhvr>
                                        <p:cTn id="75" dur="500" fill="hold"/>
                                        <p:tgtEl>
                                          <p:spTgt spid="20"/>
                                        </p:tgtEl>
                                        <p:attrNameLst>
                                          <p:attrName>ppt_x</p:attrName>
                                          <p:attrName>ppt_y</p:attrName>
                                        </p:attrNameLst>
                                      </p:cBhvr>
                                      <p:rCtr x="0" y="21"/>
                                    </p:animMotion>
                                  </p:childTnLst>
                                </p:cTn>
                              </p:par>
                            </p:childTnLst>
                          </p:cTn>
                        </p:par>
                        <p:par>
                          <p:cTn id="76" fill="hold">
                            <p:stCondLst>
                              <p:cond delay="8500"/>
                            </p:stCondLst>
                            <p:childTnLst>
                              <p:par>
                                <p:cTn id="77" presetID="0" presetClass="path" presetSubtype="0" accel="50000" decel="50000" fill="hold" nodeType="afterEffect">
                                  <p:stCondLst>
                                    <p:cond delay="0"/>
                                  </p:stCondLst>
                                  <p:childTnLst>
                                    <p:animMotion origin="layout" path="M 0.50085 0.05722 L 0.67412 0.05722 " pathEditMode="fixed" rAng="0" ptsTypes="AA">
                                      <p:cBhvr>
                                        <p:cTn id="78" dur="500" fill="hold"/>
                                        <p:tgtEl>
                                          <p:spTgt spid="20"/>
                                        </p:tgtEl>
                                        <p:attrNameLst>
                                          <p:attrName>ppt_x</p:attrName>
                                          <p:attrName>ppt_y</p:attrName>
                                        </p:attrNameLst>
                                      </p:cBhvr>
                                      <p:rCtr x="87" y="0"/>
                                    </p:animMotion>
                                  </p:childTnLst>
                                </p:cTn>
                              </p:par>
                              <p:par>
                                <p:cTn id="79" presetID="53"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9000"/>
                            </p:stCondLst>
                            <p:childTnLst>
                              <p:par>
                                <p:cTn id="85" presetID="0" presetClass="path" presetSubtype="0" accel="50000" decel="50000" fill="hold" nodeType="afterEffect">
                                  <p:stCondLst>
                                    <p:cond delay="0"/>
                                  </p:stCondLst>
                                  <p:childTnLst>
                                    <p:animMotion origin="layout" path="M 0.67412 0.05722 L 0.67412 0.09912 " pathEditMode="fixed" rAng="0" ptsTypes="AA">
                                      <p:cBhvr>
                                        <p:cTn id="86" dur="500" fill="hold"/>
                                        <p:tgtEl>
                                          <p:spTgt spid="20"/>
                                        </p:tgtEl>
                                        <p:attrNameLst>
                                          <p:attrName>ppt_x</p:attrName>
                                          <p:attrName>ppt_y</p:attrName>
                                        </p:attrNameLst>
                                      </p:cBhvr>
                                      <p:rCtr x="0" y="21"/>
                                    </p:animMotion>
                                  </p:childTnLst>
                                </p:cTn>
                              </p:par>
                            </p:childTnLst>
                          </p:cTn>
                        </p:par>
                        <p:par>
                          <p:cTn id="87" fill="hold">
                            <p:stCondLst>
                              <p:cond delay="9500"/>
                            </p:stCondLst>
                            <p:childTnLst>
                              <p:par>
                                <p:cTn id="88" presetID="0" presetClass="path" presetSubtype="0" accel="50000" decel="50000" fill="hold" nodeType="afterEffect">
                                  <p:stCondLst>
                                    <p:cond delay="0"/>
                                  </p:stCondLst>
                                  <p:childTnLst>
                                    <p:animMotion origin="layout" path="M 0.67412 0.09912 L 0.50086 0.09912 " pathEditMode="fixed" rAng="0" ptsTypes="AA">
                                      <p:cBhvr>
                                        <p:cTn id="89" dur="500" fill="hold"/>
                                        <p:tgtEl>
                                          <p:spTgt spid="20"/>
                                        </p:tgtEl>
                                        <p:attrNameLst>
                                          <p:attrName>ppt_x</p:attrName>
                                          <p:attrName>ppt_y</p:attrName>
                                        </p:attrNameLst>
                                      </p:cBhvr>
                                      <p:rCtr x="-87" y="0"/>
                                    </p:animMotion>
                                  </p:childTnLst>
                                </p:cTn>
                              </p:par>
                            </p:childTnLst>
                          </p:cTn>
                        </p:par>
                        <p:par>
                          <p:cTn id="90" fill="hold">
                            <p:stCondLst>
                              <p:cond delay="10000"/>
                            </p:stCondLst>
                            <p:childTnLst>
                              <p:par>
                                <p:cTn id="91" presetID="0" presetClass="path" presetSubtype="0" accel="50000" decel="50000" fill="hold" nodeType="afterEffect">
                                  <p:stCondLst>
                                    <p:cond delay="0"/>
                                  </p:stCondLst>
                                  <p:childTnLst>
                                    <p:animMotion origin="layout" path="M 0.50085 0.09912 L 0.50085 0.14125 " pathEditMode="fixed" rAng="0" ptsTypes="AA">
                                      <p:cBhvr>
                                        <p:cTn id="92" dur="500" fill="hold"/>
                                        <p:tgtEl>
                                          <p:spTgt spid="20"/>
                                        </p:tgtEl>
                                        <p:attrNameLst>
                                          <p:attrName>ppt_x</p:attrName>
                                          <p:attrName>ppt_y</p:attrName>
                                        </p:attrNameLst>
                                      </p:cBhvr>
                                      <p:rCtr x="0" y="21"/>
                                    </p:animMotion>
                                  </p:childTnLst>
                                </p:cTn>
                              </p:par>
                            </p:childTnLst>
                          </p:cTn>
                        </p:par>
                        <p:par>
                          <p:cTn id="93" fill="hold">
                            <p:stCondLst>
                              <p:cond delay="10500"/>
                            </p:stCondLst>
                            <p:childTnLst>
                              <p:par>
                                <p:cTn id="94" presetID="0" presetClass="path" presetSubtype="0" accel="50000" decel="50000" fill="hold" nodeType="afterEffect">
                                  <p:stCondLst>
                                    <p:cond delay="0"/>
                                  </p:stCondLst>
                                  <p:childTnLst>
                                    <p:animMotion origin="layout" path="M 0.50085 0.14125 L 0.67412 0.14125 " pathEditMode="fixed" rAng="0" ptsTypes="AA">
                                      <p:cBhvr>
                                        <p:cTn id="95" dur="500" fill="hold"/>
                                        <p:tgtEl>
                                          <p:spTgt spid="20"/>
                                        </p:tgtEl>
                                        <p:attrNameLst>
                                          <p:attrName>ppt_x</p:attrName>
                                          <p:attrName>ppt_y</p:attrName>
                                        </p:attrNameLst>
                                      </p:cBhvr>
                                      <p:rCtr x="87" y="0"/>
                                    </p:animMotion>
                                  </p:childTnLst>
                                </p:cTn>
                              </p:par>
                            </p:childTnLst>
                          </p:cTn>
                        </p:par>
                        <p:par>
                          <p:cTn id="96" fill="hold">
                            <p:stCondLst>
                              <p:cond delay="11000"/>
                            </p:stCondLst>
                            <p:childTnLst>
                              <p:par>
                                <p:cTn id="97" presetID="0" presetClass="path" presetSubtype="0" accel="50000" decel="50000" fill="hold" nodeType="afterEffect">
                                  <p:stCondLst>
                                    <p:cond delay="0"/>
                                  </p:stCondLst>
                                  <p:childTnLst>
                                    <p:animMotion origin="layout" path="M 0.67412 0.14125 L 0.67412 0.18639 " pathEditMode="fixed" rAng="0" ptsTypes="AA">
                                      <p:cBhvr>
                                        <p:cTn id="98" dur="500" fill="hold"/>
                                        <p:tgtEl>
                                          <p:spTgt spid="20"/>
                                        </p:tgtEl>
                                        <p:attrNameLst>
                                          <p:attrName>ppt_x</p:attrName>
                                          <p:attrName>ppt_y</p:attrName>
                                        </p:attrNameLst>
                                      </p:cBhvr>
                                      <p:rCtr x="0" y="22"/>
                                    </p:animMotion>
                                  </p:childTnLst>
                                </p:cTn>
                              </p:par>
                            </p:childTnLst>
                          </p:cTn>
                        </p:par>
                        <p:par>
                          <p:cTn id="99" fill="hold">
                            <p:stCondLst>
                              <p:cond delay="11500"/>
                            </p:stCondLst>
                            <p:childTnLst>
                              <p:par>
                                <p:cTn id="100" presetID="0" presetClass="path" presetSubtype="0" accel="50000" decel="50000" fill="hold" nodeType="afterEffect">
                                  <p:stCondLst>
                                    <p:cond delay="0"/>
                                  </p:stCondLst>
                                  <p:childTnLst>
                                    <p:animMotion origin="layout" path="M 0.67412 0.18639 L 0.50085 0.18639 " pathEditMode="fixed" rAng="0" ptsTypes="AA">
                                      <p:cBhvr>
                                        <p:cTn id="101" dur="500" fill="hold"/>
                                        <p:tgtEl>
                                          <p:spTgt spid="20"/>
                                        </p:tgtEl>
                                        <p:attrNameLst>
                                          <p:attrName>ppt_x</p:attrName>
                                          <p:attrName>ppt_y</p:attrName>
                                        </p:attrNameLst>
                                      </p:cBhvr>
                                      <p:rCtr x="-87" y="0"/>
                                    </p:animMotion>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2000"/>
                                        <p:tgtEl>
                                          <p:spTgt spid="20"/>
                                        </p:tgtEl>
                                      </p:cBhvr>
                                    </p:animEffect>
                                    <p:set>
                                      <p:cBhvr>
                                        <p:cTn id="106" dur="1" fill="hold">
                                          <p:stCondLst>
                                            <p:cond delay="1999"/>
                                          </p:stCondLst>
                                        </p:cTn>
                                        <p:tgtEl>
                                          <p:spTgt spid="20"/>
                                        </p:tgtEl>
                                        <p:attrNameLst>
                                          <p:attrName>style.visibility</p:attrName>
                                        </p:attrNameLst>
                                      </p:cBhvr>
                                      <p:to>
                                        <p:strVal val="hidden"/>
                                      </p:to>
                                    </p:set>
                                  </p:childTnLst>
                                </p:cTn>
                              </p:par>
                              <p:par>
                                <p:cTn id="107" presetID="53" presetClass="exit" presetSubtype="0" fill="hold" nodeType="withEffect">
                                  <p:stCondLst>
                                    <p:cond delay="0"/>
                                  </p:stCondLst>
                                  <p:childTnLst>
                                    <p:anim calcmode="lin" valueType="num">
                                      <p:cBhvr>
                                        <p:cTn id="108" dur="500"/>
                                        <p:tgtEl>
                                          <p:spTgt spid="19"/>
                                        </p:tgtEl>
                                        <p:attrNameLst>
                                          <p:attrName>ppt_w</p:attrName>
                                        </p:attrNameLst>
                                      </p:cBhvr>
                                      <p:tavLst>
                                        <p:tav tm="0">
                                          <p:val>
                                            <p:strVal val="ppt_w"/>
                                          </p:val>
                                        </p:tav>
                                        <p:tav tm="100000">
                                          <p:val>
                                            <p:fltVal val="0"/>
                                          </p:val>
                                        </p:tav>
                                      </p:tavLst>
                                    </p:anim>
                                    <p:anim calcmode="lin" valueType="num">
                                      <p:cBhvr>
                                        <p:cTn id="109" dur="500"/>
                                        <p:tgtEl>
                                          <p:spTgt spid="19"/>
                                        </p:tgtEl>
                                        <p:attrNameLst>
                                          <p:attrName>ppt_h</p:attrName>
                                        </p:attrNameLst>
                                      </p:cBhvr>
                                      <p:tavLst>
                                        <p:tav tm="0">
                                          <p:val>
                                            <p:strVal val="ppt_h"/>
                                          </p:val>
                                        </p:tav>
                                        <p:tav tm="100000">
                                          <p:val>
                                            <p:fltVal val="0"/>
                                          </p:val>
                                        </p:tav>
                                      </p:tavLst>
                                    </p:anim>
                                    <p:animEffect transition="out" filter="fade">
                                      <p:cBhvr>
                                        <p:cTn id="110" dur="500"/>
                                        <p:tgtEl>
                                          <p:spTgt spid="19"/>
                                        </p:tgtEl>
                                      </p:cBhvr>
                                    </p:animEffect>
                                    <p:set>
                                      <p:cBhvr>
                                        <p:cTn id="111" dur="1" fill="hold">
                                          <p:stCondLst>
                                            <p:cond delay="499"/>
                                          </p:stCondLst>
                                        </p:cTn>
                                        <p:tgtEl>
                                          <p:spTgt spid="1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3"/>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1"/>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4"/>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22"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5" y="2643185"/>
            <a:ext cx="2571750" cy="2571750"/>
          </a:xfrm>
          <a:prstGeom prst="rect">
            <a:avLst/>
          </a:prstGeom>
          <a:noFill/>
          <a:ln w="9525">
            <a:noFill/>
            <a:miter lim="800000"/>
            <a:headEnd/>
            <a:tailEnd/>
          </a:ln>
        </p:spPr>
      </p:pic>
      <p:pic>
        <p:nvPicPr>
          <p:cNvPr id="24" name="Imagem 4" descr="consulta.bmp"/>
          <p:cNvPicPr>
            <a:picLocks noChangeAspect="1"/>
          </p:cNvPicPr>
          <p:nvPr/>
        </p:nvPicPr>
        <p:blipFill>
          <a:blip r:embed="rId4" cstate="print"/>
          <a:srcRect/>
          <a:stretch>
            <a:fillRect/>
          </a:stretch>
        </p:blipFill>
        <p:spPr bwMode="auto">
          <a:xfrm>
            <a:off x="642910" y="3071810"/>
            <a:ext cx="1714500" cy="1150938"/>
          </a:xfrm>
          <a:prstGeom prst="rect">
            <a:avLst/>
          </a:prstGeom>
          <a:noFill/>
          <a:ln w="9525">
            <a:noFill/>
            <a:miter lim="800000"/>
            <a:headEnd/>
            <a:tailEnd/>
          </a:ln>
        </p:spPr>
      </p:pic>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2" name="Retângulo 11"/>
          <p:cNvSpPr/>
          <p:nvPr/>
        </p:nvSpPr>
        <p:spPr>
          <a:xfrm>
            <a:off x="4500562" y="1500174"/>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 name="Título 1"/>
          <p:cNvSpPr>
            <a:spLocks noGrp="1"/>
          </p:cNvSpPr>
          <p:nvPr>
            <p:ph type="title"/>
          </p:nvPr>
        </p:nvSpPr>
        <p:spPr/>
        <p:txBody>
          <a:bodyPr/>
          <a:lstStyle/>
          <a:p>
            <a:pPr>
              <a:defRPr/>
            </a:pPr>
            <a:r>
              <a:rPr lang="pt-BR" dirty="0" smtClean="0"/>
              <a:t>Cenário atual</a:t>
            </a:r>
            <a:endParaRPr lang="pt-BR" dirty="0"/>
          </a:p>
        </p:txBody>
      </p:sp>
      <p:sp>
        <p:nvSpPr>
          <p:cNvPr id="20" name="Retângulo 19"/>
          <p:cNvSpPr/>
          <p:nvPr/>
        </p:nvSpPr>
        <p:spPr>
          <a:xfrm>
            <a:off x="142844" y="3500438"/>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8" name="Retângulo 17"/>
          <p:cNvSpPr/>
          <p:nvPr/>
        </p:nvSpPr>
        <p:spPr>
          <a:xfrm>
            <a:off x="6484504"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714876"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5" name="Retângulo 14"/>
          <p:cNvSpPr/>
          <p:nvPr/>
        </p:nvSpPr>
        <p:spPr>
          <a:xfrm>
            <a:off x="428596" y="2000240"/>
            <a:ext cx="3225690" cy="553998"/>
          </a:xfrm>
          <a:prstGeom prst="rect">
            <a:avLst/>
          </a:prstGeom>
          <a:noFill/>
        </p:spPr>
        <p:txBody>
          <a:bodyPr wrap="none" lIns="91440" tIns="45720" rIns="91440" bIns="45720">
            <a:spAutoFit/>
          </a:bodyPr>
          <a:lstStyle/>
          <a:p>
            <a:pPr algn="ctr"/>
            <a:r>
              <a:rPr lang="pt-BR" sz="3000" b="1" cap="none" spc="0" dirty="0" err="1" smtClean="0">
                <a:ln w="10541" cmpd="sng">
                  <a:solidFill>
                    <a:schemeClr val="accent1">
                      <a:shade val="88000"/>
                      <a:satMod val="110000"/>
                    </a:schemeClr>
                  </a:solidFill>
                  <a:prstDash val="solid"/>
                </a:ln>
                <a:solidFill>
                  <a:srgbClr val="00B050"/>
                </a:solidFill>
                <a:effectLst/>
              </a:rPr>
              <a:t>Smith-Waterman</a:t>
            </a:r>
            <a:endParaRPr lang="pt-BR" sz="3000" b="1" cap="none" spc="0" dirty="0">
              <a:ln w="10541" cmpd="sng">
                <a:solidFill>
                  <a:schemeClr val="accent1">
                    <a:shade val="88000"/>
                    <a:satMod val="110000"/>
                  </a:schemeClr>
                </a:solidFill>
                <a:prstDash val="solid"/>
              </a:ln>
              <a:solidFill>
                <a:srgbClr val="00B050"/>
              </a:solidFill>
              <a:effectLst/>
            </a:endParaRPr>
          </a:p>
        </p:txBody>
      </p:sp>
      <p:sp>
        <p:nvSpPr>
          <p:cNvPr id="14" name="Retângulo 1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6" name="CaixaDeTexto 15"/>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7" name="Imagem 16"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000"/>
                            </p:stCondLst>
                            <p:childTnLst>
                              <p:par>
                                <p:cTn id="22" presetID="0" presetClass="path" presetSubtype="0" accel="50000" decel="50000" fill="hold" nodeType="afterEffect">
                                  <p:stCondLst>
                                    <p:cond delay="0"/>
                                  </p:stCondLst>
                                  <p:childTnLst>
                                    <p:animMotion origin="layout" path="M -2.5E-6 1.48148E-6 L 0.25712 -0.28935 " pathEditMode="relative" rAng="0" ptsTypes="AA">
                                      <p:cBhvr>
                                        <p:cTn id="23" dur="2000" fill="hold"/>
                                        <p:tgtEl>
                                          <p:spTgt spid="20"/>
                                        </p:tgtEl>
                                        <p:attrNameLst>
                                          <p:attrName>ppt_x</p:attrName>
                                          <p:attrName>ppt_y</p:attrName>
                                        </p:attrNameLst>
                                      </p:cBhvr>
                                      <p:rCtr x="128" y="-145"/>
                                    </p:animMotion>
                                  </p:childTnLst>
                                </p:cTn>
                              </p:par>
                            </p:childTnLst>
                          </p:cTn>
                        </p:par>
                        <p:par>
                          <p:cTn id="24" fill="hold">
                            <p:stCondLst>
                              <p:cond delay="3000"/>
                            </p:stCondLst>
                            <p:childTnLst>
                              <p:par>
                                <p:cTn id="25" presetID="63" presetClass="path" presetSubtype="0" accel="50000" decel="50000" fill="hold" grpId="0" nodeType="afterEffect">
                                  <p:stCondLst>
                                    <p:cond delay="0"/>
                                  </p:stCondLst>
                                  <p:childTnLst>
                                    <p:animMotion origin="layout" path="M 0.25712 -0.28935 L 0.64306 -0.28935 " pathEditMode="relative" rAng="0" ptsTypes="AA">
                                      <p:cBhvr>
                                        <p:cTn id="26" dur="1000" fill="hold"/>
                                        <p:tgtEl>
                                          <p:spTgt spid="20"/>
                                        </p:tgtEl>
                                        <p:attrNameLst>
                                          <p:attrName>ppt_x</p:attrName>
                                          <p:attrName>ppt_y</p:attrName>
                                        </p:attrNameLst>
                                      </p:cBhvr>
                                      <p:rCtr x="193" y="0"/>
                                    </p:animMotion>
                                  </p:childTnLst>
                                </p:cTn>
                              </p:par>
                              <p:par>
                                <p:cTn id="27" presetID="53"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p:cTn id="2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2">
                                            <p:txEl>
                                              <p:pRg st="0" end="0"/>
                                            </p:txEl>
                                          </p:spTgt>
                                        </p:tgtEl>
                                      </p:cBhvr>
                                    </p:animEffec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0.64307 -0.27889 L 0.64307 -0.23699 " pathEditMode="fixed" rAng="0" ptsTypes="AA">
                                      <p:cBhvr>
                                        <p:cTn id="34" dur="600" fill="hold"/>
                                        <p:tgtEl>
                                          <p:spTgt spid="20"/>
                                        </p:tgtEl>
                                        <p:attrNameLst>
                                          <p:attrName>ppt_x</p:attrName>
                                          <p:attrName>ppt_y</p:attrName>
                                        </p:attrNameLst>
                                      </p:cBhvr>
                                      <p:rCtr x="0" y="21"/>
                                    </p:animMotion>
                                  </p:childTnLst>
                                </p:cTn>
                              </p:par>
                            </p:childTnLst>
                          </p:cTn>
                        </p:par>
                        <p:par>
                          <p:cTn id="35" fill="hold">
                            <p:stCondLst>
                              <p:cond delay="4600"/>
                            </p:stCondLst>
                            <p:childTnLst>
                              <p:par>
                                <p:cTn id="36" presetID="0" presetClass="path" presetSubtype="0" accel="50000" decel="50000" fill="hold" nodeType="afterEffect">
                                  <p:stCondLst>
                                    <p:cond delay="100"/>
                                  </p:stCondLst>
                                  <p:childTnLst>
                                    <p:animMotion origin="layout" path="M 0.64306 -0.23699 L 0.46181 -0.23699 " pathEditMode="fixed" rAng="0" ptsTypes="AA">
                                      <p:cBhvr>
                                        <p:cTn id="37" dur="500" fill="hold"/>
                                        <p:tgtEl>
                                          <p:spTgt spid="20"/>
                                        </p:tgtEl>
                                        <p:attrNameLst>
                                          <p:attrName>ppt_x</p:attrName>
                                          <p:attrName>ppt_y</p:attrName>
                                        </p:attrNameLst>
                                      </p:cBhvr>
                                      <p:rCtr x="-91" y="0"/>
                                    </p:animMotion>
                                  </p:childTnLst>
                                </p:cTn>
                              </p:par>
                            </p:childTnLst>
                          </p:cTn>
                        </p:par>
                        <p:par>
                          <p:cTn id="38" fill="hold">
                            <p:stCondLst>
                              <p:cond delay="5200"/>
                            </p:stCondLst>
                            <p:childTnLst>
                              <p:par>
                                <p:cTn id="39" presetID="0" presetClass="path" presetSubtype="0" accel="50000" decel="50000" fill="hold" nodeType="afterEffect">
                                  <p:stCondLst>
                                    <p:cond delay="100"/>
                                  </p:stCondLst>
                                  <p:childTnLst>
                                    <p:animMotion origin="layout" path="M 0.46181 -0.23704 L 0.46181 -0.18449 " pathEditMode="fixed" rAng="0" ptsTypes="AA">
                                      <p:cBhvr>
                                        <p:cTn id="40" dur="400" fill="hold"/>
                                        <p:tgtEl>
                                          <p:spTgt spid="20"/>
                                        </p:tgtEl>
                                        <p:attrNameLst>
                                          <p:attrName>ppt_x</p:attrName>
                                          <p:attrName>ppt_y</p:attrName>
                                        </p:attrNameLst>
                                      </p:cBhvr>
                                      <p:rCtr x="0" y="26"/>
                                    </p:animMotion>
                                  </p:childTnLst>
                                </p:cTn>
                              </p:par>
                              <p:par>
                                <p:cTn id="41" presetID="53"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700"/>
                            </p:stCondLst>
                            <p:childTnLst>
                              <p:par>
                                <p:cTn id="47" presetID="0" presetClass="path" presetSubtype="0" accel="50000" decel="50000" fill="hold" nodeType="afterEffect">
                                  <p:stCondLst>
                                    <p:cond delay="0"/>
                                  </p:stCondLst>
                                  <p:childTnLst>
                                    <p:animMotion origin="layout" path="M 0.46182 -0.18444 L 0.63508 -0.18444 " pathEditMode="fixed" rAng="0" ptsTypes="AA">
                                      <p:cBhvr>
                                        <p:cTn id="48" dur="500" fill="hold"/>
                                        <p:tgtEl>
                                          <p:spTgt spid="20"/>
                                        </p:tgtEl>
                                        <p:attrNameLst>
                                          <p:attrName>ppt_x</p:attrName>
                                          <p:attrName>ppt_y</p:attrName>
                                        </p:attrNameLst>
                                      </p:cBhvr>
                                      <p:rCtr x="87" y="0"/>
                                    </p:animMotion>
                                  </p:childTnLst>
                                </p:cTn>
                              </p:par>
                              <p:par>
                                <p:cTn id="49" presetID="0" presetClass="path" presetSubtype="0" accel="50000" decel="50000" fill="hold" nodeType="withEffect">
                                  <p:stCondLst>
                                    <p:cond delay="0"/>
                                  </p:stCondLst>
                                  <p:childTnLst>
                                    <p:animMotion origin="layout" path="M 0.63508 -0.18444 L 0.63508 -0.14254 " pathEditMode="fixed" rAng="0" ptsTypes="AA">
                                      <p:cBhvr>
                                        <p:cTn id="50" dur="500" fill="hold"/>
                                        <p:tgtEl>
                                          <p:spTgt spid="20"/>
                                        </p:tgtEl>
                                        <p:attrNameLst>
                                          <p:attrName>ppt_x</p:attrName>
                                          <p:attrName>ppt_y</p:attrName>
                                        </p:attrNameLst>
                                      </p:cBhvr>
                                      <p:rCtr x="0" y="21"/>
                                    </p:animMotion>
                                  </p:childTnLst>
                                </p:cTn>
                              </p:par>
                              <p:par>
                                <p:cTn id="51" presetID="53"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6200"/>
                            </p:stCondLst>
                            <p:childTnLst>
                              <p:par>
                                <p:cTn id="57" presetID="0" presetClass="path" presetSubtype="0" accel="50000" decel="50000" fill="hold" nodeType="afterEffect">
                                  <p:stCondLst>
                                    <p:cond delay="0"/>
                                  </p:stCondLst>
                                  <p:childTnLst>
                                    <p:animMotion origin="layout" path="M 0.63508 -0.14254 L 0.46181 -0.14254 " pathEditMode="fixed" rAng="0" ptsTypes="AA">
                                      <p:cBhvr>
                                        <p:cTn id="58" dur="500" fill="hold"/>
                                        <p:tgtEl>
                                          <p:spTgt spid="20"/>
                                        </p:tgtEl>
                                        <p:attrNameLst>
                                          <p:attrName>ppt_x</p:attrName>
                                          <p:attrName>ppt_y</p:attrName>
                                        </p:attrNameLst>
                                      </p:cBhvr>
                                      <p:rCtr x="-87" y="0"/>
                                    </p:animMotion>
                                  </p:childTnLst>
                                </p:cTn>
                              </p:par>
                            </p:childTnLst>
                          </p:cTn>
                        </p:par>
                        <p:par>
                          <p:cTn id="59" fill="hold">
                            <p:stCondLst>
                              <p:cond delay="6700"/>
                            </p:stCondLst>
                            <p:childTnLst>
                              <p:par>
                                <p:cTn id="60" presetID="0" presetClass="path" presetSubtype="0" accel="50000" decel="50000" fill="hold" nodeType="afterEffect">
                                  <p:stCondLst>
                                    <p:cond delay="0"/>
                                  </p:stCondLst>
                                  <p:childTnLst>
                                    <p:animMotion origin="layout" path="M 0.46181 -0.14254 L 0.46181 -0.10041 " pathEditMode="fixed" rAng="0" ptsTypes="AA">
                                      <p:cBhvr>
                                        <p:cTn id="61" dur="500" fill="hold"/>
                                        <p:tgtEl>
                                          <p:spTgt spid="20"/>
                                        </p:tgtEl>
                                        <p:attrNameLst>
                                          <p:attrName>ppt_x</p:attrName>
                                          <p:attrName>ppt_y</p:attrName>
                                        </p:attrNameLst>
                                      </p:cBhvr>
                                      <p:rCtr x="0" y="21"/>
                                    </p:animMotion>
                                  </p:childTnLst>
                                </p:cTn>
                              </p:par>
                            </p:childTnLst>
                          </p:cTn>
                        </p:par>
                        <p:par>
                          <p:cTn id="62" fill="hold">
                            <p:stCondLst>
                              <p:cond delay="7200"/>
                            </p:stCondLst>
                            <p:childTnLst>
                              <p:par>
                                <p:cTn id="63" presetID="0" presetClass="path" presetSubtype="0" accel="50000" decel="50000" fill="hold" nodeType="afterEffect">
                                  <p:stCondLst>
                                    <p:cond delay="0"/>
                                  </p:stCondLst>
                                  <p:childTnLst>
                                    <p:animMotion origin="layout" path="M 0.46182 -0.10042 L 0.63508 -0.10042 " pathEditMode="fixed" rAng="0" ptsTypes="AA">
                                      <p:cBhvr>
                                        <p:cTn id="64" dur="500" fill="hold"/>
                                        <p:tgtEl>
                                          <p:spTgt spid="20"/>
                                        </p:tgtEl>
                                        <p:attrNameLst>
                                          <p:attrName>ppt_x</p:attrName>
                                          <p:attrName>ppt_y</p:attrName>
                                        </p:attrNameLst>
                                      </p:cBhvr>
                                      <p:rCtr x="87" y="0"/>
                                    </p:animMotion>
                                  </p:childTnLst>
                                </p:cTn>
                              </p:par>
                            </p:childTnLst>
                          </p:cTn>
                        </p:par>
                        <p:par>
                          <p:cTn id="65" fill="hold">
                            <p:stCondLst>
                              <p:cond delay="7700"/>
                            </p:stCondLst>
                            <p:childTnLst>
                              <p:par>
                                <p:cTn id="66" presetID="0" presetClass="path" presetSubtype="0" accel="50000" decel="50000" fill="hold" nodeType="afterEffect">
                                  <p:stCondLst>
                                    <p:cond delay="0"/>
                                  </p:stCondLst>
                                  <p:childTnLst>
                                    <p:animMotion origin="layout" path="M 0.63508 -0.10041 L 0.63508 -0.05851 " pathEditMode="fixed" rAng="0" ptsTypes="AA">
                                      <p:cBhvr>
                                        <p:cTn id="67" dur="500" fill="hold"/>
                                        <p:tgtEl>
                                          <p:spTgt spid="20"/>
                                        </p:tgtEl>
                                        <p:attrNameLst>
                                          <p:attrName>ppt_x</p:attrName>
                                          <p:attrName>ppt_y</p:attrName>
                                        </p:attrNameLst>
                                      </p:cBhvr>
                                      <p:rCtr x="0" y="21"/>
                                    </p:animMotion>
                                  </p:childTnLst>
                                </p:cTn>
                              </p:par>
                            </p:childTnLst>
                          </p:cTn>
                        </p:par>
                        <p:par>
                          <p:cTn id="68" fill="hold">
                            <p:stCondLst>
                              <p:cond delay="8200"/>
                            </p:stCondLst>
                            <p:childTnLst>
                              <p:par>
                                <p:cTn id="69" presetID="0" presetClass="path" presetSubtype="0" accel="50000" decel="50000" fill="hold" nodeType="afterEffect">
                                  <p:stCondLst>
                                    <p:cond delay="0"/>
                                  </p:stCondLst>
                                  <p:childTnLst>
                                    <p:animMotion origin="layout" path="M 0.63508 -0.05851 L 0.46181 -0.05851 " pathEditMode="fixed" rAng="0" ptsTypes="AA">
                                      <p:cBhvr>
                                        <p:cTn id="70" dur="500" fill="hold"/>
                                        <p:tgtEl>
                                          <p:spTgt spid="20"/>
                                        </p:tgtEl>
                                        <p:attrNameLst>
                                          <p:attrName>ppt_x</p:attrName>
                                          <p:attrName>ppt_y</p:attrName>
                                        </p:attrNameLst>
                                      </p:cBhvr>
                                      <p:rCtr x="-87" y="0"/>
                                    </p:animMotion>
                                  </p:childTnLst>
                                </p:cTn>
                              </p:par>
                            </p:childTnLst>
                          </p:cTn>
                        </p:par>
                        <p:par>
                          <p:cTn id="71" fill="hold">
                            <p:stCondLst>
                              <p:cond delay="8700"/>
                            </p:stCondLst>
                            <p:childTnLst>
                              <p:par>
                                <p:cTn id="72" presetID="0" presetClass="path" presetSubtype="0" accel="50000" decel="50000" fill="hold" nodeType="afterEffect">
                                  <p:stCondLst>
                                    <p:cond delay="0"/>
                                  </p:stCondLst>
                                  <p:childTnLst>
                                    <p:animMotion origin="layout" path="M 0.46181 -0.05852 L 0.46181 -0.01639 " pathEditMode="fixed" rAng="0" ptsTypes="AA">
                                      <p:cBhvr>
                                        <p:cTn id="73" dur="500" fill="hold"/>
                                        <p:tgtEl>
                                          <p:spTgt spid="20"/>
                                        </p:tgtEl>
                                        <p:attrNameLst>
                                          <p:attrName>ppt_x</p:attrName>
                                          <p:attrName>ppt_y</p:attrName>
                                        </p:attrNameLst>
                                      </p:cBhvr>
                                      <p:rCtr x="0" y="21"/>
                                    </p:animMotion>
                                  </p:childTnLst>
                                </p:cTn>
                              </p:par>
                            </p:childTnLst>
                          </p:cTn>
                        </p:par>
                        <p:par>
                          <p:cTn id="74" fill="hold">
                            <p:stCondLst>
                              <p:cond delay="9200"/>
                            </p:stCondLst>
                            <p:childTnLst>
                              <p:par>
                                <p:cTn id="75" presetID="0" presetClass="path" presetSubtype="0" accel="50000" decel="50000" fill="hold" nodeType="afterEffect">
                                  <p:stCondLst>
                                    <p:cond delay="0"/>
                                  </p:stCondLst>
                                  <p:childTnLst>
                                    <p:animMotion origin="layout" path="M 0.46181 -0.01638 L 0.63508 -0.01638 " pathEditMode="fixed" rAng="0" ptsTypes="AA">
                                      <p:cBhvr>
                                        <p:cTn id="76" dur="500" fill="hold"/>
                                        <p:tgtEl>
                                          <p:spTgt spid="20"/>
                                        </p:tgtEl>
                                        <p:attrNameLst>
                                          <p:attrName>ppt_x</p:attrName>
                                          <p:attrName>ppt_y</p:attrName>
                                        </p:attrNameLst>
                                      </p:cBhvr>
                                      <p:rCtr x="87" y="0"/>
                                    </p:animMotion>
                                  </p:childTnLst>
                                </p:cTn>
                              </p:par>
                            </p:childTnLst>
                          </p:cTn>
                        </p:par>
                        <p:par>
                          <p:cTn id="77" fill="hold">
                            <p:stCondLst>
                              <p:cond delay="9700"/>
                            </p:stCondLst>
                            <p:childTnLst>
                              <p:par>
                                <p:cTn id="78" presetID="0" presetClass="path" presetSubtype="0" accel="50000" decel="50000" fill="hold" nodeType="afterEffect">
                                  <p:stCondLst>
                                    <p:cond delay="0"/>
                                  </p:stCondLst>
                                  <p:childTnLst>
                                    <p:animMotion origin="layout" path="M 0.63508 -0.01639 L 0.63508 0.02551 " pathEditMode="fixed" rAng="0" ptsTypes="AA">
                                      <p:cBhvr>
                                        <p:cTn id="79" dur="500" fill="hold"/>
                                        <p:tgtEl>
                                          <p:spTgt spid="20"/>
                                        </p:tgtEl>
                                        <p:attrNameLst>
                                          <p:attrName>ppt_x</p:attrName>
                                          <p:attrName>ppt_y</p:attrName>
                                        </p:attrNameLst>
                                      </p:cBhvr>
                                      <p:rCtr x="0" y="21"/>
                                    </p:animMotion>
                                  </p:childTnLst>
                                </p:cTn>
                              </p:par>
                            </p:childTnLst>
                          </p:cTn>
                        </p:par>
                        <p:par>
                          <p:cTn id="80" fill="hold">
                            <p:stCondLst>
                              <p:cond delay="10200"/>
                            </p:stCondLst>
                            <p:childTnLst>
                              <p:par>
                                <p:cTn id="81" presetID="0" presetClass="path" presetSubtype="0" accel="50000" decel="50000" fill="hold" nodeType="afterEffect">
                                  <p:stCondLst>
                                    <p:cond delay="0"/>
                                  </p:stCondLst>
                                  <p:childTnLst>
                                    <p:animMotion origin="layout" path="M 0.63508 0.02551 L 0.46182 0.02551 " pathEditMode="fixed" rAng="0" ptsTypes="AA">
                                      <p:cBhvr>
                                        <p:cTn id="82" dur="500" fill="hold"/>
                                        <p:tgtEl>
                                          <p:spTgt spid="20"/>
                                        </p:tgtEl>
                                        <p:attrNameLst>
                                          <p:attrName>ppt_x</p:attrName>
                                          <p:attrName>ppt_y</p:attrName>
                                        </p:attrNameLst>
                                      </p:cBhvr>
                                      <p:rCtr x="-87" y="0"/>
                                    </p:animMotion>
                                  </p:childTnLst>
                                </p:cTn>
                              </p:par>
                            </p:childTnLst>
                          </p:cTn>
                        </p:par>
                        <p:par>
                          <p:cTn id="83" fill="hold">
                            <p:stCondLst>
                              <p:cond delay="10700"/>
                            </p:stCondLst>
                            <p:childTnLst>
                              <p:par>
                                <p:cTn id="84" presetID="0" presetClass="path" presetSubtype="0" accel="50000" decel="50000" fill="hold" nodeType="afterEffect">
                                  <p:stCondLst>
                                    <p:cond delay="0"/>
                                  </p:stCondLst>
                                  <p:childTnLst>
                                    <p:animMotion origin="layout" path="M 0.46181 0.02552 L 0.46181 0.06765 " pathEditMode="fixed" rAng="0" ptsTypes="AA">
                                      <p:cBhvr>
                                        <p:cTn id="85" dur="500" fill="hold"/>
                                        <p:tgtEl>
                                          <p:spTgt spid="20"/>
                                        </p:tgtEl>
                                        <p:attrNameLst>
                                          <p:attrName>ppt_x</p:attrName>
                                          <p:attrName>ppt_y</p:attrName>
                                        </p:attrNameLst>
                                      </p:cBhvr>
                                      <p:rCtr x="0" y="21"/>
                                    </p:animMotion>
                                  </p:childTnLst>
                                </p:cTn>
                              </p:par>
                            </p:childTnLst>
                          </p:cTn>
                        </p:par>
                        <p:par>
                          <p:cTn id="86" fill="hold">
                            <p:stCondLst>
                              <p:cond delay="11200"/>
                            </p:stCondLst>
                            <p:childTnLst>
                              <p:par>
                                <p:cTn id="87" presetID="0" presetClass="path" presetSubtype="0" accel="50000" decel="50000" fill="hold" nodeType="afterEffect">
                                  <p:stCondLst>
                                    <p:cond delay="0"/>
                                  </p:stCondLst>
                                  <p:childTnLst>
                                    <p:animMotion origin="layout" path="M 0.46181 0.06764 L 0.63508 0.06764 " pathEditMode="fixed" rAng="0" ptsTypes="AA">
                                      <p:cBhvr>
                                        <p:cTn id="88" dur="500" fill="hold"/>
                                        <p:tgtEl>
                                          <p:spTgt spid="20"/>
                                        </p:tgtEl>
                                        <p:attrNameLst>
                                          <p:attrName>ppt_x</p:attrName>
                                          <p:attrName>ppt_y</p:attrName>
                                        </p:attrNameLst>
                                      </p:cBhvr>
                                      <p:rCtr x="87" y="0"/>
                                    </p:animMotion>
                                  </p:childTnLst>
                                </p:cTn>
                              </p:par>
                              <p:par>
                                <p:cTn id="89" presetID="53"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11700"/>
                            </p:stCondLst>
                            <p:childTnLst>
                              <p:par>
                                <p:cTn id="95" presetID="0" presetClass="path" presetSubtype="0" accel="50000" decel="50000" fill="hold" nodeType="afterEffect">
                                  <p:stCondLst>
                                    <p:cond delay="0"/>
                                  </p:stCondLst>
                                  <p:childTnLst>
                                    <p:animMotion origin="layout" path="M 0.63508 0.06764 L 0.63508 0.10954 " pathEditMode="fixed" rAng="0" ptsTypes="AA">
                                      <p:cBhvr>
                                        <p:cTn id="96" dur="500" fill="hold"/>
                                        <p:tgtEl>
                                          <p:spTgt spid="20"/>
                                        </p:tgtEl>
                                        <p:attrNameLst>
                                          <p:attrName>ppt_x</p:attrName>
                                          <p:attrName>ppt_y</p:attrName>
                                        </p:attrNameLst>
                                      </p:cBhvr>
                                      <p:rCtr x="0" y="21"/>
                                    </p:animMotion>
                                  </p:childTnLst>
                                </p:cTn>
                              </p:par>
                            </p:childTnLst>
                          </p:cTn>
                        </p:par>
                        <p:par>
                          <p:cTn id="97" fill="hold">
                            <p:stCondLst>
                              <p:cond delay="12200"/>
                            </p:stCondLst>
                            <p:childTnLst>
                              <p:par>
                                <p:cTn id="98" presetID="0" presetClass="path" presetSubtype="0" accel="50000" decel="50000" fill="hold" nodeType="afterEffect">
                                  <p:stCondLst>
                                    <p:cond delay="0"/>
                                  </p:stCondLst>
                                  <p:childTnLst>
                                    <p:animMotion origin="layout" path="M 0.63508 0.10954 L 0.46182 0.10954 " pathEditMode="fixed" rAng="0" ptsTypes="AA">
                                      <p:cBhvr>
                                        <p:cTn id="99" dur="500" fill="hold"/>
                                        <p:tgtEl>
                                          <p:spTgt spid="20"/>
                                        </p:tgtEl>
                                        <p:attrNameLst>
                                          <p:attrName>ppt_x</p:attrName>
                                          <p:attrName>ppt_y</p:attrName>
                                        </p:attrNameLst>
                                      </p:cBhvr>
                                      <p:rCtr x="-87" y="0"/>
                                    </p:animMotion>
                                  </p:childTnLst>
                                </p:cTn>
                              </p:par>
                            </p:childTnLst>
                          </p:cTn>
                        </p:par>
                        <p:par>
                          <p:cTn id="100" fill="hold">
                            <p:stCondLst>
                              <p:cond delay="12700"/>
                            </p:stCondLst>
                            <p:childTnLst>
                              <p:par>
                                <p:cTn id="101" presetID="0" presetClass="path" presetSubtype="0" accel="50000" decel="50000" fill="hold" nodeType="afterEffect">
                                  <p:stCondLst>
                                    <p:cond delay="0"/>
                                  </p:stCondLst>
                                  <p:childTnLst>
                                    <p:animMotion origin="layout" path="M 0.46181 0.10954 L 0.46181 0.15167 " pathEditMode="fixed" rAng="0" ptsTypes="AA">
                                      <p:cBhvr>
                                        <p:cTn id="102" dur="500" fill="hold"/>
                                        <p:tgtEl>
                                          <p:spTgt spid="20"/>
                                        </p:tgtEl>
                                        <p:attrNameLst>
                                          <p:attrName>ppt_x</p:attrName>
                                          <p:attrName>ppt_y</p:attrName>
                                        </p:attrNameLst>
                                      </p:cBhvr>
                                      <p:rCtr x="0" y="21"/>
                                    </p:animMotion>
                                  </p:childTnLst>
                                </p:cTn>
                              </p:par>
                            </p:childTnLst>
                          </p:cTn>
                        </p:par>
                        <p:par>
                          <p:cTn id="103" fill="hold">
                            <p:stCondLst>
                              <p:cond delay="13200"/>
                            </p:stCondLst>
                            <p:childTnLst>
                              <p:par>
                                <p:cTn id="104" presetID="0" presetClass="path" presetSubtype="0" accel="50000" decel="50000" fill="hold" nodeType="afterEffect">
                                  <p:stCondLst>
                                    <p:cond delay="0"/>
                                  </p:stCondLst>
                                  <p:childTnLst>
                                    <p:animMotion origin="layout" path="M 0.46181 0.15167 L 0.63508 0.15167 " pathEditMode="fixed" rAng="0" ptsTypes="AA">
                                      <p:cBhvr>
                                        <p:cTn id="105" dur="500" fill="hold"/>
                                        <p:tgtEl>
                                          <p:spTgt spid="20"/>
                                        </p:tgtEl>
                                        <p:attrNameLst>
                                          <p:attrName>ppt_x</p:attrName>
                                          <p:attrName>ppt_y</p:attrName>
                                        </p:attrNameLst>
                                      </p:cBhvr>
                                      <p:rCtr x="87" y="0"/>
                                    </p:animMotion>
                                  </p:childTnLst>
                                </p:cTn>
                              </p:par>
                            </p:childTnLst>
                          </p:cTn>
                        </p:par>
                        <p:par>
                          <p:cTn id="106" fill="hold">
                            <p:stCondLst>
                              <p:cond delay="13700"/>
                            </p:stCondLst>
                            <p:childTnLst>
                              <p:par>
                                <p:cTn id="107" presetID="0" presetClass="path" presetSubtype="0" accel="50000" decel="50000" fill="hold" nodeType="afterEffect">
                                  <p:stCondLst>
                                    <p:cond delay="0"/>
                                  </p:stCondLst>
                                  <p:childTnLst>
                                    <p:animMotion origin="layout" path="M 0.63508 0.15167 L 0.63508 0.19681 " pathEditMode="fixed" rAng="0" ptsTypes="AA">
                                      <p:cBhvr>
                                        <p:cTn id="108" dur="500" fill="hold"/>
                                        <p:tgtEl>
                                          <p:spTgt spid="20"/>
                                        </p:tgtEl>
                                        <p:attrNameLst>
                                          <p:attrName>ppt_x</p:attrName>
                                          <p:attrName>ppt_y</p:attrName>
                                        </p:attrNameLst>
                                      </p:cBhvr>
                                      <p:rCtr x="0" y="22"/>
                                    </p:animMotion>
                                  </p:childTnLst>
                                </p:cTn>
                              </p:par>
                            </p:childTnLst>
                          </p:cTn>
                        </p:par>
                        <p:par>
                          <p:cTn id="109" fill="hold">
                            <p:stCondLst>
                              <p:cond delay="14200"/>
                            </p:stCondLst>
                            <p:childTnLst>
                              <p:par>
                                <p:cTn id="110" presetID="0" presetClass="path" presetSubtype="0" accel="50000" decel="50000" fill="hold" nodeType="afterEffect">
                                  <p:stCondLst>
                                    <p:cond delay="0"/>
                                  </p:stCondLst>
                                  <p:childTnLst>
                                    <p:animMotion origin="layout" path="M 0.63508 0.19681 L 0.46181 0.19681 " pathEditMode="fixed" rAng="0" ptsTypes="AA">
                                      <p:cBhvr>
                                        <p:cTn id="111" dur="500" fill="hold"/>
                                        <p:tgtEl>
                                          <p:spTgt spid="20"/>
                                        </p:tgtEl>
                                        <p:attrNameLst>
                                          <p:attrName>ppt_x</p:attrName>
                                          <p:attrName>ppt_y</p:attrName>
                                        </p:attrNameLst>
                                      </p:cBhvr>
                                      <p:rCtr x="-87" y="0"/>
                                    </p:animMotion>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2000"/>
                                        <p:tgtEl>
                                          <p:spTgt spid="20"/>
                                        </p:tgtEl>
                                      </p:cBhvr>
                                    </p:animEffect>
                                    <p:set>
                                      <p:cBhvr>
                                        <p:cTn id="116" dur="1" fill="hold">
                                          <p:stCondLst>
                                            <p:cond delay="1999"/>
                                          </p:stCondLst>
                                        </p:cTn>
                                        <p:tgtEl>
                                          <p:spTgt spid="20"/>
                                        </p:tgtEl>
                                        <p:attrNameLst>
                                          <p:attrName>style.visibility</p:attrName>
                                        </p:attrNameLst>
                                      </p:cBhvr>
                                      <p:to>
                                        <p:strVal val="hidden"/>
                                      </p:to>
                                    </p:set>
                                  </p:childTnLst>
                                </p:cTn>
                              </p:par>
                              <p:par>
                                <p:cTn id="117" presetID="53" presetClass="exit" presetSubtype="0" fill="hold" nodeType="withEffect">
                                  <p:stCondLst>
                                    <p:cond delay="0"/>
                                  </p:stCondLst>
                                  <p:childTnLst>
                                    <p:anim calcmode="lin" valueType="num">
                                      <p:cBhvr>
                                        <p:cTn id="118" dur="500"/>
                                        <p:tgtEl>
                                          <p:spTgt spid="19"/>
                                        </p:tgtEl>
                                        <p:attrNameLst>
                                          <p:attrName>ppt_w</p:attrName>
                                        </p:attrNameLst>
                                      </p:cBhvr>
                                      <p:tavLst>
                                        <p:tav tm="0">
                                          <p:val>
                                            <p:strVal val="ppt_w"/>
                                          </p:val>
                                        </p:tav>
                                        <p:tav tm="100000">
                                          <p:val>
                                            <p:fltVal val="0"/>
                                          </p:val>
                                        </p:tav>
                                      </p:tavLst>
                                    </p:anim>
                                    <p:anim calcmode="lin" valueType="num">
                                      <p:cBhvr>
                                        <p:cTn id="119" dur="500"/>
                                        <p:tgtEl>
                                          <p:spTgt spid="19"/>
                                        </p:tgtEl>
                                        <p:attrNameLst>
                                          <p:attrName>ppt_h</p:attrName>
                                        </p:attrNameLst>
                                      </p:cBhvr>
                                      <p:tavLst>
                                        <p:tav tm="0">
                                          <p:val>
                                            <p:strVal val="ppt_h"/>
                                          </p:val>
                                        </p:tav>
                                        <p:tav tm="100000">
                                          <p:val>
                                            <p:fltVal val="0"/>
                                          </p:val>
                                        </p:tav>
                                      </p:tavLst>
                                    </p:anim>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2">
                                            <p:txEl>
                                              <p:pRg st="0" end="0"/>
                                            </p:txEl>
                                          </p:spTgt>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 0 L 0.59062 0 " pathEditMode="relative" ptsTypes="AA">
                                      <p:cBhvr>
                                        <p:cTn id="135" dur="2000" fill="hold"/>
                                        <p:tgtEl>
                                          <p:spTgt spid="23"/>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59062 0 " pathEditMode="relative" ptsTypes="AA">
                                      <p:cBhvr>
                                        <p:cTn id="137" dur="2000" fill="hold"/>
                                        <p:tgtEl>
                                          <p:spTgt spid="24"/>
                                        </p:tgtEl>
                                        <p:attrNameLst>
                                          <p:attrName>ppt_x</p:attrName>
                                          <p:attrName>ppt_y</p:attrName>
                                        </p:attrNameLst>
                                      </p:cBhvr>
                                    </p:animMotion>
                                  </p:childTnLst>
                                </p:cTn>
                              </p:par>
                              <p:par>
                                <p:cTn id="138" presetID="0" presetClass="path" presetSubtype="0" accel="50000" decel="50000" fill="hold" grpId="2" nodeType="withEffect">
                                  <p:stCondLst>
                                    <p:cond delay="0"/>
                                  </p:stCondLst>
                                  <p:childTnLst>
                                    <p:animMotion origin="layout" path="M 0 0 L 0.59062 0 " pathEditMode="relative" ptsTypes="AA">
                                      <p:cBhvr>
                                        <p:cTn id="139" dur="2000" fill="hold"/>
                                        <p:tgtEl>
                                          <p:spTgt spid="22"/>
                                        </p:tgtEl>
                                        <p:attrNameLst>
                                          <p:attrName>ppt_x</p:attrName>
                                          <p:attrName>ppt_y</p:attrName>
                                        </p:attrNameLst>
                                      </p:cBhvr>
                                    </p:animMotion>
                                  </p:childTnLst>
                                </p:cTn>
                              </p:par>
                            </p:childTnLst>
                          </p:cTn>
                        </p:par>
                        <p:par>
                          <p:cTn id="140" fill="hold">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1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0" grpId="0"/>
      <p:bldP spid="13" grpId="0"/>
      <p:bldP spid="13" grpId="1"/>
      <p:bldP spid="18" grpId="0"/>
      <p:bldP spid="18" grpId="1"/>
      <p:bldP spid="22" grpId="0"/>
      <p:bldP spid="22" grpId="1"/>
      <p:bldP spid="22" grpId="2"/>
      <p:bldP spid="15" grpId="0"/>
      <p:bldP spid="15" grpId="1"/>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72132"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000769" y="3071822"/>
            <a:ext cx="1714500" cy="11509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20" name="Imagem 19" descr="ampulheta.gif"/>
          <p:cNvPicPr>
            <a:picLocks noChangeAspect="1"/>
          </p:cNvPicPr>
          <p:nvPr/>
        </p:nvPicPr>
        <p:blipFill>
          <a:blip r:embed="rId6"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21" name="Retângulo 20"/>
          <p:cNvSpPr/>
          <p:nvPr/>
        </p:nvSpPr>
        <p:spPr>
          <a:xfrm>
            <a:off x="6286521" y="2857508"/>
            <a:ext cx="1143008" cy="1500198"/>
          </a:xfrm>
          <a:prstGeom prst="rect">
            <a:avLst/>
          </a:prstGeom>
          <a:blipFill>
            <a:blip r:embed="rId7"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2" name="CaixaDeTexto 21"/>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alguns dias depois</a:t>
            </a:r>
            <a:r>
              <a:rPr lang="pt-B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endParaRPr lang="pt-BR"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fmla="#ppt_w*sin(2.5*pi*$)">
                                          <p:val>
                                            <p:fltVal val="0"/>
                                          </p:val>
                                        </p:tav>
                                        <p:tav tm="100000">
                                          <p:val>
                                            <p:fltVal val="1"/>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20"/>
                                        </p:tgtEl>
                                      </p:cBhvr>
                                    </p:animEffect>
                                    <p:animScale>
                                      <p:cBhvr>
                                        <p:cTn id="11" dur="250" autoRev="1" fill="hold"/>
                                        <p:tgtEl>
                                          <p:spTgt spid="20"/>
                                        </p:tgtEl>
                                      </p:cBhvr>
                                      <p:by x="105000" y="105000"/>
                                    </p:animScale>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000"/>
                            </p:stCondLst>
                            <p:childTnLst>
                              <p:par>
                                <p:cTn id="32" presetID="0" presetClass="path" presetSubtype="0" accel="50000" decel="50000" fill="hold" grpId="1" nodeType="afterEffect">
                                  <p:stCondLst>
                                    <p:cond delay="0"/>
                                  </p:stCondLst>
                                  <p:childTnLst>
                                    <p:animMotion origin="layout" path="M -2.77778E-7 -1.85185E-6 C 0.0151 -0.01504 0.03038 -0.03009 -0.01562 -0.05301 C -0.06163 -0.07592 -0.19201 -0.13565 -0.27587 -0.13796 C -0.35972 -0.14028 -0.475 -0.09629 -0.51892 -0.06666 C -0.56285 -0.03704 -0.53663 0.02222 -0.53976 0.03912 " pathEditMode="relative" rAng="0" ptsTypes="aaaaA">
                                      <p:cBhvr>
                                        <p:cTn id="33" dur="2000" fill="hold"/>
                                        <p:tgtEl>
                                          <p:spTgt spid="21"/>
                                        </p:tgtEl>
                                        <p:attrNameLst>
                                          <p:attrName>ppt_x</p:attrName>
                                          <p:attrName>ppt_y</p:attrName>
                                        </p:attrNameLst>
                                      </p:cBhvr>
                                      <p:rCtr x="-266"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48311"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5976948" y="307182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14612" y="3643326"/>
            <a:ext cx="187995" cy="285752"/>
          </a:xfrm>
          <a:prstGeom prst="rect">
            <a:avLst/>
          </a:prstGeom>
          <a:noFill/>
          <a:ln w="9525">
            <a:noFill/>
            <a:miter lim="800000"/>
            <a:headEnd/>
            <a:tailEnd/>
          </a:ln>
        </p:spPr>
      </p:pic>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2" name="Retângulo 11"/>
          <p:cNvSpPr/>
          <p:nvPr/>
        </p:nvSpPr>
        <p:spPr>
          <a:xfrm>
            <a:off x="6262700" y="2857508"/>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3" name="Retângulo 12"/>
          <p:cNvSpPr/>
          <p:nvPr/>
        </p:nvSpPr>
        <p:spPr>
          <a:xfrm>
            <a:off x="1357290" y="3143248"/>
            <a:ext cx="1143008" cy="1500198"/>
          </a:xfrm>
          <a:prstGeom prst="rect">
            <a:avLst/>
          </a:prstGeom>
          <a:blipFill>
            <a:blip r:embed="rId10"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4" name="Imagem 13" descr="ampulheta.gif"/>
          <p:cNvPicPr>
            <a:picLocks noChangeAspect="1"/>
          </p:cNvPicPr>
          <p:nvPr/>
        </p:nvPicPr>
        <p:blipFill>
          <a:blip r:embed="rId11"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15" name="CaixaDeTexto 14"/>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Mais alguns dias...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22222E-6 3.33333E-6 L 0.34809 0.04236 " pathEditMode="relative" rAng="0" ptsTypes="AA">
                                      <p:cBhvr>
                                        <p:cTn id="15" dur="1000" fill="hold"/>
                                        <p:tgtEl>
                                          <p:spTgt spid="1033"/>
                                        </p:tgtEl>
                                        <p:attrNameLst>
                                          <p:attrName>ppt_x</p:attrName>
                                          <p:attrName>ppt_y</p:attrName>
                                        </p:attrNameLst>
                                      </p:cBhvr>
                                      <p:rCtr x="174" y="21"/>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34809 0.04236 L 0.54497 0.04236 " pathEditMode="relative" rAng="0" ptsTypes="AA">
                                      <p:cBhvr>
                                        <p:cTn id="22" dur="1000" fill="hold"/>
                                        <p:tgtEl>
                                          <p:spTgt spid="1033"/>
                                        </p:tgtEl>
                                        <p:attrNameLst>
                                          <p:attrName>ppt_x</p:attrName>
                                          <p:attrName>ppt_y</p:attrName>
                                        </p:attrNameLst>
                                      </p:cBhvr>
                                      <p:rCtr x="98" y="0"/>
                                    </p:animMotion>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0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0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2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2.5E-6 5.55556E-6 L 0.60625 0.55672 " pathEditMode="relative" ptsTypes="AA">
                                      <p:cBhvr>
                                        <p:cTn id="35" dur="1000" fill="hold"/>
                                        <p:tgtEl>
                                          <p:spTgt spid="25"/>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1.38889E-6 -5.55556E-6 L 0.59861 0.56712 " pathEditMode="relative" ptsTypes="AA">
                                      <p:cBhvr>
                                        <p:cTn id="37" dur="1000" fill="hold"/>
                                        <p:tgtEl>
                                          <p:spTgt spid="24"/>
                                        </p:tgtEl>
                                        <p:attrNameLst>
                                          <p:attrName>ppt_x</p:attrName>
                                          <p:attrName>ppt_y</p:attrName>
                                        </p:attrNameLst>
                                      </p:cBhvr>
                                    </p:animMotion>
                                  </p:childTnLst>
                                </p:cTn>
                              </p:par>
                            </p:childTnLst>
                          </p:cTn>
                        </p:par>
                        <p:par>
                          <p:cTn id="38" fill="hold">
                            <p:stCondLst>
                              <p:cond delay="1000"/>
                            </p:stCondLst>
                            <p:childTnLst>
                              <p:par>
                                <p:cTn id="39" presetID="53" presetClass="exit" presetSubtype="0" fill="hold" grpId="1" nodeType="afterEffect">
                                  <p:stCondLst>
                                    <p:cond delay="0"/>
                                  </p:stCondLst>
                                  <p:childTnLst>
                                    <p:anim calcmode="lin" valueType="num">
                                      <p:cBhvr>
                                        <p:cTn id="40" dur="500"/>
                                        <p:tgtEl>
                                          <p:spTgt spid="24"/>
                                        </p:tgtEl>
                                        <p:attrNameLst>
                                          <p:attrName>ppt_w</p:attrName>
                                        </p:attrNameLst>
                                      </p:cBhvr>
                                      <p:tavLst>
                                        <p:tav tm="0">
                                          <p:val>
                                            <p:strVal val="ppt_w"/>
                                          </p:val>
                                        </p:tav>
                                        <p:tav tm="100000">
                                          <p:val>
                                            <p:fltVal val="0"/>
                                          </p:val>
                                        </p:tav>
                                      </p:tavLst>
                                    </p:anim>
                                    <p:anim calcmode="lin" valueType="num">
                                      <p:cBhvr>
                                        <p:cTn id="41" dur="500"/>
                                        <p:tgtEl>
                                          <p:spTgt spid="24"/>
                                        </p:tgtEl>
                                        <p:attrNameLst>
                                          <p:attrName>ppt_h</p:attrName>
                                        </p:attrNameLst>
                                      </p:cBhvr>
                                      <p:tavLst>
                                        <p:tav tm="0">
                                          <p:val>
                                            <p:strVal val="ppt_h"/>
                                          </p:val>
                                        </p:tav>
                                        <p:tav tm="100000">
                                          <p:val>
                                            <p:fltVal val="0"/>
                                          </p:val>
                                        </p:tav>
                                      </p:tavLst>
                                    </p:anim>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500"/>
                                        <p:tgtEl>
                                          <p:spTgt spid="25"/>
                                        </p:tgtEl>
                                        <p:attrNameLst>
                                          <p:attrName>ppt_w</p:attrName>
                                        </p:attrNameLst>
                                      </p:cBhvr>
                                      <p:tavLst>
                                        <p:tav tm="0">
                                          <p:val>
                                            <p:strVal val="ppt_w"/>
                                          </p:val>
                                        </p:tav>
                                        <p:tav tm="100000">
                                          <p:val>
                                            <p:fltVal val="0"/>
                                          </p:val>
                                        </p:tav>
                                      </p:tavLst>
                                    </p:anim>
                                    <p:anim calcmode="lin" valueType="num">
                                      <p:cBhvr>
                                        <p:cTn id="46" dur="500"/>
                                        <p:tgtEl>
                                          <p:spTgt spid="25"/>
                                        </p:tgtEl>
                                        <p:attrNameLst>
                                          <p:attrName>ppt_h</p:attrName>
                                        </p:attrNameLst>
                                      </p:cBhvr>
                                      <p:tavLst>
                                        <p:tav tm="0">
                                          <p:val>
                                            <p:strVal val="ppt_h"/>
                                          </p:val>
                                        </p:tav>
                                        <p:tav tm="100000">
                                          <p:val>
                                            <p:fltVal val="0"/>
                                          </p:val>
                                        </p:tav>
                                      </p:tavLst>
                                    </p:anim>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1030"/>
                                        </p:tgtEl>
                                        <p:attrNameLst>
                                          <p:attrName>ppt_w</p:attrName>
                                        </p:attrNameLst>
                                      </p:cBhvr>
                                      <p:tavLst>
                                        <p:tav tm="0">
                                          <p:val>
                                            <p:strVal val="ppt_w"/>
                                          </p:val>
                                        </p:tav>
                                        <p:tav tm="100000">
                                          <p:val>
                                            <p:fltVal val="0"/>
                                          </p:val>
                                        </p:tav>
                                      </p:tavLst>
                                    </p:anim>
                                    <p:anim calcmode="lin" valueType="num">
                                      <p:cBhvr>
                                        <p:cTn id="53" dur="500"/>
                                        <p:tgtEl>
                                          <p:spTgt spid="1030"/>
                                        </p:tgtEl>
                                        <p:attrNameLst>
                                          <p:attrName>ppt_h</p:attrName>
                                        </p:attrNameLst>
                                      </p:cBhvr>
                                      <p:tavLst>
                                        <p:tav tm="0">
                                          <p:val>
                                            <p:strVal val="ppt_h"/>
                                          </p:val>
                                        </p:tav>
                                        <p:tav tm="100000">
                                          <p:val>
                                            <p:fltVal val="0"/>
                                          </p:val>
                                        </p:tav>
                                      </p:tavLst>
                                    </p:anim>
                                    <p:animEffect transition="out" filter="fade">
                                      <p:cBhvr>
                                        <p:cTn id="54" dur="500"/>
                                        <p:tgtEl>
                                          <p:spTgt spid="1030"/>
                                        </p:tgtEl>
                                      </p:cBhvr>
                                    </p:animEffect>
                                    <p:set>
                                      <p:cBhvr>
                                        <p:cTn id="55" dur="1" fill="hold">
                                          <p:stCondLst>
                                            <p:cond delay="499"/>
                                          </p:stCondLst>
                                        </p:cTn>
                                        <p:tgtEl>
                                          <p:spTgt spid="10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9"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fmla="#ppt_w*sin(2.5*pi*$)">
                                          <p:val>
                                            <p:fltVal val="0"/>
                                          </p:val>
                                        </p:tav>
                                        <p:tav tm="100000">
                                          <p:val>
                                            <p:fltVal val="1"/>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childTnLst>
                                </p:cTn>
                              </p:par>
                              <p:par>
                                <p:cTn id="64" presetID="26" presetClass="emph" presetSubtype="0" fill="hold" nodeType="withEffect">
                                  <p:stCondLst>
                                    <p:cond delay="0"/>
                                  </p:stCondLst>
                                  <p:childTnLst>
                                    <p:animEffect transition="out" filter="fade">
                                      <p:cBhvr>
                                        <p:cTn id="65" dur="500" tmFilter="0, 0; .2, .5; .8, .5; 1, 0"/>
                                        <p:tgtEl>
                                          <p:spTgt spid="14"/>
                                        </p:tgtEl>
                                      </p:cBhvr>
                                    </p:animEffect>
                                    <p:animScale>
                                      <p:cBhvr>
                                        <p:cTn id="66" dur="250" autoRev="1" fill="hold"/>
                                        <p:tgtEl>
                                          <p:spTgt spid="14"/>
                                        </p:tgtEl>
                                      </p:cBhvr>
                                      <p:by x="105000" y="105000"/>
                                    </p:animScale>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xit" presetSubtype="0" fill="hold" nodeType="clickEffect">
                                  <p:stCondLst>
                                    <p:cond delay="0"/>
                                  </p:stCondLst>
                                  <p:childTnLst>
                                    <p:anim calcmode="lin" valueType="num">
                                      <p:cBhvr>
                                        <p:cTn id="73" dur="500"/>
                                        <p:tgtEl>
                                          <p:spTgt spid="14"/>
                                        </p:tgtEl>
                                        <p:attrNameLst>
                                          <p:attrName>ppt_w</p:attrName>
                                        </p:attrNameLst>
                                      </p:cBhvr>
                                      <p:tavLst>
                                        <p:tav tm="0">
                                          <p:val>
                                            <p:strVal val="ppt_w"/>
                                          </p:val>
                                        </p:tav>
                                        <p:tav tm="100000">
                                          <p:val>
                                            <p:fltVal val="0"/>
                                          </p:val>
                                        </p:tav>
                                      </p:tavLst>
                                    </p:anim>
                                    <p:anim calcmode="lin" valueType="num">
                                      <p:cBhvr>
                                        <p:cTn id="74" dur="500"/>
                                        <p:tgtEl>
                                          <p:spTgt spid="14"/>
                                        </p:tgtEl>
                                        <p:attrNameLst>
                                          <p:attrName>ppt_h</p:attrName>
                                        </p:attrNameLst>
                                      </p:cBhvr>
                                      <p:tavLst>
                                        <p:tav tm="0">
                                          <p:val>
                                            <p:strVal val="ppt_h"/>
                                          </p:val>
                                        </p:tav>
                                        <p:tav tm="100000">
                                          <p:val>
                                            <p:fltVal val="0"/>
                                          </p:val>
                                        </p:tav>
                                      </p:tavLst>
                                    </p:anim>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par>
                          <p:cTn id="80" fill="hold">
                            <p:stCondLst>
                              <p:cond delay="500"/>
                            </p:stCondLst>
                            <p:childTnLst>
                              <p:par>
                                <p:cTn id="81" presetID="53"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1000"/>
                            </p:stCondLst>
                            <p:childTnLst>
                              <p:par>
                                <p:cTn id="87" presetID="0" presetClass="path" presetSubtype="0" accel="50000" decel="50000" fill="hold" grpId="1" nodeType="afterEffect">
                                  <p:stCondLst>
                                    <p:cond delay="0"/>
                                  </p:stCondLst>
                                  <p:childTnLst>
                                    <p:animMotion origin="layout" path="M 0.01614 -0.00116 C 0.03125 -0.01621 0.04652 -0.03125 0.00052 -0.05417 C -0.04549 -0.07709 -0.17587 -0.13681 -0.25973 -0.13912 C -0.34358 -0.14144 -0.45886 -0.09746 -0.50278 -0.06783 C -0.54671 -0.0382 -0.52049 0.02106 -0.52362 0.03796 " pathEditMode="relative" rAng="0" ptsTypes="aaaaA">
                                      <p:cBhvr>
                                        <p:cTn id="88" dur="1000" fill="hold"/>
                                        <p:tgtEl>
                                          <p:spTgt spid="12"/>
                                        </p:tgtEl>
                                        <p:attrNameLst>
                                          <p:attrName>ppt_x</p:attrName>
                                          <p:attrName>ppt_y</p:attrName>
                                        </p:attrNameLst>
                                      </p:cBhvr>
                                      <p:rCtr x="-266"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12" grpId="0" animBg="1"/>
      <p:bldP spid="12" grpId="1" animBg="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3" cstate="print"/>
          <a:srcRect/>
          <a:stretch>
            <a:fillRect/>
          </a:stretch>
        </p:blipFill>
        <p:spPr bwMode="auto">
          <a:xfrm>
            <a:off x="6286512" y="3000372"/>
            <a:ext cx="1714500" cy="1150938"/>
          </a:xfrm>
          <a:prstGeom prst="rect">
            <a:avLst/>
          </a:prstGeom>
          <a:noFill/>
          <a:ln w="9525">
            <a:noFill/>
            <a:miter lim="800000"/>
            <a:headEnd/>
            <a:tailEnd/>
          </a:ln>
        </p:spPr>
      </p:pic>
      <p:pic>
        <p:nvPicPr>
          <p:cNvPr id="21" name="Imagem 20"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22" name="Retângulo 21"/>
          <p:cNvSpPr/>
          <p:nvPr/>
        </p:nvSpPr>
        <p:spPr>
          <a:xfrm>
            <a:off x="1643042" y="3071810"/>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3" name="Retângulo 22"/>
          <p:cNvSpPr/>
          <p:nvPr/>
        </p:nvSpPr>
        <p:spPr>
          <a:xfrm>
            <a:off x="1714480" y="3000372"/>
            <a:ext cx="1143008" cy="1500198"/>
          </a:xfrm>
          <a:prstGeom prst="rect">
            <a:avLst/>
          </a:prstGeom>
          <a:blipFill>
            <a:blip r:embed="rId5"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5" name="Imagem 14" descr="Untitled3.jpg"/>
          <p:cNvPicPr>
            <a:picLocks noChangeAspect="1"/>
          </p:cNvPicPr>
          <p:nvPr/>
        </p:nvPicPr>
        <p:blipFill>
          <a:blip r:embed="rId6" cstate="print"/>
          <a:stretch>
            <a:fillRect/>
          </a:stretch>
        </p:blipFill>
        <p:spPr>
          <a:xfrm>
            <a:off x="214282" y="2428868"/>
            <a:ext cx="4214810" cy="4429132"/>
          </a:xfrm>
          <a:prstGeom prst="rect">
            <a:avLst/>
          </a:prstGeom>
        </p:spPr>
      </p:pic>
      <p:pic>
        <p:nvPicPr>
          <p:cNvPr id="19" name="Imagem 18" descr="Untitled6.jpg"/>
          <p:cNvPicPr>
            <a:picLocks noChangeAspect="1"/>
          </p:cNvPicPr>
          <p:nvPr/>
        </p:nvPicPr>
        <p:blipFill>
          <a:blip r:embed="rId7" cstate="print"/>
          <a:stretch>
            <a:fillRect/>
          </a:stretch>
        </p:blipFill>
        <p:spPr>
          <a:xfrm>
            <a:off x="4500530" y="1357298"/>
            <a:ext cx="4643470" cy="3348036"/>
          </a:xfrm>
          <a:prstGeom prst="rect">
            <a:avLst/>
          </a:prstGeom>
        </p:spPr>
      </p:pic>
      <p:pic>
        <p:nvPicPr>
          <p:cNvPr id="12" name="Imagem 11" descr="resultado BLAST.bmp"/>
          <p:cNvPicPr>
            <a:picLocks noChangeAspect="1"/>
          </p:cNvPicPr>
          <p:nvPr/>
        </p:nvPicPr>
        <p:blipFill>
          <a:blip r:embed="rId8" cstate="print"/>
          <a:srcRect/>
          <a:stretch>
            <a:fillRect/>
          </a:stretch>
        </p:blipFill>
        <p:spPr bwMode="auto">
          <a:xfrm>
            <a:off x="214313" y="1357313"/>
            <a:ext cx="7929562" cy="4127500"/>
          </a:xfrm>
          <a:prstGeom prst="rect">
            <a:avLst/>
          </a:prstGeom>
          <a:noFill/>
          <a:ln w="9525">
            <a:noFill/>
            <a:miter lim="800000"/>
            <a:headEnd/>
            <a:tailEnd/>
          </a:ln>
        </p:spPr>
      </p:pic>
      <p:pic>
        <p:nvPicPr>
          <p:cNvPr id="9" name="Imagem 8" descr="Untitled2.jpg"/>
          <p:cNvPicPr>
            <a:picLocks noChangeAspect="1"/>
          </p:cNvPicPr>
          <p:nvPr/>
        </p:nvPicPr>
        <p:blipFill>
          <a:blip r:embed="rId9" cstate="print"/>
          <a:stretch>
            <a:fillRect/>
          </a:stretch>
        </p:blipFill>
        <p:spPr>
          <a:xfrm>
            <a:off x="500034" y="1500174"/>
            <a:ext cx="7143800" cy="5000660"/>
          </a:xfrm>
          <a:prstGeom prst="rect">
            <a:avLst/>
          </a:prstGeom>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8"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71604" y="5786454"/>
            <a:ext cx="187995" cy="285752"/>
          </a:xfrm>
          <a:prstGeom prst="rect">
            <a:avLst/>
          </a:prstGeom>
          <a:noFill/>
          <a:ln w="9525">
            <a:noFill/>
            <a:miter lim="800000"/>
            <a:headEnd/>
            <a:tailEnd/>
          </a:ln>
        </p:spPr>
      </p:pic>
      <p:pic>
        <p:nvPicPr>
          <p:cNvPr id="16" name="Imagem 15" descr="Untitled4.jpg"/>
          <p:cNvPicPr>
            <a:picLocks noChangeAspect="1"/>
          </p:cNvPicPr>
          <p:nvPr/>
        </p:nvPicPr>
        <p:blipFill>
          <a:blip r:embed="rId11" cstate="print"/>
          <a:stretch>
            <a:fillRect/>
          </a:stretch>
        </p:blipFill>
        <p:spPr>
          <a:xfrm>
            <a:off x="214282" y="1214422"/>
            <a:ext cx="4143404" cy="1214435"/>
          </a:xfrm>
          <a:prstGeom prst="rect">
            <a:avLst/>
          </a:prstGeom>
        </p:spPr>
      </p:pic>
      <p:pic>
        <p:nvPicPr>
          <p:cNvPr id="17" name="Imagem 16" descr="Untitled5.jpg"/>
          <p:cNvPicPr>
            <a:picLocks noChangeAspect="1"/>
          </p:cNvPicPr>
          <p:nvPr/>
        </p:nvPicPr>
        <p:blipFill>
          <a:blip r:embed="rId12" cstate="print"/>
          <a:stretch>
            <a:fillRect/>
          </a:stretch>
        </p:blipFill>
        <p:spPr>
          <a:xfrm>
            <a:off x="1643042" y="1571612"/>
            <a:ext cx="1057275" cy="266700"/>
          </a:xfrm>
          <a:prstGeom prst="rect">
            <a:avLst/>
          </a:prstGeom>
        </p:spPr>
      </p:pic>
      <p:pic>
        <p:nvPicPr>
          <p:cNvPr id="20" name="Imagem 19" descr="Untitled7.jpg"/>
          <p:cNvPicPr>
            <a:picLocks noChangeAspect="1"/>
          </p:cNvPicPr>
          <p:nvPr/>
        </p:nvPicPr>
        <p:blipFill>
          <a:blip r:embed="rId13" cstate="print"/>
          <a:stretch>
            <a:fillRect/>
          </a:stretch>
        </p:blipFill>
        <p:spPr>
          <a:xfrm>
            <a:off x="214282" y="2500306"/>
            <a:ext cx="4143404" cy="1028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98 0.05254 L -0.06805 -0.51158 " pathEditMode="relative" rAng="0" ptsTypes="AA">
                                      <p:cBhvr>
                                        <p:cTn id="18" dur="1000" fill="hold"/>
                                        <p:tgtEl>
                                          <p:spTgt spid="8"/>
                                        </p:tgtEl>
                                        <p:attrNameLst>
                                          <p:attrName>ppt_x</p:attrName>
                                          <p:attrName>ppt_y</p:attrName>
                                        </p:attrNameLst>
                                      </p:cBhvr>
                                      <p:rCtr x="-30" y="-282"/>
                                    </p:animMotion>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500"/>
                            </p:stCondLst>
                            <p:childTnLst>
                              <p:par>
                                <p:cTn id="26" presetID="53" presetClass="exit" presetSubtype="0" fill="hold" nodeType="afterEffect">
                                  <p:stCondLst>
                                    <p:cond delay="0"/>
                                  </p:stCondLst>
                                  <p:childTnLst>
                                    <p:anim calcmode="lin" valueType="num">
                                      <p:cBhvr>
                                        <p:cTn id="27" dur="500"/>
                                        <p:tgtEl>
                                          <p:spTgt spid="12"/>
                                        </p:tgtEl>
                                        <p:attrNameLst>
                                          <p:attrName>ppt_w</p:attrName>
                                        </p:attrNameLst>
                                      </p:cBhvr>
                                      <p:tavLst>
                                        <p:tav tm="0">
                                          <p:val>
                                            <p:strVal val="ppt_w"/>
                                          </p:val>
                                        </p:tav>
                                        <p:tav tm="100000">
                                          <p:val>
                                            <p:fltVal val="0"/>
                                          </p:val>
                                        </p:tav>
                                      </p:tavLst>
                                    </p:anim>
                                    <p:anim calcmode="lin" valueType="num">
                                      <p:cBhvr>
                                        <p:cTn id="28" dur="500"/>
                                        <p:tgtEl>
                                          <p:spTgt spid="12"/>
                                        </p:tgtEl>
                                        <p:attrNameLst>
                                          <p:attrName>ppt_h</p:attrName>
                                        </p:attrNameLst>
                                      </p:cBhvr>
                                      <p:tavLst>
                                        <p:tav tm="0">
                                          <p:val>
                                            <p:strVal val="ppt_h"/>
                                          </p:val>
                                        </p:tav>
                                        <p:tav tm="100000">
                                          <p:val>
                                            <p:fltVal val="0"/>
                                          </p:val>
                                        </p:tav>
                                      </p:tavLst>
                                    </p:anim>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6806 -0.51157 L -0.06007 0.07639 " pathEditMode="relative" rAng="0" ptsTypes="AA">
                                      <p:cBhvr>
                                        <p:cTn id="34" dur="1000" fill="hold"/>
                                        <p:tgtEl>
                                          <p:spTgt spid="8"/>
                                        </p:tgtEl>
                                        <p:attrNameLst>
                                          <p:attrName>ppt_x</p:attrName>
                                          <p:attrName>ppt_y</p:attrName>
                                        </p:attrNameLst>
                                      </p:cBhvr>
                                      <p:rCtr x="4" y="294"/>
                                    </p:animMotion>
                                  </p:childTnLst>
                                </p:cTn>
                              </p:par>
                            </p:childTnLst>
                          </p:cTn>
                        </p:par>
                        <p:par>
                          <p:cTn id="35" fill="hold">
                            <p:stCondLst>
                              <p:cond delay="1000"/>
                            </p:stCondLst>
                            <p:childTnLst>
                              <p:par>
                                <p:cTn id="36" presetID="1" presetClass="exit" presetSubtype="0" fill="hold" nodeType="after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1000"/>
                            </p:stCondLst>
                            <p:childTnLst>
                              <p:par>
                                <p:cTn id="39" presetID="1" presetClass="exit" presetSubtype="0" fill="hold" nodeType="after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53"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1500"/>
                            </p:stCondLst>
                            <p:childTnLst>
                              <p:par>
                                <p:cTn id="52" presetID="53"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
                            </p:stCondLst>
                            <p:childTnLst>
                              <p:par>
                                <p:cTn id="65" presetID="53"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2448 -0.02081 C 0.07014 -0.04486 0.1158 -0.06869 0.1651 -0.05943 C 0.21441 -0.05018 0.26753 -0.00763 0.32066 0.03492 " pathEditMode="relative" ptsTypes="aaA">
                                      <p:cBhvr>
                                        <p:cTn id="73" dur="1000" fill="hold"/>
                                        <p:tgtEl>
                                          <p:spTgt spid="17"/>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0.21858 -0.03981 C 0.28507 -0.06828 0.35156 -0.09652 0.3967 -0.09676 C 0.44184 -0.09699 0.46545 -0.06921 0.48924 -0.04143 " pathEditMode="relative" rAng="0" ptsTypes="aaA">
                                      <p:cBhvr>
                                        <p:cTn id="75" dur="1000" fill="hold"/>
                                        <p:tgtEl>
                                          <p:spTgt spid="20"/>
                                        </p:tgtEl>
                                        <p:attrNameLst>
                                          <p:attrName>ppt_x</p:attrName>
                                          <p:attrName>ppt_y</p:attrName>
                                        </p:attrNameLst>
                                      </p:cBhvr>
                                      <p:rCtr x="135" y="-29"/>
                                    </p:animMotion>
                                  </p:childTnLst>
                                </p:cTn>
                              </p:par>
                            </p:childTnLst>
                          </p:cTn>
                        </p:par>
                      </p:childTnLst>
                    </p:cTn>
                  </p:par>
                  <p:par>
                    <p:cTn id="76" fill="hold">
                      <p:stCondLst>
                        <p:cond delay="indefinite"/>
                      </p:stCondLst>
                      <p:childTnLst>
                        <p:par>
                          <p:cTn id="77" fill="hold">
                            <p:stCondLst>
                              <p:cond delay="0"/>
                            </p:stCondLst>
                            <p:childTnLst>
                              <p:par>
                                <p:cTn id="78" presetID="53" presetClass="exit" presetSubtype="0" fill="hold" nodeType="clickEffect">
                                  <p:stCondLst>
                                    <p:cond delay="0"/>
                                  </p:stCondLst>
                                  <p:childTnLst>
                                    <p:anim calcmode="lin" valueType="num">
                                      <p:cBhvr>
                                        <p:cTn id="79" dur="500"/>
                                        <p:tgtEl>
                                          <p:spTgt spid="15"/>
                                        </p:tgtEl>
                                        <p:attrNameLst>
                                          <p:attrName>ppt_w</p:attrName>
                                        </p:attrNameLst>
                                      </p:cBhvr>
                                      <p:tavLst>
                                        <p:tav tm="0">
                                          <p:val>
                                            <p:strVal val="ppt_w"/>
                                          </p:val>
                                        </p:tav>
                                        <p:tav tm="100000">
                                          <p:val>
                                            <p:fltVal val="0"/>
                                          </p:val>
                                        </p:tav>
                                      </p:tavLst>
                                    </p:anim>
                                    <p:anim calcmode="lin" valueType="num">
                                      <p:cBhvr>
                                        <p:cTn id="80" dur="500"/>
                                        <p:tgtEl>
                                          <p:spTgt spid="15"/>
                                        </p:tgtEl>
                                        <p:attrNameLst>
                                          <p:attrName>ppt_h</p:attrName>
                                        </p:attrNameLst>
                                      </p:cBhvr>
                                      <p:tavLst>
                                        <p:tav tm="0">
                                          <p:val>
                                            <p:strVal val="ppt_h"/>
                                          </p:val>
                                        </p:tav>
                                        <p:tav tm="100000">
                                          <p:val>
                                            <p:fltVal val="0"/>
                                          </p:val>
                                        </p:tav>
                                      </p:tavLst>
                                    </p:anim>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53" presetClass="exit" presetSubtype="0" fill="hold" nodeType="withEffect">
                                  <p:stCondLst>
                                    <p:cond delay="0"/>
                                  </p:stCondLst>
                                  <p:childTnLst>
                                    <p:anim calcmode="lin" valueType="num">
                                      <p:cBhvr>
                                        <p:cTn id="84" dur="500"/>
                                        <p:tgtEl>
                                          <p:spTgt spid="16"/>
                                        </p:tgtEl>
                                        <p:attrNameLst>
                                          <p:attrName>ppt_w</p:attrName>
                                        </p:attrNameLst>
                                      </p:cBhvr>
                                      <p:tavLst>
                                        <p:tav tm="0">
                                          <p:val>
                                            <p:strVal val="ppt_w"/>
                                          </p:val>
                                        </p:tav>
                                        <p:tav tm="100000">
                                          <p:val>
                                            <p:fltVal val="0"/>
                                          </p:val>
                                        </p:tav>
                                      </p:tavLst>
                                    </p:anim>
                                    <p:anim calcmode="lin" valueType="num">
                                      <p:cBhvr>
                                        <p:cTn id="85" dur="500"/>
                                        <p:tgtEl>
                                          <p:spTgt spid="16"/>
                                        </p:tgtEl>
                                        <p:attrNameLst>
                                          <p:attrName>ppt_h</p:attrName>
                                        </p:attrNameLst>
                                      </p:cBhvr>
                                      <p:tavLst>
                                        <p:tav tm="0">
                                          <p:val>
                                            <p:strVal val="ppt_h"/>
                                          </p:val>
                                        </p:tav>
                                        <p:tav tm="100000">
                                          <p:val>
                                            <p:fltVal val="0"/>
                                          </p:val>
                                        </p:tav>
                                      </p:tavLst>
                                    </p:anim>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53" presetClass="exit" presetSubtype="0" fill="hold" nodeType="withEffect">
                                  <p:stCondLst>
                                    <p:cond delay="0"/>
                                  </p:stCondLst>
                                  <p:childTnLst>
                                    <p:anim calcmode="lin" valueType="num">
                                      <p:cBhvr>
                                        <p:cTn id="89" dur="500"/>
                                        <p:tgtEl>
                                          <p:spTgt spid="19"/>
                                        </p:tgtEl>
                                        <p:attrNameLst>
                                          <p:attrName>ppt_w</p:attrName>
                                        </p:attrNameLst>
                                      </p:cBhvr>
                                      <p:tavLst>
                                        <p:tav tm="0">
                                          <p:val>
                                            <p:strVal val="ppt_w"/>
                                          </p:val>
                                        </p:tav>
                                        <p:tav tm="100000">
                                          <p:val>
                                            <p:fltVal val="0"/>
                                          </p:val>
                                        </p:tav>
                                      </p:tavLst>
                                    </p:anim>
                                    <p:anim calcmode="lin" valueType="num">
                                      <p:cBhvr>
                                        <p:cTn id="90" dur="500"/>
                                        <p:tgtEl>
                                          <p:spTgt spid="19"/>
                                        </p:tgtEl>
                                        <p:attrNameLst>
                                          <p:attrName>ppt_h</p:attrName>
                                        </p:attrNameLst>
                                      </p:cBhvr>
                                      <p:tavLst>
                                        <p:tav tm="0">
                                          <p:val>
                                            <p:strVal val="ppt_h"/>
                                          </p:val>
                                        </p:tav>
                                        <p:tav tm="100000">
                                          <p:val>
                                            <p:fltVal val="0"/>
                                          </p:val>
                                        </p:tav>
                                      </p:tavLst>
                                    </p:anim>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par>
                                <p:cTn id="93" presetID="53" presetClass="exit" presetSubtype="0" fill="hold" nodeType="withEffect">
                                  <p:stCondLst>
                                    <p:cond delay="0"/>
                                  </p:stCondLst>
                                  <p:childTnLst>
                                    <p:anim calcmode="lin" valueType="num">
                                      <p:cBhvr>
                                        <p:cTn id="94" dur="500"/>
                                        <p:tgtEl>
                                          <p:spTgt spid="17"/>
                                        </p:tgtEl>
                                        <p:attrNameLst>
                                          <p:attrName>ppt_w</p:attrName>
                                        </p:attrNameLst>
                                      </p:cBhvr>
                                      <p:tavLst>
                                        <p:tav tm="0">
                                          <p:val>
                                            <p:strVal val="ppt_w"/>
                                          </p:val>
                                        </p:tav>
                                        <p:tav tm="100000">
                                          <p:val>
                                            <p:fltVal val="0"/>
                                          </p:val>
                                        </p:tav>
                                      </p:tavLst>
                                    </p:anim>
                                    <p:anim calcmode="lin" valueType="num">
                                      <p:cBhvr>
                                        <p:cTn id="95" dur="500"/>
                                        <p:tgtEl>
                                          <p:spTgt spid="17"/>
                                        </p:tgtEl>
                                        <p:attrNameLst>
                                          <p:attrName>ppt_h</p:attrName>
                                        </p:attrNameLst>
                                      </p:cBhvr>
                                      <p:tavLst>
                                        <p:tav tm="0">
                                          <p:val>
                                            <p:strVal val="ppt_h"/>
                                          </p:val>
                                        </p:tav>
                                        <p:tav tm="100000">
                                          <p:val>
                                            <p:fltVal val="0"/>
                                          </p:val>
                                        </p:tav>
                                      </p:tavLst>
                                    </p:anim>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par>
                                <p:cTn id="98" presetID="53" presetClass="exit" presetSubtype="0" fill="hold" nodeType="withEffect">
                                  <p:stCondLst>
                                    <p:cond delay="0"/>
                                  </p:stCondLst>
                                  <p:childTnLst>
                                    <p:anim calcmode="lin" valueType="num">
                                      <p:cBhvr>
                                        <p:cTn id="99" dur="500"/>
                                        <p:tgtEl>
                                          <p:spTgt spid="20"/>
                                        </p:tgtEl>
                                        <p:attrNameLst>
                                          <p:attrName>ppt_w</p:attrName>
                                        </p:attrNameLst>
                                      </p:cBhvr>
                                      <p:tavLst>
                                        <p:tav tm="0">
                                          <p:val>
                                            <p:strVal val="ppt_w"/>
                                          </p:val>
                                        </p:tav>
                                        <p:tav tm="100000">
                                          <p:val>
                                            <p:fltVal val="0"/>
                                          </p:val>
                                        </p:tav>
                                      </p:tavLst>
                                    </p:anim>
                                    <p:anim calcmode="lin" valueType="num">
                                      <p:cBhvr>
                                        <p:cTn id="100" dur="500"/>
                                        <p:tgtEl>
                                          <p:spTgt spid="20"/>
                                        </p:tgtEl>
                                        <p:attrNameLst>
                                          <p:attrName>ppt_h</p:attrName>
                                        </p:attrNameLst>
                                      </p:cBhvr>
                                      <p:tavLst>
                                        <p:tav tm="0">
                                          <p:val>
                                            <p:strVal val="ppt_h"/>
                                          </p:val>
                                        </p:tav>
                                        <p:tav tm="100000">
                                          <p:val>
                                            <p:fltVal val="0"/>
                                          </p:val>
                                        </p:tav>
                                      </p:tavLst>
                                    </p:anim>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3" cstate="print"/>
          <a:srcRect/>
          <a:stretch>
            <a:fillRect/>
          </a:stretch>
        </p:blipFill>
        <p:spPr bwMode="auto">
          <a:xfrm>
            <a:off x="6286512" y="3000372"/>
            <a:ext cx="1714500" cy="1150938"/>
          </a:xfrm>
          <a:prstGeom prst="rect">
            <a:avLst/>
          </a:prstGeom>
          <a:noFill/>
          <a:ln w="9525">
            <a:noFill/>
            <a:miter lim="800000"/>
            <a:headEnd/>
            <a:tailEnd/>
          </a:ln>
        </p:spPr>
      </p:pic>
      <p:pic>
        <p:nvPicPr>
          <p:cNvPr id="21" name="Imagem 20"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22" name="Retângulo 21"/>
          <p:cNvSpPr/>
          <p:nvPr/>
        </p:nvSpPr>
        <p:spPr>
          <a:xfrm>
            <a:off x="1643042" y="3071810"/>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3" name="Retângulo 22"/>
          <p:cNvSpPr/>
          <p:nvPr/>
        </p:nvSpPr>
        <p:spPr>
          <a:xfrm>
            <a:off x="1714480" y="3000372"/>
            <a:ext cx="1143008" cy="1500198"/>
          </a:xfrm>
          <a:prstGeom prst="rect">
            <a:avLst/>
          </a:prstGeom>
          <a:blipFill>
            <a:blip r:embed="rId5"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24" name="Imagem 23" descr="tux-einstein.png"/>
          <p:cNvPicPr>
            <a:picLocks noChangeAspect="1"/>
          </p:cNvPicPr>
          <p:nvPr/>
        </p:nvPicPr>
        <p:blipFill>
          <a:blip r:embed="rId4" cstate="print">
            <a:duotone>
              <a:prstClr val="black"/>
              <a:schemeClr val="accent3">
                <a:tint val="45000"/>
                <a:satMod val="400000"/>
              </a:schemeClr>
            </a:duotone>
          </a:blip>
          <a:stretch>
            <a:fillRect/>
          </a:stretch>
        </p:blipFill>
        <p:spPr>
          <a:xfrm>
            <a:off x="287408" y="3803200"/>
            <a:ext cx="998444" cy="1207642"/>
          </a:xfrm>
          <a:prstGeom prst="rect">
            <a:avLst/>
          </a:prstGeom>
          <a:noFill/>
        </p:spPr>
      </p:pic>
      <p:pic>
        <p:nvPicPr>
          <p:cNvPr id="25" name="Imagem 24" descr="tux-einstein.png"/>
          <p:cNvPicPr>
            <a:picLocks noChangeAspect="1"/>
          </p:cNvPicPr>
          <p:nvPr/>
        </p:nvPicPr>
        <p:blipFill>
          <a:blip r:embed="rId4" cstate="print">
            <a:duotone>
              <a:prstClr val="black"/>
              <a:schemeClr val="accent5">
                <a:tint val="45000"/>
                <a:satMod val="400000"/>
              </a:schemeClr>
            </a:duotone>
          </a:blip>
          <a:stretch>
            <a:fillRect/>
          </a:stretch>
        </p:blipFill>
        <p:spPr>
          <a:xfrm>
            <a:off x="500034" y="4000504"/>
            <a:ext cx="998444" cy="1207642"/>
          </a:xfrm>
          <a:prstGeom prst="rect">
            <a:avLst/>
          </a:prstGeom>
        </p:spPr>
      </p:pic>
      <p:pic>
        <p:nvPicPr>
          <p:cNvPr id="26" name="Imagem 25" descr="tux-einstein.png"/>
          <p:cNvPicPr>
            <a:picLocks noChangeAspect="1"/>
          </p:cNvPicPr>
          <p:nvPr/>
        </p:nvPicPr>
        <p:blipFill>
          <a:blip r:embed="rId4" cstate="print">
            <a:duotone>
              <a:prstClr val="black"/>
              <a:schemeClr val="accent1">
                <a:tint val="45000"/>
                <a:satMod val="400000"/>
              </a:schemeClr>
            </a:duotone>
          </a:blip>
          <a:stretch>
            <a:fillRect/>
          </a:stretch>
        </p:blipFill>
        <p:spPr>
          <a:xfrm>
            <a:off x="714348" y="4214818"/>
            <a:ext cx="998444" cy="1207642"/>
          </a:xfrm>
          <a:prstGeom prst="rect">
            <a:avLst/>
          </a:prstGeom>
        </p:spPr>
      </p:pic>
      <p:pic>
        <p:nvPicPr>
          <p:cNvPr id="29" name="Picture 7"/>
          <p:cNvPicPr>
            <a:picLocks noChangeAspect="1" noChangeArrowheads="1"/>
          </p:cNvPicPr>
          <p:nvPr/>
        </p:nvPicPr>
        <p:blipFill>
          <a:blip r:embed="rId6" cstate="print"/>
          <a:srcRect/>
          <a:stretch>
            <a:fillRect/>
          </a:stretch>
        </p:blipFill>
        <p:spPr bwMode="auto">
          <a:xfrm>
            <a:off x="3143240" y="1643050"/>
            <a:ext cx="5424514" cy="3893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Missão</a:t>
            </a:r>
            <a:endParaRPr lang="pt-BR" dirty="0"/>
          </a:p>
        </p:txBody>
      </p:sp>
      <p:sp>
        <p:nvSpPr>
          <p:cNvPr id="17411" name="Espaço Reservado para Conteúdo 4"/>
          <p:cNvSpPr>
            <a:spLocks noGrp="1"/>
          </p:cNvSpPr>
          <p:nvPr>
            <p:ph idx="1"/>
          </p:nvPr>
        </p:nvSpPr>
        <p:spPr/>
        <p:txBody>
          <a:bodyPr/>
          <a:lstStyle/>
          <a:p>
            <a:r>
              <a:rPr lang="pt-BR" sz="4000" smtClean="0">
                <a:latin typeface="Times New Roman" pitchFamily="18" charset="0"/>
                <a:cs typeface="Times New Roman" pitchFamily="18" charset="0"/>
              </a:rPr>
              <a:t>Solucionar de forma otimizada os problemas que exijam alto esforço computacional e assim assegurar a satisfação dos clientes</a:t>
            </a:r>
          </a:p>
          <a:p>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m 3" descr="clcbio_normal.jpg"/>
          <p:cNvPicPr>
            <a:picLocks noChangeAspect="1"/>
          </p:cNvPicPr>
          <p:nvPr/>
        </p:nvPicPr>
        <p:blipFill>
          <a:blip r:embed="rId3" cstate="print"/>
          <a:srcRect/>
          <a:stretch>
            <a:fillRect/>
          </a:stretch>
        </p:blipFill>
        <p:spPr bwMode="auto">
          <a:xfrm>
            <a:off x="1071538" y="2500306"/>
            <a:ext cx="1357313" cy="1357313"/>
          </a:xfrm>
          <a:prstGeom prst="rect">
            <a:avLst/>
          </a:prstGeom>
          <a:solidFill>
            <a:schemeClr val="bg1"/>
          </a:solidFill>
          <a:ln w="9525">
            <a:noFill/>
            <a:miter lim="800000"/>
            <a:headEnd/>
            <a:tailEnd/>
          </a:ln>
        </p:spPr>
      </p:pic>
      <p:pic>
        <p:nvPicPr>
          <p:cNvPr id="5" name="Imagem 4" descr="485px-US-NLM-NCBI-Logo.svg.png"/>
          <p:cNvPicPr>
            <a:picLocks noChangeAspect="1"/>
          </p:cNvPicPr>
          <p:nvPr/>
        </p:nvPicPr>
        <p:blipFill>
          <a:blip r:embed="rId4" cstate="print"/>
          <a:srcRect/>
          <a:stretch>
            <a:fillRect/>
          </a:stretch>
        </p:blipFill>
        <p:spPr bwMode="auto">
          <a:xfrm>
            <a:off x="500034" y="2500306"/>
            <a:ext cx="1214437" cy="1500188"/>
          </a:xfrm>
          <a:prstGeom prst="rect">
            <a:avLst/>
          </a:prstGeom>
          <a:noFill/>
          <a:ln w="9525">
            <a:noFill/>
            <a:miter lim="800000"/>
            <a:headEnd/>
            <a:tailEnd/>
          </a:ln>
        </p:spPr>
      </p:pic>
      <p:pic>
        <p:nvPicPr>
          <p:cNvPr id="8" name="Imagem 3" descr="logo embl.bmp"/>
          <p:cNvPicPr>
            <a:picLocks noChangeAspect="1"/>
          </p:cNvPicPr>
          <p:nvPr/>
        </p:nvPicPr>
        <p:blipFill>
          <a:blip r:embed="rId5" cstate="print"/>
          <a:srcRect/>
          <a:stretch>
            <a:fillRect/>
          </a:stretch>
        </p:blipFill>
        <p:spPr bwMode="auto">
          <a:xfrm>
            <a:off x="785786" y="2357430"/>
            <a:ext cx="1428750" cy="538162"/>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Concorrente – Busca online</a:t>
            </a:r>
            <a:endParaRPr lang="pt-BR" dirty="0"/>
          </a:p>
        </p:txBody>
      </p:sp>
      <p:sp>
        <p:nvSpPr>
          <p:cNvPr id="14" name="Espaço Reservado para Conteúdo 2"/>
          <p:cNvSpPr txBox="1">
            <a:spLocks/>
          </p:cNvSpPr>
          <p:nvPr/>
        </p:nvSpPr>
        <p:spPr bwMode="auto">
          <a:xfrm>
            <a:off x="3071802" y="1214422"/>
            <a:ext cx="5286412" cy="5429288"/>
          </a:xfrm>
          <a:prstGeom prst="rect">
            <a:avLst/>
          </a:prstGeom>
          <a:noFill/>
          <a:ln w="9525">
            <a:noFill/>
            <a:miter lim="800000"/>
            <a:headEnd/>
            <a:tailEnd/>
          </a:ln>
        </p:spPr>
        <p:txBody>
          <a:bodyPr/>
          <a:lstStyle/>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Gratuito</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Disponível na web</a:t>
            </a:r>
          </a:p>
          <a:p>
            <a:pPr marL="741363" lvl="1" indent="-284163" eaLnBrk="0" hangingPunct="0">
              <a:spcBef>
                <a:spcPct val="20000"/>
              </a:spcBef>
              <a:buClr>
                <a:schemeClr val="accent1"/>
              </a:buClr>
              <a:buSzPct val="70000"/>
              <a:defRPr/>
            </a:pPr>
            <a:endParaRPr lang="pt-BR" sz="2400" dirty="0" smtClean="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Baixa Velocidade</a:t>
            </a:r>
            <a:endParaRPr lang="pt-BR" sz="2200" dirty="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armazena configurações – arquivos &gt; 10k</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compara com banco de dados privado</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Algoritmo </a:t>
            </a:r>
            <a:r>
              <a:rPr lang="pt-BR" sz="2200" dirty="0" err="1" smtClean="0">
                <a:solidFill>
                  <a:schemeClr val="tx2"/>
                </a:solidFill>
                <a:latin typeface="+mn-lt"/>
                <a:cs typeface="+mn-cs"/>
              </a:rPr>
              <a:t>Blast</a:t>
            </a:r>
            <a:endParaRPr lang="pt-BR" sz="2200" dirty="0" smtClean="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Penalidades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Resultado não configurável</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permite compartilhamento</a:t>
            </a:r>
            <a:endParaRPr lang="pt-BR" sz="2200" dirty="0">
              <a:solidFill>
                <a:schemeClr val="tx2"/>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p:cBhvr override="childStyle">
                                        <p:cTn id="22" dur="500" fill="hold"/>
                                        <p:tgtEl>
                                          <p:spTgt spid="14">
                                            <p:txEl>
                                              <p:pRg st="0" end="0"/>
                                            </p:txEl>
                                          </p:spTgt>
                                        </p:tgtEl>
                                        <p:attrNameLst>
                                          <p:attrName>style.color</p:attrName>
                                        </p:attrNameLst>
                                      </p:cBhvr>
                                      <p:to>
                                        <a:srgbClr val="33CC33"/>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3" presetClass="emph" presetSubtype="2" fill="hold" nodeType="withEffect">
                                  <p:stCondLst>
                                    <p:cond delay="0"/>
                                  </p:stCondLst>
                                  <p:childTnLst>
                                    <p:animClr clrSpc="rgb">
                                      <p:cBhvr override="childStyle">
                                        <p:cTn id="28" dur="500" fill="hold"/>
                                        <p:tgtEl>
                                          <p:spTgt spid="14">
                                            <p:txEl>
                                              <p:pRg st="1" end="1"/>
                                            </p:txEl>
                                          </p:spTgt>
                                        </p:tgtEl>
                                        <p:attrNameLst>
                                          <p:attrName>style.color</p:attrName>
                                        </p:attrNameLst>
                                      </p:cBhvr>
                                      <p:to>
                                        <a:srgbClr val="33CC33"/>
                                      </p:to>
                                    </p:animClr>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par>
                                <p:cTn id="33" presetID="3" presetClass="emph" presetSubtype="2" fill="hold" nodeType="withEffect">
                                  <p:stCondLst>
                                    <p:cond delay="0"/>
                                  </p:stCondLst>
                                  <p:childTnLst>
                                    <p:animClr clrSpc="rgb">
                                      <p:cBhvr override="childStyle">
                                        <p:cTn id="34" dur="500" fill="hold"/>
                                        <p:tgtEl>
                                          <p:spTgt spid="14">
                                            <p:txEl>
                                              <p:pRg st="3" end="3"/>
                                            </p:txEl>
                                          </p:spTgt>
                                        </p:tgtEl>
                                        <p:attrNameLst>
                                          <p:attrName>style.color</p:attrName>
                                        </p:attrNameLst>
                                      </p:cBhvr>
                                      <p:to>
                                        <a:srgbClr val="FF0000"/>
                                      </p:to>
                                    </p:animClr>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par>
                                <p:cTn id="39" presetID="3" presetClass="emph" presetSubtype="2" fill="hold" nodeType="withEffect">
                                  <p:stCondLst>
                                    <p:cond delay="0"/>
                                  </p:stCondLst>
                                  <p:childTnLst>
                                    <p:animClr clrSpc="rgb">
                                      <p:cBhvr override="childStyle">
                                        <p:cTn id="40" dur="500" fill="hold"/>
                                        <p:tgtEl>
                                          <p:spTgt spid="14">
                                            <p:txEl>
                                              <p:pRg st="4" end="4"/>
                                            </p:txEl>
                                          </p:spTgt>
                                        </p:tgtEl>
                                        <p:attrNameLst>
                                          <p:attrName>style.color</p:attrName>
                                        </p:attrNameLst>
                                      </p:cBhvr>
                                      <p:to>
                                        <a:srgbClr val="FF0000"/>
                                      </p:to>
                                    </p:animClr>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5" end="5"/>
                                            </p:txEl>
                                          </p:spTgt>
                                        </p:tgtEl>
                                        <p:attrNameLst>
                                          <p:attrName>style.visibility</p:attrName>
                                        </p:attrNameLst>
                                      </p:cBhvr>
                                      <p:to>
                                        <p:strVal val="visible"/>
                                      </p:to>
                                    </p:set>
                                  </p:childTnLst>
                                </p:cTn>
                              </p:par>
                              <p:par>
                                <p:cTn id="45" presetID="3" presetClass="emph" presetSubtype="2" fill="hold" nodeType="withEffect">
                                  <p:stCondLst>
                                    <p:cond delay="0"/>
                                  </p:stCondLst>
                                  <p:childTnLst>
                                    <p:animClr clrSpc="rgb">
                                      <p:cBhvr override="childStyle">
                                        <p:cTn id="46" dur="500" fill="hold"/>
                                        <p:tgtEl>
                                          <p:spTgt spid="14">
                                            <p:txEl>
                                              <p:pRg st="5" end="5"/>
                                            </p:txEl>
                                          </p:spTgt>
                                        </p:tgtEl>
                                        <p:attrNameLst>
                                          <p:attrName>style.color</p:attrName>
                                        </p:attrNameLst>
                                      </p:cBhvr>
                                      <p:to>
                                        <a:srgbClr val="FF0000"/>
                                      </p:to>
                                    </p:animClr>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childTnLst>
                                </p:cTn>
                              </p:par>
                              <p:par>
                                <p:cTn id="51" presetID="3" presetClass="emph" presetSubtype="2" fill="hold" nodeType="withEffect">
                                  <p:stCondLst>
                                    <p:cond delay="0"/>
                                  </p:stCondLst>
                                  <p:childTnLst>
                                    <p:animClr clrSpc="rgb">
                                      <p:cBhvr override="childStyle">
                                        <p:cTn id="52" dur="500" fill="hold"/>
                                        <p:tgtEl>
                                          <p:spTgt spid="14">
                                            <p:txEl>
                                              <p:pRg st="6" end="6"/>
                                            </p:txEl>
                                          </p:spTgt>
                                        </p:tgtEl>
                                        <p:attrNameLst>
                                          <p:attrName>style.color</p:attrName>
                                        </p:attrNameLst>
                                      </p:cBhvr>
                                      <p:to>
                                        <a:srgbClr val="FF0000"/>
                                      </p:to>
                                    </p:animClr>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pRg st="7" end="7"/>
                                            </p:txEl>
                                          </p:spTgt>
                                        </p:tgtEl>
                                        <p:attrNameLst>
                                          <p:attrName>style.visibility</p:attrName>
                                        </p:attrNameLst>
                                      </p:cBhvr>
                                      <p:to>
                                        <p:strVal val="visible"/>
                                      </p:to>
                                    </p:set>
                                  </p:childTnLst>
                                </p:cTn>
                              </p:par>
                              <p:par>
                                <p:cTn id="57" presetID="3" presetClass="emph" presetSubtype="2" fill="hold" nodeType="withEffect">
                                  <p:stCondLst>
                                    <p:cond delay="0"/>
                                  </p:stCondLst>
                                  <p:childTnLst>
                                    <p:animClr clrSpc="rgb">
                                      <p:cBhvr override="childStyle">
                                        <p:cTn id="58" dur="500" fill="hold"/>
                                        <p:tgtEl>
                                          <p:spTgt spid="14">
                                            <p:txEl>
                                              <p:pRg st="7" end="7"/>
                                            </p:txEl>
                                          </p:spTgt>
                                        </p:tgtEl>
                                        <p:attrNameLst>
                                          <p:attrName>style.color</p:attrName>
                                        </p:attrNameLst>
                                      </p:cBhvr>
                                      <p:to>
                                        <a:srgbClr val="FF0000"/>
                                      </p:to>
                                    </p:animClr>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8" end="8"/>
                                            </p:txEl>
                                          </p:spTgt>
                                        </p:tgtEl>
                                        <p:attrNameLst>
                                          <p:attrName>style.visibility</p:attrName>
                                        </p:attrNameLst>
                                      </p:cBhvr>
                                      <p:to>
                                        <p:strVal val="visible"/>
                                      </p:to>
                                    </p:set>
                                  </p:childTnLst>
                                </p:cTn>
                              </p:par>
                              <p:par>
                                <p:cTn id="63" presetID="3" presetClass="emph" presetSubtype="2" fill="hold" nodeType="withEffect">
                                  <p:stCondLst>
                                    <p:cond delay="0"/>
                                  </p:stCondLst>
                                  <p:childTnLst>
                                    <p:animClr clrSpc="rgb">
                                      <p:cBhvr override="childStyle">
                                        <p:cTn id="64" dur="500" fill="hold"/>
                                        <p:tgtEl>
                                          <p:spTgt spid="14">
                                            <p:txEl>
                                              <p:pRg st="8" end="8"/>
                                            </p:txEl>
                                          </p:spTgt>
                                        </p:tgtEl>
                                        <p:attrNameLst>
                                          <p:attrName>style.color</p:attrName>
                                        </p:attrNameLst>
                                      </p:cBhvr>
                                      <p:to>
                                        <a:srgbClr val="FF0000"/>
                                      </p:to>
                                    </p:animClr>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9" end="9"/>
                                            </p:txEl>
                                          </p:spTgt>
                                        </p:tgtEl>
                                        <p:attrNameLst>
                                          <p:attrName>style.visibility</p:attrName>
                                        </p:attrNameLst>
                                      </p:cBhvr>
                                      <p:to>
                                        <p:strVal val="visible"/>
                                      </p:to>
                                    </p:set>
                                  </p:childTnLst>
                                </p:cTn>
                              </p:par>
                              <p:par>
                                <p:cTn id="69" presetID="3" presetClass="emph" presetSubtype="2" fill="hold" nodeType="withEffect">
                                  <p:stCondLst>
                                    <p:cond delay="0"/>
                                  </p:stCondLst>
                                  <p:childTnLst>
                                    <p:animClr clrSpc="rgb">
                                      <p:cBhvr override="childStyle">
                                        <p:cTn id="70" dur="500" fill="hold"/>
                                        <p:tgtEl>
                                          <p:spTgt spid="14">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Concorrente – servidor local</a:t>
            </a:r>
            <a:endParaRPr lang="pt-BR" dirty="0"/>
          </a:p>
        </p:txBody>
      </p:sp>
      <p:pic>
        <p:nvPicPr>
          <p:cNvPr id="22" name="Imagem 8" descr="rede 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20932942">
            <a:off x="571472" y="1857364"/>
            <a:ext cx="3429024" cy="245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Espaço Reservado para Conteúdo 2"/>
          <p:cNvSpPr txBox="1">
            <a:spLocks/>
          </p:cNvSpPr>
          <p:nvPr/>
        </p:nvSpPr>
        <p:spPr bwMode="auto">
          <a:xfrm>
            <a:off x="4071934" y="1714488"/>
            <a:ext cx="5286412" cy="4429180"/>
          </a:xfrm>
          <a:prstGeom prst="rect">
            <a:avLst/>
          </a:prstGeom>
          <a:noFill/>
          <a:ln w="9525">
            <a:noFill/>
            <a:miter lim="800000"/>
            <a:headEnd/>
            <a:tailEnd/>
          </a:ln>
        </p:spPr>
        <p:txBody>
          <a:bodyPr/>
          <a:lstStyle/>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Compartilha arquivos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Média velocidade</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Armazena configurações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Compara com o banco de dados privado</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sofre penalidades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Saída configurável</a:t>
            </a:r>
          </a:p>
          <a:p>
            <a:pPr marL="741363" lvl="1" indent="-284163" eaLnBrk="0" hangingPunct="0">
              <a:spcBef>
                <a:spcPct val="20000"/>
              </a:spcBef>
              <a:buClr>
                <a:schemeClr val="accent1"/>
              </a:buClr>
              <a:buSzPct val="70000"/>
              <a:defRPr/>
            </a:pPr>
            <a:endParaRPr lang="pt-BR" sz="2200" dirty="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Algoritmo </a:t>
            </a:r>
            <a:r>
              <a:rPr lang="pt-BR" sz="2200" dirty="0" err="1" smtClean="0">
                <a:solidFill>
                  <a:schemeClr val="tx2"/>
                </a:solidFill>
                <a:latin typeface="+mn-lt"/>
                <a:cs typeface="+mn-cs"/>
              </a:rPr>
              <a:t>Blast</a:t>
            </a:r>
            <a:endParaRPr lang="pt-BR" sz="2200" dirty="0" smtClean="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Desktop</a:t>
            </a:r>
            <a:endParaRPr lang="pt-BR" sz="2200" dirty="0">
              <a:solidFill>
                <a:schemeClr val="tx2"/>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childTnLst>
                                </p:cTn>
                              </p:par>
                              <p:par>
                                <p:cTn id="12" presetID="3" presetClass="emph" presetSubtype="2" fill="hold" nodeType="withEffect">
                                  <p:stCondLst>
                                    <p:cond delay="0"/>
                                  </p:stCondLst>
                                  <p:childTnLst>
                                    <p:animClr clrSpc="rgb">
                                      <p:cBhvr override="childStyle">
                                        <p:cTn id="13" dur="500" fill="hold"/>
                                        <p:tgtEl>
                                          <p:spTgt spid="23">
                                            <p:txEl>
                                              <p:pRg st="0" end="0"/>
                                            </p:txEl>
                                          </p:spTgt>
                                        </p:tgtEl>
                                        <p:attrNameLst>
                                          <p:attrName>style.color</p:attrName>
                                        </p:attrNameLst>
                                      </p:cBhvr>
                                      <p:to>
                                        <a:srgbClr val="33CC33"/>
                                      </p:to>
                                    </p:animClr>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childTnLst>
                                </p:cTn>
                              </p:par>
                              <p:par>
                                <p:cTn id="18" presetID="3" presetClass="emph" presetSubtype="2" fill="hold" nodeType="withEffect">
                                  <p:stCondLst>
                                    <p:cond delay="0"/>
                                  </p:stCondLst>
                                  <p:childTnLst>
                                    <p:animClr clrSpc="rgb">
                                      <p:cBhvr override="childStyle">
                                        <p:cTn id="19" dur="500" fill="hold"/>
                                        <p:tgtEl>
                                          <p:spTgt spid="23">
                                            <p:txEl>
                                              <p:pRg st="1" end="1"/>
                                            </p:txEl>
                                          </p:spTgt>
                                        </p:tgtEl>
                                        <p:attrNameLst>
                                          <p:attrName>style.color</p:attrName>
                                        </p:attrNameLst>
                                      </p:cBhvr>
                                      <p:to>
                                        <a:srgbClr val="33CC33"/>
                                      </p:to>
                                    </p:animClr>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xEl>
                                              <p:pRg st="2" end="2"/>
                                            </p:txEl>
                                          </p:spTgt>
                                        </p:tgtEl>
                                        <p:attrNameLst>
                                          <p:attrName>style.visibility</p:attrName>
                                        </p:attrNameLst>
                                      </p:cBhvr>
                                      <p:to>
                                        <p:strVal val="visible"/>
                                      </p:to>
                                    </p:set>
                                  </p:childTnLst>
                                </p:cTn>
                              </p:par>
                              <p:par>
                                <p:cTn id="24" presetID="3" presetClass="emph" presetSubtype="2" fill="hold" nodeType="withEffect">
                                  <p:stCondLst>
                                    <p:cond delay="0"/>
                                  </p:stCondLst>
                                  <p:childTnLst>
                                    <p:animClr clrSpc="rgb">
                                      <p:cBhvr override="childStyle">
                                        <p:cTn id="25" dur="500" fill="hold"/>
                                        <p:tgtEl>
                                          <p:spTgt spid="23">
                                            <p:txEl>
                                              <p:pRg st="2" end="2"/>
                                            </p:txEl>
                                          </p:spTgt>
                                        </p:tgtEl>
                                        <p:attrNameLst>
                                          <p:attrName>style.color</p:attrName>
                                        </p:attrNameLst>
                                      </p:cBhvr>
                                      <p:to>
                                        <a:srgbClr val="33CC33"/>
                                      </p:to>
                                    </p:animClr>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childTnLst>
                                </p:cTn>
                              </p:par>
                              <p:par>
                                <p:cTn id="30" presetID="3" presetClass="emph" presetSubtype="2" fill="hold" nodeType="withEffect">
                                  <p:stCondLst>
                                    <p:cond delay="0"/>
                                  </p:stCondLst>
                                  <p:childTnLst>
                                    <p:animClr clrSpc="rgb">
                                      <p:cBhvr override="childStyle">
                                        <p:cTn id="31" dur="500" fill="hold"/>
                                        <p:tgtEl>
                                          <p:spTgt spid="23">
                                            <p:txEl>
                                              <p:pRg st="3" end="3"/>
                                            </p:txEl>
                                          </p:spTgt>
                                        </p:tgtEl>
                                        <p:attrNameLst>
                                          <p:attrName>style.color</p:attrName>
                                        </p:attrNameLst>
                                      </p:cBhvr>
                                      <p:to>
                                        <a:srgbClr val="33CC33"/>
                                      </p:to>
                                    </p:animClr>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childTnLst>
                                </p:cTn>
                              </p:par>
                              <p:par>
                                <p:cTn id="36" presetID="3" presetClass="emph" presetSubtype="2" fill="hold" nodeType="withEffect">
                                  <p:stCondLst>
                                    <p:cond delay="0"/>
                                  </p:stCondLst>
                                  <p:childTnLst>
                                    <p:animClr clrSpc="rgb">
                                      <p:cBhvr override="childStyle">
                                        <p:cTn id="37" dur="500" fill="hold"/>
                                        <p:tgtEl>
                                          <p:spTgt spid="23">
                                            <p:txEl>
                                              <p:pRg st="4" end="4"/>
                                            </p:txEl>
                                          </p:spTgt>
                                        </p:tgtEl>
                                        <p:attrNameLst>
                                          <p:attrName>style.color</p:attrName>
                                        </p:attrNameLst>
                                      </p:cBhvr>
                                      <p:to>
                                        <a:srgbClr val="33CC33"/>
                                      </p:to>
                                    </p:animClr>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childTnLst>
                                </p:cTn>
                              </p:par>
                              <p:par>
                                <p:cTn id="42" presetID="3" presetClass="emph" presetSubtype="2" fill="hold" nodeType="withEffect">
                                  <p:stCondLst>
                                    <p:cond delay="0"/>
                                  </p:stCondLst>
                                  <p:childTnLst>
                                    <p:animClr clrSpc="rgb">
                                      <p:cBhvr override="childStyle">
                                        <p:cTn id="43" dur="500" fill="hold"/>
                                        <p:tgtEl>
                                          <p:spTgt spid="23">
                                            <p:txEl>
                                              <p:pRg st="5" end="5"/>
                                            </p:txEl>
                                          </p:spTgt>
                                        </p:tgtEl>
                                        <p:attrNameLst>
                                          <p:attrName>style.color</p:attrName>
                                        </p:attrNameLst>
                                      </p:cBhvr>
                                      <p:to>
                                        <a:srgbClr val="33CC33"/>
                                      </p:to>
                                    </p:animClr>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xEl>
                                              <p:pRg st="7" end="7"/>
                                            </p:txEl>
                                          </p:spTgt>
                                        </p:tgtEl>
                                        <p:attrNameLst>
                                          <p:attrName>style.visibility</p:attrName>
                                        </p:attrNameLst>
                                      </p:cBhvr>
                                      <p:to>
                                        <p:strVal val="visible"/>
                                      </p:to>
                                    </p:set>
                                  </p:childTnLst>
                                </p:cTn>
                              </p:par>
                              <p:par>
                                <p:cTn id="48" presetID="3" presetClass="emph" presetSubtype="2" fill="hold" nodeType="withEffect">
                                  <p:stCondLst>
                                    <p:cond delay="0"/>
                                  </p:stCondLst>
                                  <p:childTnLst>
                                    <p:animClr clrSpc="rgb">
                                      <p:cBhvr override="childStyle">
                                        <p:cTn id="49" dur="500" fill="hold"/>
                                        <p:tgtEl>
                                          <p:spTgt spid="23">
                                            <p:txEl>
                                              <p:pRg st="7" end="7"/>
                                            </p:txEl>
                                          </p:spTgt>
                                        </p:tgtEl>
                                        <p:attrNameLst>
                                          <p:attrName>style.color</p:attrName>
                                        </p:attrNameLst>
                                      </p:cBhvr>
                                      <p:to>
                                        <a:srgbClr val="FF0000"/>
                                      </p:to>
                                    </p:animClr>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3">
                                            <p:txEl>
                                              <p:pRg st="8" end="8"/>
                                            </p:txEl>
                                          </p:spTgt>
                                        </p:tgtEl>
                                        <p:attrNameLst>
                                          <p:attrName>style.visibility</p:attrName>
                                        </p:attrNameLst>
                                      </p:cBhvr>
                                      <p:to>
                                        <p:strVal val="visible"/>
                                      </p:to>
                                    </p:set>
                                  </p:childTnLst>
                                </p:cTn>
                              </p:par>
                              <p:par>
                                <p:cTn id="54" presetID="3" presetClass="emph" presetSubtype="2" fill="hold" nodeType="withEffect">
                                  <p:stCondLst>
                                    <p:cond delay="0"/>
                                  </p:stCondLst>
                                  <p:childTnLst>
                                    <p:animClr clrSpc="rgb">
                                      <p:cBhvr override="childStyle">
                                        <p:cTn id="55" dur="500" fill="hold"/>
                                        <p:tgtEl>
                                          <p:spTgt spid="23">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Concorrente – CLC CUBE</a:t>
            </a:r>
            <a:endParaRPr lang="pt-BR"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 y="1571625"/>
            <a:ext cx="3000375" cy="1946275"/>
          </a:xfrm>
          <a:prstGeom prst="rect">
            <a:avLst/>
          </a:prstGeom>
          <a:noFill/>
          <a:ln w="9525">
            <a:noFill/>
            <a:miter lim="800000"/>
            <a:headEnd/>
            <a:tailEnd/>
          </a:ln>
        </p:spPr>
      </p:pic>
      <p:sp>
        <p:nvSpPr>
          <p:cNvPr id="8" name="Espaço Reservado para Conteúdo 2"/>
          <p:cNvSpPr txBox="1">
            <a:spLocks/>
          </p:cNvSpPr>
          <p:nvPr/>
        </p:nvSpPr>
        <p:spPr bwMode="auto">
          <a:xfrm>
            <a:off x="4000496" y="1428736"/>
            <a:ext cx="5286412" cy="4429180"/>
          </a:xfrm>
          <a:prstGeom prst="rect">
            <a:avLst/>
          </a:prstGeom>
          <a:noFill/>
          <a:ln w="9525">
            <a:noFill/>
            <a:miter lim="800000"/>
            <a:headEnd/>
            <a:tailEnd/>
          </a:ln>
        </p:spPr>
        <p:txBody>
          <a:bodyPr/>
          <a:lstStyle/>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Alta velocidade</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Armazena configurações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Compara com o banco de dados privado</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sofre penalidades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Saída configurável</a:t>
            </a:r>
          </a:p>
          <a:p>
            <a:pPr marL="741363" lvl="1" indent="-284163" eaLnBrk="0" hangingPunct="0">
              <a:spcBef>
                <a:spcPct val="20000"/>
              </a:spcBef>
              <a:buClr>
                <a:schemeClr val="accent1"/>
              </a:buClr>
              <a:buSzPct val="70000"/>
              <a:defRPr/>
            </a:pPr>
            <a:endParaRPr lang="pt-BR" sz="2200" dirty="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Não compartilha arquivos</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Algoritmo </a:t>
            </a:r>
            <a:r>
              <a:rPr lang="pt-BR" sz="2200" dirty="0" err="1" smtClean="0">
                <a:solidFill>
                  <a:schemeClr val="tx2"/>
                </a:solidFill>
                <a:latin typeface="+mn-lt"/>
                <a:cs typeface="+mn-cs"/>
              </a:rPr>
              <a:t>Blast</a:t>
            </a:r>
            <a:endParaRPr lang="pt-BR" sz="2200" dirty="0" smtClean="0">
              <a:solidFill>
                <a:schemeClr val="tx2"/>
              </a:solidFill>
              <a:latin typeface="+mn-lt"/>
              <a:cs typeface="+mn-cs"/>
            </a:endParaRP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Desktop </a:t>
            </a:r>
          </a:p>
          <a:p>
            <a:pPr marL="741363" lvl="1" indent="-284163" eaLnBrk="0" hangingPunct="0">
              <a:spcBef>
                <a:spcPct val="20000"/>
              </a:spcBef>
              <a:buClr>
                <a:schemeClr val="accent1"/>
              </a:buClr>
              <a:buSzPct val="70000"/>
              <a:buFont typeface="Wingdings 2" pitchFamily="18" charset="2"/>
              <a:buChar char=""/>
              <a:defRPr/>
            </a:pPr>
            <a:r>
              <a:rPr lang="pt-BR" sz="2200" dirty="0" smtClean="0">
                <a:solidFill>
                  <a:schemeClr val="tx2"/>
                </a:solidFill>
                <a:latin typeface="+mn-lt"/>
                <a:cs typeface="+mn-cs"/>
              </a:rPr>
              <a:t>Hardware</a:t>
            </a:r>
            <a:endParaRPr lang="pt-BR" sz="2200" dirty="0">
              <a:solidFill>
                <a:schemeClr val="tx2"/>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par>
                                <p:cTn id="14" presetID="3" presetClass="emph" presetSubtype="2" fill="hold" nodeType="withEffect">
                                  <p:stCondLst>
                                    <p:cond delay="0"/>
                                  </p:stCondLst>
                                  <p:childTnLst>
                                    <p:animClr clrSpc="rgb">
                                      <p:cBhvr override="childStyle">
                                        <p:cTn id="15" dur="500" fill="hold"/>
                                        <p:tgtEl>
                                          <p:spTgt spid="8">
                                            <p:txEl>
                                              <p:pRg st="0" end="0"/>
                                            </p:txEl>
                                          </p:spTgt>
                                        </p:tgtEl>
                                        <p:attrNameLst>
                                          <p:attrName>style.color</p:attrName>
                                        </p:attrNameLst>
                                      </p:cBhvr>
                                      <p:to>
                                        <a:srgbClr val="33CC33"/>
                                      </p:to>
                                    </p:animClr>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par>
                                <p:cTn id="20" presetID="3" presetClass="emph" presetSubtype="2" fill="hold" nodeType="withEffect">
                                  <p:stCondLst>
                                    <p:cond delay="0"/>
                                  </p:stCondLst>
                                  <p:childTnLst>
                                    <p:animClr clrSpc="rgb">
                                      <p:cBhvr override="childStyle">
                                        <p:cTn id="21" dur="500" fill="hold"/>
                                        <p:tgtEl>
                                          <p:spTgt spid="8">
                                            <p:txEl>
                                              <p:pRg st="1" end="1"/>
                                            </p:txEl>
                                          </p:spTgt>
                                        </p:tgtEl>
                                        <p:attrNameLst>
                                          <p:attrName>style.color</p:attrName>
                                        </p:attrNameLst>
                                      </p:cBhvr>
                                      <p:to>
                                        <a:srgbClr val="33CC33"/>
                                      </p:to>
                                    </p:animClr>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childTnLst>
                                </p:cTn>
                              </p:par>
                              <p:par>
                                <p:cTn id="26" presetID="3" presetClass="emph" presetSubtype="2" fill="hold" nodeType="withEffect">
                                  <p:stCondLst>
                                    <p:cond delay="0"/>
                                  </p:stCondLst>
                                  <p:childTnLst>
                                    <p:animClr clrSpc="rgb">
                                      <p:cBhvr override="childStyle">
                                        <p:cTn id="27" dur="500" fill="hold"/>
                                        <p:tgtEl>
                                          <p:spTgt spid="8">
                                            <p:txEl>
                                              <p:pRg st="2" end="2"/>
                                            </p:txEl>
                                          </p:spTgt>
                                        </p:tgtEl>
                                        <p:attrNameLst>
                                          <p:attrName>style.color</p:attrName>
                                        </p:attrNameLst>
                                      </p:cBhvr>
                                      <p:to>
                                        <a:srgbClr val="33CC33"/>
                                      </p:to>
                                    </p:animClr>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childTnLst>
                                </p:cTn>
                              </p:par>
                              <p:par>
                                <p:cTn id="32" presetID="3" presetClass="emph" presetSubtype="2" fill="hold" nodeType="withEffect">
                                  <p:stCondLst>
                                    <p:cond delay="0"/>
                                  </p:stCondLst>
                                  <p:childTnLst>
                                    <p:animClr clrSpc="rgb">
                                      <p:cBhvr override="childStyle">
                                        <p:cTn id="33" dur="500" fill="hold"/>
                                        <p:tgtEl>
                                          <p:spTgt spid="8">
                                            <p:txEl>
                                              <p:pRg st="3" end="3"/>
                                            </p:txEl>
                                          </p:spTgt>
                                        </p:tgtEl>
                                        <p:attrNameLst>
                                          <p:attrName>style.color</p:attrName>
                                        </p:attrNameLst>
                                      </p:cBhvr>
                                      <p:to>
                                        <a:srgbClr val="33CC33"/>
                                      </p:to>
                                    </p:animClr>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childTnLst>
                                </p:cTn>
                              </p:par>
                              <p:par>
                                <p:cTn id="38" presetID="3" presetClass="emph" presetSubtype="2" fill="hold" nodeType="withEffect">
                                  <p:stCondLst>
                                    <p:cond delay="0"/>
                                  </p:stCondLst>
                                  <p:childTnLst>
                                    <p:animClr clrSpc="rgb">
                                      <p:cBhvr override="childStyle">
                                        <p:cTn id="39" dur="500" fill="hold"/>
                                        <p:tgtEl>
                                          <p:spTgt spid="8">
                                            <p:txEl>
                                              <p:pRg st="4" end="4"/>
                                            </p:txEl>
                                          </p:spTgt>
                                        </p:tgtEl>
                                        <p:attrNameLst>
                                          <p:attrName>style.color</p:attrName>
                                        </p:attrNameLst>
                                      </p:cBhvr>
                                      <p:to>
                                        <a:srgbClr val="33CC33"/>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childTnLst>
                                </p:cTn>
                              </p:par>
                              <p:par>
                                <p:cTn id="44" presetID="3" presetClass="emph" presetSubtype="2" fill="hold" nodeType="withEffect">
                                  <p:stCondLst>
                                    <p:cond delay="0"/>
                                  </p:stCondLst>
                                  <p:childTnLst>
                                    <p:animClr clrSpc="rgb">
                                      <p:cBhvr override="childStyle">
                                        <p:cTn id="45" dur="500" fill="hold"/>
                                        <p:tgtEl>
                                          <p:spTgt spid="8">
                                            <p:txEl>
                                              <p:pRg st="6" end="6"/>
                                            </p:txEl>
                                          </p:spTgt>
                                        </p:tgtEl>
                                        <p:attrNameLst>
                                          <p:attrName>style.color</p:attrName>
                                        </p:attrNameLst>
                                      </p:cBhvr>
                                      <p:to>
                                        <a:srgbClr val="FF0000"/>
                                      </p:to>
                                    </p:animClr>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childTnLst>
                                </p:cTn>
                              </p:par>
                              <p:par>
                                <p:cTn id="50" presetID="3" presetClass="emph" presetSubtype="2" fill="hold" nodeType="withEffect">
                                  <p:stCondLst>
                                    <p:cond delay="0"/>
                                  </p:stCondLst>
                                  <p:childTnLst>
                                    <p:animClr clrSpc="rgb">
                                      <p:cBhvr override="childStyle">
                                        <p:cTn id="51" dur="500" fill="hold"/>
                                        <p:tgtEl>
                                          <p:spTgt spid="8">
                                            <p:txEl>
                                              <p:pRg st="7" end="7"/>
                                            </p:txEl>
                                          </p:spTgt>
                                        </p:tgtEl>
                                        <p:attrNameLst>
                                          <p:attrName>style.color</p:attrName>
                                        </p:attrNameLst>
                                      </p:cBhvr>
                                      <p:to>
                                        <a:srgbClr val="FF0000"/>
                                      </p:to>
                                    </p:animClr>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childTnLst>
                                </p:cTn>
                              </p:par>
                              <p:par>
                                <p:cTn id="56" presetID="3" presetClass="emph" presetSubtype="2" fill="hold" nodeType="withEffect">
                                  <p:stCondLst>
                                    <p:cond delay="0"/>
                                  </p:stCondLst>
                                  <p:childTnLst>
                                    <p:animClr clrSpc="rgb">
                                      <p:cBhvr override="childStyle">
                                        <p:cTn id="57" dur="500" fill="hold"/>
                                        <p:tgtEl>
                                          <p:spTgt spid="8">
                                            <p:txEl>
                                              <p:pRg st="8" end="8"/>
                                            </p:txEl>
                                          </p:spTgt>
                                        </p:tgtEl>
                                        <p:attrNameLst>
                                          <p:attrName>style.color</p:attrName>
                                        </p:attrNameLst>
                                      </p:cBhvr>
                                      <p:to>
                                        <a:srgbClr val="FF0000"/>
                                      </p:to>
                                    </p:animClr>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childTnLst>
                                </p:cTn>
                              </p:par>
                              <p:par>
                                <p:cTn id="62" presetID="3" presetClass="emph" presetSubtype="2" fill="hold" nodeType="withEffect">
                                  <p:stCondLst>
                                    <p:cond delay="0"/>
                                  </p:stCondLst>
                                  <p:childTnLst>
                                    <p:animClr clrSpc="rgb">
                                      <p:cBhvr override="childStyle">
                                        <p:cTn id="63" dur="500" fill="hold"/>
                                        <p:tgtEl>
                                          <p:spTgt spid="8">
                                            <p:txEl>
                                              <p:pRg st="8" end="8"/>
                                            </p:txEl>
                                          </p:spTgt>
                                        </p:tgtEl>
                                        <p:attrNameLst>
                                          <p:attrName>style.color</p:attrName>
                                        </p:attrNameLst>
                                      </p:cBhvr>
                                      <p:to>
                                        <a:srgbClr val="FF0000"/>
                                      </p:to>
                                    </p:animClr>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
                                            <p:txEl>
                                              <p:pRg st="9" end="9"/>
                                            </p:txEl>
                                          </p:spTgt>
                                        </p:tgtEl>
                                        <p:attrNameLst>
                                          <p:attrName>style.visibility</p:attrName>
                                        </p:attrNameLst>
                                      </p:cBhvr>
                                      <p:to>
                                        <p:strVal val="visible"/>
                                      </p:to>
                                    </p:set>
                                  </p:childTnLst>
                                </p:cTn>
                              </p:par>
                              <p:par>
                                <p:cTn id="68" presetID="3" presetClass="emph" presetSubtype="2" fill="hold" nodeType="withEffect">
                                  <p:stCondLst>
                                    <p:cond delay="0"/>
                                  </p:stCondLst>
                                  <p:childTnLst>
                                    <p:animClr clrSpc="rgb">
                                      <p:cBhvr override="childStyle">
                                        <p:cTn id="69" dur="500" fill="hold"/>
                                        <p:tgtEl>
                                          <p:spTgt spid="8">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57290" y="2714620"/>
            <a:ext cx="1654175" cy="20018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O Usuário</a:t>
            </a:r>
            <a:endParaRPr lang="pt-BR" dirty="0"/>
          </a:p>
        </p:txBody>
      </p:sp>
      <p:sp>
        <p:nvSpPr>
          <p:cNvPr id="8" name="Espaço Reservado para Conteúdo 2"/>
          <p:cNvSpPr>
            <a:spLocks noGrp="1"/>
          </p:cNvSpPr>
          <p:nvPr>
            <p:ph idx="1"/>
          </p:nvPr>
        </p:nvSpPr>
        <p:spPr>
          <a:xfrm>
            <a:off x="4786313" y="1714500"/>
            <a:ext cx="4143375" cy="3786188"/>
          </a:xfrm>
        </p:spPr>
        <p:txBody>
          <a:bodyPr/>
          <a:lstStyle/>
          <a:p>
            <a:pPr lvl="1"/>
            <a:r>
              <a:rPr lang="pt-BR" sz="2400" dirty="0" smtClean="0"/>
              <a:t>Interface simples</a:t>
            </a:r>
          </a:p>
          <a:p>
            <a:pPr lvl="1"/>
            <a:r>
              <a:rPr lang="pt-BR" sz="2400" dirty="0" smtClean="0"/>
              <a:t>Rápido</a:t>
            </a:r>
          </a:p>
          <a:p>
            <a:pPr lvl="1"/>
            <a:r>
              <a:rPr lang="pt-BR" sz="2400" dirty="0" smtClean="0"/>
              <a:t>Saída configurável</a:t>
            </a:r>
          </a:p>
          <a:p>
            <a:pPr lvl="1"/>
            <a:r>
              <a:rPr lang="pt-BR" sz="2400" dirty="0" smtClean="0"/>
              <a:t>Disponível na web</a:t>
            </a:r>
          </a:p>
          <a:p>
            <a:pPr lvl="1"/>
            <a:r>
              <a:rPr lang="pt-BR" sz="2400" dirty="0" err="1" smtClean="0"/>
              <a:t>Smith-Waterman</a:t>
            </a:r>
            <a:endParaRPr lang="pt-BR" sz="2400" dirty="0" smtClean="0"/>
          </a:p>
          <a:p>
            <a:pPr lvl="1"/>
            <a:r>
              <a:rPr lang="pt-BR" sz="2400" dirty="0" smtClean="0"/>
              <a:t>Privacidade</a:t>
            </a:r>
          </a:p>
          <a:p>
            <a:pPr lvl="1"/>
            <a:r>
              <a:rPr lang="pt-BR" sz="2400" dirty="0" smtClean="0"/>
              <a:t>Compartilhamento Web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linds(horizont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blinds(horizontal)">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Nossa solução</a:t>
            </a:r>
            <a:endParaRPr lang="pt-BR" dirty="0"/>
          </a:p>
        </p:txBody>
      </p:sp>
      <p:sp>
        <p:nvSpPr>
          <p:cNvPr id="4" name="Retângulo 3"/>
          <p:cNvSpPr/>
          <p:nvPr/>
        </p:nvSpPr>
        <p:spPr>
          <a:xfrm>
            <a:off x="7572396" y="1571612"/>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5" name="CaixaDeTexto 4"/>
          <p:cNvSpPr txBox="1"/>
          <p:nvPr/>
        </p:nvSpPr>
        <p:spPr>
          <a:xfrm>
            <a:off x="7572396"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6" name="Imagem 5" descr="dna_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2747236">
            <a:off x="670197" y="1442613"/>
            <a:ext cx="598488" cy="1325562"/>
          </a:xfrm>
          <a:prstGeom prst="rect">
            <a:avLst/>
          </a:prstGeom>
          <a:noFill/>
          <a:ln w="9525">
            <a:noFill/>
            <a:miter lim="800000"/>
            <a:headEnd/>
            <a:tailEnd/>
          </a:ln>
        </p:spPr>
      </p:pic>
      <p:pic>
        <p:nvPicPr>
          <p:cNvPr id="7" name="Picture 14"/>
          <p:cNvPicPr>
            <a:picLocks noChangeAspect="1" noChangeArrowheads="1"/>
          </p:cNvPicPr>
          <p:nvPr/>
        </p:nvPicPr>
        <p:blipFill>
          <a:blip r:embed="rId4" cstate="print"/>
          <a:srcRect/>
          <a:stretch>
            <a:fillRect/>
          </a:stretch>
        </p:blipFill>
        <p:spPr bwMode="auto">
          <a:xfrm>
            <a:off x="428596" y="1500174"/>
            <a:ext cx="1051448" cy="1123962"/>
          </a:xfrm>
          <a:prstGeom prst="ellipse">
            <a:avLst/>
          </a:prstGeom>
          <a:ln>
            <a:noFill/>
          </a:ln>
          <a:effectLst>
            <a:softEdge rad="112500"/>
          </a:effectLst>
        </p:spPr>
      </p:pic>
      <p:pic>
        <p:nvPicPr>
          <p:cNvPr id="8" name="Imagem 7"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9" name="Imagem 8"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722688" y="1423988"/>
            <a:ext cx="549275" cy="1216025"/>
          </a:xfrm>
          <a:prstGeom prst="rect">
            <a:avLst/>
          </a:prstGeom>
          <a:noFill/>
          <a:ln w="9525">
            <a:noFill/>
            <a:miter lim="800000"/>
            <a:headEnd/>
            <a:tailEnd/>
          </a:ln>
        </p:spPr>
      </p:pic>
      <p:pic>
        <p:nvPicPr>
          <p:cNvPr id="10" name="Imagem 9"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672812" y="1641051"/>
            <a:ext cx="258686" cy="572698"/>
          </a:xfrm>
          <a:prstGeom prst="rect">
            <a:avLst/>
          </a:prstGeom>
          <a:noFill/>
          <a:ln w="9525">
            <a:noFill/>
            <a:miter lim="800000"/>
            <a:headEnd/>
            <a:tailEnd/>
          </a:ln>
        </p:spPr>
      </p:pic>
      <p:pic>
        <p:nvPicPr>
          <p:cNvPr id="11" name="Imagem 10"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4083887" y="1712694"/>
            <a:ext cx="232346" cy="514384"/>
          </a:xfrm>
          <a:prstGeom prst="rect">
            <a:avLst/>
          </a:prstGeom>
          <a:noFill/>
          <a:ln w="9525">
            <a:noFill/>
            <a:miter lim="800000"/>
            <a:headEnd/>
            <a:tailEnd/>
          </a:ln>
        </p:spPr>
      </p:pic>
      <p:pic>
        <p:nvPicPr>
          <p:cNvPr id="12" name="Imagem 11"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997305" y="2212936"/>
            <a:ext cx="209622" cy="464076"/>
          </a:xfrm>
          <a:prstGeom prst="rect">
            <a:avLst/>
          </a:prstGeom>
          <a:noFill/>
          <a:ln w="9525">
            <a:noFill/>
            <a:miter lim="800000"/>
            <a:headEnd/>
            <a:tailEnd/>
          </a:ln>
        </p:spPr>
      </p:pic>
      <p:pic>
        <p:nvPicPr>
          <p:cNvPr id="13" name="Imagem 12"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529936" y="2141117"/>
            <a:ext cx="258688" cy="572700"/>
          </a:xfrm>
          <a:prstGeom prst="rect">
            <a:avLst/>
          </a:prstGeom>
          <a:noFill/>
          <a:ln w="9525">
            <a:noFill/>
            <a:miter lim="800000"/>
            <a:headEnd/>
            <a:tailEnd/>
          </a:ln>
        </p:spPr>
      </p:pic>
      <p:cxnSp>
        <p:nvCxnSpPr>
          <p:cNvPr id="14" name="Conector de seta reta 13"/>
          <p:cNvCxnSpPr/>
          <p:nvPr/>
        </p:nvCxnSpPr>
        <p:spPr>
          <a:xfrm>
            <a:off x="4643438" y="2000240"/>
            <a:ext cx="1357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6320845" y="1428736"/>
            <a:ext cx="1894493" cy="175432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ATGTTGCTAG</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TGGATAGACG]</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GACCATGGAC</a:t>
            </a:r>
          </a:p>
          <a:p>
            <a:pPr algn="ctr">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ATGACGACT...</a:t>
            </a:r>
          </a:p>
          <a:p>
            <a:pPr algn="ctr">
              <a:defRPr/>
            </a:pP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endParaRPr>
          </a:p>
        </p:txBody>
      </p:sp>
      <p:sp>
        <p:nvSpPr>
          <p:cNvPr id="16" name="Retângulo 15"/>
          <p:cNvSpPr/>
          <p:nvPr/>
        </p:nvSpPr>
        <p:spPr>
          <a:xfrm>
            <a:off x="6572264" y="1500174"/>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6572264"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8" name="Imagem 5" descr="compaq-presario-f762nr-notebook-pc.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sp>
        <p:nvSpPr>
          <p:cNvPr id="19" name="Retângulo 7"/>
          <p:cNvSpPr/>
          <p:nvPr/>
        </p:nvSpPr>
        <p:spPr>
          <a:xfrm>
            <a:off x="6286512" y="3000372"/>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Retângulo 19"/>
          <p:cNvSpPr/>
          <p:nvPr/>
        </p:nvSpPr>
        <p:spPr>
          <a:xfrm>
            <a:off x="6286512" y="1845222"/>
            <a:ext cx="176625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p:txBody>
      </p:sp>
      <p:pic>
        <p:nvPicPr>
          <p:cNvPr id="21" name="Picture 3" descr="\\cin01\scratch_povqs$\projetao\logoMarcaFinal2.png"/>
          <p:cNvPicPr>
            <a:picLocks noChangeAspect="1" noChangeArrowheads="1"/>
          </p:cNvPicPr>
          <p:nvPr/>
        </p:nvPicPr>
        <p:blipFill>
          <a:blip r:embed="rId8" cstate="print"/>
          <a:srcRect/>
          <a:stretch>
            <a:fillRect/>
          </a:stretch>
        </p:blipFill>
        <p:spPr bwMode="auto">
          <a:xfrm>
            <a:off x="6143636" y="3027367"/>
            <a:ext cx="1928813"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xit" presetSubtype="0" fill="hold" grpId="1" nodeType="clickEffect">
                                  <p:stCondLst>
                                    <p:cond delay="0"/>
                                  </p:stCondLst>
                                  <p:childTnLst>
                                    <p:anim calcmode="lin" valueType="num">
                                      <p:cBhvr>
                                        <p:cTn id="74" dur="500"/>
                                        <p:tgtEl>
                                          <p:spTgt spid="15"/>
                                        </p:tgtEl>
                                        <p:attrNameLst>
                                          <p:attrName>ppt_w</p:attrName>
                                        </p:attrNameLst>
                                      </p:cBhvr>
                                      <p:tavLst>
                                        <p:tav tm="0">
                                          <p:val>
                                            <p:strVal val="ppt_w"/>
                                          </p:val>
                                        </p:tav>
                                        <p:tav tm="100000">
                                          <p:val>
                                            <p:fltVal val="0"/>
                                          </p:val>
                                        </p:tav>
                                      </p:tavLst>
                                    </p:anim>
                                    <p:anim calcmode="lin" valueType="num">
                                      <p:cBhvr>
                                        <p:cTn id="75" dur="500"/>
                                        <p:tgtEl>
                                          <p:spTgt spid="15"/>
                                        </p:tgtEl>
                                        <p:attrNameLst>
                                          <p:attrName>ppt_h</p:attrName>
                                        </p:attrNameLst>
                                      </p:cBhvr>
                                      <p:tavLst>
                                        <p:tav tm="0">
                                          <p:val>
                                            <p:strVal val="ppt_h"/>
                                          </p:val>
                                        </p:tav>
                                        <p:tav tm="100000">
                                          <p:val>
                                            <p:fltVal val="0"/>
                                          </p:val>
                                        </p:tav>
                                      </p:tavLst>
                                    </p:anim>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par>
                          <p:cTn id="78" fill="hold">
                            <p:stCondLst>
                              <p:cond delay="500"/>
                            </p:stCondLst>
                            <p:childTnLst>
                              <p:par>
                                <p:cTn id="79" presetID="53"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0"/>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0" presetClass="path" presetSubtype="0" accel="50000" decel="50000" fill="hold" grpId="1" nodeType="withEffect">
                                  <p:stCondLst>
                                    <p:cond delay="0"/>
                                  </p:stCondLst>
                                  <p:childTnLst>
                                    <p:animMotion origin="layout" path="M 0 0 L -0.58282 -0.03148 " pathEditMode="relative" ptsTypes="AA">
                                      <p:cBhvr>
                                        <p:cTn id="112" dur="2000" fill="hold"/>
                                        <p:tgtEl>
                                          <p:spTgt spid="16"/>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58282 -0.03148 " pathEditMode="relative" ptsTypes="AA">
                                      <p:cBhvr>
                                        <p:cTn id="114" dur="2000" fill="hold"/>
                                        <p:tgtEl>
                                          <p:spTgt spid="17"/>
                                        </p:tgtEl>
                                        <p:attrNameLst>
                                          <p:attrName>ppt_x</p:attrName>
                                          <p:attrName>ppt_y</p:attrName>
                                        </p:attrNameLst>
                                      </p:cBhvr>
                                    </p:animMotion>
                                  </p:childTnLst>
                                </p:cTn>
                              </p:par>
                              <p:par>
                                <p:cTn id="115" presetID="35" presetClass="path" presetSubtype="0" accel="50000" decel="50000" fill="hold" grpId="1" nodeType="withEffect">
                                  <p:stCondLst>
                                    <p:cond delay="0"/>
                                  </p:stCondLst>
                                  <p:childTnLst>
                                    <p:animMotion origin="layout" path="M 5E-6 -3.7037E-6 L -0.79219 -0.01342 " pathEditMode="relative" rAng="0" ptsTypes="AA">
                                      <p:cBhvr>
                                        <p:cTn id="116" dur="2000" fill="hold"/>
                                        <p:tgtEl>
                                          <p:spTgt spid="5"/>
                                        </p:tgtEl>
                                        <p:attrNameLst>
                                          <p:attrName>ppt_x</p:attrName>
                                          <p:attrName>ppt_y</p:attrName>
                                        </p:attrNameLst>
                                      </p:cBhvr>
                                      <p:rCtr x="-396" y="-7"/>
                                    </p:animMotion>
                                  </p:childTnLst>
                                </p:cTn>
                              </p:par>
                              <p:par>
                                <p:cTn id="117" presetID="35" presetClass="path" presetSubtype="0" accel="50000" decel="50000" fill="hold" grpId="1" nodeType="withEffect">
                                  <p:stCondLst>
                                    <p:cond delay="0"/>
                                  </p:stCondLst>
                                  <p:childTnLst>
                                    <p:animMotion origin="layout" path="M 5E-6 4.07407E-6 L -0.79219 -0.00649 " pathEditMode="relative" rAng="0" ptsTypes="AA">
                                      <p:cBhvr>
                                        <p:cTn id="118" dur="2000" fill="hold"/>
                                        <p:tgtEl>
                                          <p:spTgt spid="4"/>
                                        </p:tgtEl>
                                        <p:attrNameLst>
                                          <p:attrName>ppt_x</p:attrName>
                                          <p:attrName>ppt_y</p:attrName>
                                        </p:attrNameLst>
                                      </p:cBhvr>
                                      <p:rCtr x="-396" y="-3"/>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1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childTnLst>
                                </p:cTn>
                              </p:par>
                              <p:par>
                                <p:cTn id="124" presetID="2" presetClass="entr" presetSubtype="4" fill="hold" nodeType="with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500" fill="hold"/>
                                        <p:tgtEl>
                                          <p:spTgt spid="21"/>
                                        </p:tgtEl>
                                        <p:attrNameLst>
                                          <p:attrName>ppt_x</p:attrName>
                                        </p:attrNameLst>
                                      </p:cBhvr>
                                      <p:tavLst>
                                        <p:tav tm="0">
                                          <p:val>
                                            <p:strVal val="#ppt_x"/>
                                          </p:val>
                                        </p:tav>
                                        <p:tav tm="100000">
                                          <p:val>
                                            <p:strVal val="#ppt_x"/>
                                          </p:val>
                                        </p:tav>
                                      </p:tavLst>
                                    </p:anim>
                                    <p:anim calcmode="lin" valueType="num">
                                      <p:cBhvr additive="base">
                                        <p:cTn id="1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5" grpId="0"/>
      <p:bldP spid="15" grpId="1"/>
      <p:bldP spid="16" grpId="0" animBg="1"/>
      <p:bldP spid="16" grpId="1" animBg="1"/>
      <p:bldP spid="17" grpId="0"/>
      <p:bldP spid="17" grpId="1"/>
      <p:bldP spid="19" grpId="0" animBg="1"/>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2" y="2643200"/>
            <a:ext cx="2571750" cy="2571750"/>
          </a:xfrm>
          <a:prstGeom prst="rect">
            <a:avLst/>
          </a:prstGeom>
          <a:noFill/>
          <a:ln w="9525">
            <a:noFill/>
            <a:miter lim="800000"/>
            <a:headEnd/>
            <a:tailEnd/>
          </a:ln>
        </p:spPr>
      </p:pic>
      <p:sp>
        <p:nvSpPr>
          <p:cNvPr id="14" name="Retângulo 7"/>
          <p:cNvSpPr/>
          <p:nvPr/>
        </p:nvSpPr>
        <p:spPr>
          <a:xfrm>
            <a:off x="642910" y="307181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Título 1"/>
          <p:cNvSpPr>
            <a:spLocks noGrp="1"/>
          </p:cNvSpPr>
          <p:nvPr>
            <p:ph type="title"/>
          </p:nvPr>
        </p:nvSpPr>
        <p:spPr/>
        <p:txBody>
          <a:bodyPr/>
          <a:lstStyle/>
          <a:p>
            <a:r>
              <a:rPr lang="pt-BR" dirty="0" smtClean="0"/>
              <a:t>Nossa solução</a:t>
            </a:r>
            <a:endParaRPr lang="pt-BR" dirty="0"/>
          </a:p>
        </p:txBody>
      </p:sp>
      <p:pic>
        <p:nvPicPr>
          <p:cNvPr id="6" name="Imagem 24" descr="bd.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345094" y="3453561"/>
            <a:ext cx="1941550" cy="1432016"/>
          </a:xfrm>
          <a:prstGeom prst="rect">
            <a:avLst/>
          </a:prstGeom>
          <a:noFill/>
          <a:ln w="9525">
            <a:noFill/>
            <a:miter lim="800000"/>
            <a:headEnd/>
            <a:tailEnd/>
          </a:ln>
        </p:spPr>
      </p:pic>
      <p:sp>
        <p:nvSpPr>
          <p:cNvPr id="7" name="CaixaDeTexto 7"/>
          <p:cNvSpPr txBox="1">
            <a:spLocks noChangeArrowheads="1"/>
          </p:cNvSpPr>
          <p:nvPr/>
        </p:nvSpPr>
        <p:spPr bwMode="auto">
          <a:xfrm>
            <a:off x="5357813" y="3929063"/>
            <a:ext cx="2857500" cy="523875"/>
          </a:xfrm>
          <a:prstGeom prst="rect">
            <a:avLst/>
          </a:prstGeom>
          <a:noFill/>
          <a:ln w="9525">
            <a:noFill/>
            <a:miter lim="800000"/>
            <a:headEnd/>
            <a:tailEnd/>
          </a:ln>
        </p:spPr>
        <p:txBody>
          <a:bodyPr>
            <a:spAutoFit/>
          </a:bodyPr>
          <a:lstStyle/>
          <a:p>
            <a:r>
              <a:rPr lang="pt-BR" sz="2800" b="1" dirty="0">
                <a:latin typeface="Arial Black" pitchFamily="34" charset="0"/>
              </a:rPr>
              <a:t>7,5 GB</a:t>
            </a:r>
          </a:p>
        </p:txBody>
      </p:sp>
      <p:pic>
        <p:nvPicPr>
          <p:cNvPr id="8" name="Imagem 24" descr="bd.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500694" y="4143380"/>
            <a:ext cx="1941550" cy="1432016"/>
          </a:xfrm>
          <a:prstGeom prst="rect">
            <a:avLst/>
          </a:prstGeom>
          <a:noFill/>
          <a:ln w="9525">
            <a:noFill/>
            <a:miter lim="800000"/>
            <a:headEnd/>
            <a:tailEnd/>
          </a:ln>
        </p:spPr>
      </p:pic>
      <p:sp>
        <p:nvSpPr>
          <p:cNvPr id="9" name="CaixaDeTexto 8"/>
          <p:cNvSpPr txBox="1"/>
          <p:nvPr/>
        </p:nvSpPr>
        <p:spPr>
          <a:xfrm>
            <a:off x="7215206" y="3571876"/>
            <a:ext cx="1428760" cy="830997"/>
          </a:xfrm>
          <a:prstGeom prst="rect">
            <a:avLst/>
          </a:prstGeom>
          <a:noFill/>
          <a:effectLst/>
        </p:spPr>
        <p:txBody>
          <a:bodyPr wrap="square" rtlCol="0">
            <a:spAutoFit/>
          </a:bodyPr>
          <a:lstStyle/>
          <a:p>
            <a:pPr algn="ctr"/>
            <a:r>
              <a:rPr lang="pt-BR" sz="2400" cap="all" dirty="0" smtClean="0">
                <a:solidFill>
                  <a:schemeClr val="tx2"/>
                </a:solidFill>
                <a:effectLst/>
                <a:latin typeface="+mj-lt"/>
                <a:ea typeface="+mj-ea"/>
                <a:cs typeface="+mj-cs"/>
              </a:rPr>
              <a:t>BANCO </a:t>
            </a:r>
          </a:p>
          <a:p>
            <a:pPr algn="ctr"/>
            <a:r>
              <a:rPr lang="pt-BR" sz="2400" cap="all" dirty="0" smtClean="0">
                <a:solidFill>
                  <a:schemeClr val="tx2"/>
                </a:solidFill>
                <a:effectLst/>
                <a:latin typeface="+mj-lt"/>
                <a:ea typeface="+mj-ea"/>
                <a:cs typeface="+mj-cs"/>
              </a:rPr>
              <a:t>PRIVADO</a:t>
            </a:r>
            <a:endParaRPr lang="pt-BR" sz="2400" cap="all" dirty="0">
              <a:solidFill>
                <a:schemeClr val="tx2"/>
              </a:solidFill>
              <a:effectLst/>
              <a:latin typeface="+mj-lt"/>
              <a:ea typeface="+mj-ea"/>
              <a:cs typeface="+mj-cs"/>
            </a:endParaRPr>
          </a:p>
        </p:txBody>
      </p:sp>
      <p:pic>
        <p:nvPicPr>
          <p:cNvPr id="1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8106" y="2500306"/>
            <a:ext cx="657232" cy="693744"/>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15272" y="4643446"/>
            <a:ext cx="657232" cy="693744"/>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00"/>
              </a:clrFrom>
              <a:clrTo>
                <a:srgbClr val="FFFF00">
                  <a:alpha val="0"/>
                </a:srgbClr>
              </a:clrTo>
            </a:clrChange>
          </a:blip>
          <a:srcRect/>
          <a:stretch>
            <a:fillRect/>
          </a:stretch>
        </p:blipFill>
        <p:spPr bwMode="auto">
          <a:xfrm>
            <a:off x="7643834" y="4572008"/>
            <a:ext cx="857256" cy="809630"/>
          </a:xfrm>
          <a:prstGeom prst="rect">
            <a:avLst/>
          </a:prstGeom>
          <a:noFill/>
          <a:ln w="9525">
            <a:noFill/>
            <a:miter lim="800000"/>
            <a:headEnd/>
            <a:tailEnd/>
          </a:ln>
        </p:spPr>
      </p:pic>
      <p:pic>
        <p:nvPicPr>
          <p:cNvPr id="13" name="Picture 3" descr="\\cin01\scratch_povqs$\projetao\logoMarcaFinal2.png"/>
          <p:cNvPicPr>
            <a:picLocks noChangeAspect="1" noChangeArrowheads="1"/>
          </p:cNvPicPr>
          <p:nvPr/>
        </p:nvPicPr>
        <p:blipFill>
          <a:blip r:embed="rId7" cstate="print"/>
          <a:srcRect/>
          <a:stretch>
            <a:fillRect/>
          </a:stretch>
        </p:blipFill>
        <p:spPr bwMode="auto">
          <a:xfrm>
            <a:off x="500034" y="3143248"/>
            <a:ext cx="1928813" cy="104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8" presetClass="emph" presetSubtype="0" fill="hold" grpId="1" nodeType="afterEffect">
                                  <p:stCondLst>
                                    <p:cond delay="0"/>
                                  </p:stCondLst>
                                  <p:iterate type="lt">
                                    <p:tmPct val="10000"/>
                                  </p:iterate>
                                  <p:childTnLst>
                                    <p:animClr clrSpc="rgb" dir="cw">
                                      <p:cBhvr override="childStyle">
                                        <p:cTn id="21" dur="500" fill="hold"/>
                                        <p:tgtEl>
                                          <p:spTgt spid="7"/>
                                        </p:tgtEl>
                                        <p:attrNameLst>
                                          <p:attrName>style.color</p:attrName>
                                        </p:attrNameLst>
                                      </p:cBhvr>
                                      <p:to>
                                        <a:srgbClr val="E80E1E"/>
                                      </p:to>
                                    </p:animClr>
                                    <p:animClr clrSpc="rgb" dir="cw">
                                      <p:cBhvr>
                                        <p:cTn id="22" dur="500" fill="hold"/>
                                        <p:tgtEl>
                                          <p:spTgt spid="7"/>
                                        </p:tgtEl>
                                        <p:attrNameLst>
                                          <p:attrName>fillcolor</p:attrName>
                                        </p:attrNameLst>
                                      </p:cBhvr>
                                      <p:to>
                                        <a:srgbClr val="E80E1E"/>
                                      </p:to>
                                    </p:animClr>
                                    <p:set>
                                      <p:cBhvr>
                                        <p:cTn id="23" dur="500" fill="hold"/>
                                        <p:tgtEl>
                                          <p:spTgt spid="7"/>
                                        </p:tgtEl>
                                        <p:attrNameLst>
                                          <p:attrName>fill.type</p:attrName>
                                        </p:attrNameLst>
                                      </p:cBhvr>
                                      <p:to>
                                        <p:strVal val="solid"/>
                                      </p:to>
                                    </p:set>
                                    <p:anim to="1.5" calcmode="lin" valueType="num">
                                      <p:cBhvr override="childStyle">
                                        <p:cTn id="24" dur="500" fill="hold"/>
                                        <p:tgtEl>
                                          <p:spTgt spid="7"/>
                                        </p:tgtEl>
                                        <p:attrNameLst>
                                          <p:attrName>style.fontSize</p:attrName>
                                        </p:attrNameLst>
                                      </p:cBhvr>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iterate type="lt">
                                    <p:tmAbs val="0"/>
                                  </p:iterate>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 0 L 0 -0.23101 " pathEditMode="relative" ptsTypes="AA">
                                      <p:cBhvr>
                                        <p:cTn id="32" dur="1000" fill="hold"/>
                                        <p:tgtEl>
                                          <p:spTgt spid="6"/>
                                        </p:tgtEl>
                                        <p:attrNameLst>
                                          <p:attrName>ppt_x</p:attrName>
                                          <p:attrName>ppt_y</p:attrName>
                                        </p:attrNameLst>
                                      </p:cBhvr>
                                    </p:animMotion>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7" grpId="1"/>
      <p:bldP spid="7" grpId="2"/>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Nossa Solução</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dirty="0" smtClean="0"/>
              <a:t>Como otimizar o alinhamento</a:t>
            </a:r>
            <a:endParaRPr lang="pt-BR" dirty="0"/>
          </a:p>
        </p:txBody>
      </p:sp>
      <p:pic>
        <p:nvPicPr>
          <p:cNvPr id="3074" name="Picture 2"/>
          <p:cNvPicPr>
            <a:picLocks noGrp="1" noChangeAspect="1" noChangeArrowheads="1"/>
          </p:cNvPicPr>
          <p:nvPr>
            <p:ph idx="1"/>
          </p:nvPr>
        </p:nvPicPr>
        <p:blipFill>
          <a:blip r:embed="rId2" cstate="print"/>
          <a:srcRect/>
          <a:stretch>
            <a:fillRect/>
          </a:stretch>
        </p:blipFill>
        <p:spPr>
          <a:xfrm>
            <a:off x="857250" y="2000250"/>
            <a:ext cx="3500438" cy="3825875"/>
          </a:xfrm>
        </p:spPr>
      </p:pic>
      <p:grpSp>
        <p:nvGrpSpPr>
          <p:cNvPr id="3" name="Grupo 9"/>
          <p:cNvGrpSpPr>
            <a:grpSpLocks/>
          </p:cNvGrpSpPr>
          <p:nvPr/>
        </p:nvGrpSpPr>
        <p:grpSpPr bwMode="auto">
          <a:xfrm>
            <a:off x="5072063" y="4071938"/>
            <a:ext cx="3071812" cy="785812"/>
            <a:chOff x="166687" y="253"/>
            <a:chExt cx="2333626" cy="678960"/>
          </a:xfrm>
        </p:grpSpPr>
        <p:sp>
          <p:nvSpPr>
            <p:cNvPr id="11" name="Retângulo de cantos arredondados 10"/>
            <p:cNvSpPr/>
            <p:nvPr/>
          </p:nvSpPr>
          <p:spPr>
            <a:xfrm>
              <a:off x="166687" y="253"/>
              <a:ext cx="2333626"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199249" y="33172"/>
              <a:ext cx="2268502" cy="613121"/>
            </a:xfrm>
            <a:prstGeom prst="rect">
              <a:avLst/>
            </a:prstGeom>
          </p:spPr>
          <p:style>
            <a:lnRef idx="0">
              <a:scrgbClr r="0" g="0" b="0"/>
            </a:lnRef>
            <a:fillRef idx="0">
              <a:scrgbClr r="0" g="0" b="0"/>
            </a:fillRef>
            <a:effectRef idx="0">
              <a:scrgbClr r="0" g="0" b="0"/>
            </a:effectRef>
            <a:fontRef idx="minor">
              <a:schemeClr val="lt1"/>
            </a:fontRef>
          </p:style>
          <p:txBody>
            <a:bodyPr lIns="88206" tIns="0" rIns="88206" bIns="0" spcCol="1270" anchor="ctr"/>
            <a:lstStyle/>
            <a:p>
              <a:pPr algn="ctr" defTabSz="889000" fontAlgn="auto">
                <a:lnSpc>
                  <a:spcPct val="90000"/>
                </a:lnSpc>
                <a:spcAft>
                  <a:spcPct val="35000"/>
                </a:spcAft>
                <a:defRPr/>
              </a:pPr>
              <a:r>
                <a:rPr lang="pt-PT" sz="2000" dirty="0"/>
                <a:t>Smith-Waterman:</a:t>
              </a:r>
            </a:p>
            <a:p>
              <a:pPr algn="ctr" defTabSz="889000" fontAlgn="auto">
                <a:lnSpc>
                  <a:spcPct val="90000"/>
                </a:lnSpc>
                <a:spcAft>
                  <a:spcPct val="35000"/>
                </a:spcAft>
                <a:defRPr/>
              </a:pPr>
              <a:r>
                <a:rPr lang="pt-PT" sz="2000" dirty="0"/>
                <a:t>Forte paralelismo</a:t>
              </a:r>
              <a:endParaRPr lang="pt-BR" sz="2000" dirty="0"/>
            </a:p>
          </p:txBody>
        </p:sp>
      </p:grpSp>
      <p:grpSp>
        <p:nvGrpSpPr>
          <p:cNvPr id="4" name="Grupo 12"/>
          <p:cNvGrpSpPr>
            <a:grpSpLocks/>
          </p:cNvGrpSpPr>
          <p:nvPr/>
        </p:nvGrpSpPr>
        <p:grpSpPr bwMode="auto">
          <a:xfrm>
            <a:off x="5072063" y="2857500"/>
            <a:ext cx="3071812" cy="785813"/>
            <a:chOff x="166687" y="253"/>
            <a:chExt cx="2333626" cy="678960"/>
          </a:xfrm>
        </p:grpSpPr>
        <p:sp>
          <p:nvSpPr>
            <p:cNvPr id="14" name="Retângulo de cantos arredondados 13"/>
            <p:cNvSpPr/>
            <p:nvPr/>
          </p:nvSpPr>
          <p:spPr>
            <a:xfrm>
              <a:off x="166687" y="253"/>
              <a:ext cx="2333626" cy="678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tângulo 14"/>
            <p:cNvSpPr/>
            <p:nvPr/>
          </p:nvSpPr>
          <p:spPr>
            <a:xfrm>
              <a:off x="199249" y="33172"/>
              <a:ext cx="2268502" cy="613121"/>
            </a:xfrm>
            <a:prstGeom prst="rect">
              <a:avLst/>
            </a:prstGeom>
          </p:spPr>
          <p:style>
            <a:lnRef idx="0">
              <a:scrgbClr r="0" g="0" b="0"/>
            </a:lnRef>
            <a:fillRef idx="0">
              <a:scrgbClr r="0" g="0" b="0"/>
            </a:fillRef>
            <a:effectRef idx="0">
              <a:scrgbClr r="0" g="0" b="0"/>
            </a:effectRef>
            <a:fontRef idx="minor">
              <a:schemeClr val="lt1"/>
            </a:fontRef>
          </p:style>
          <p:txBody>
            <a:bodyPr lIns="88206" tIns="0" rIns="88206" bIns="0" spcCol="1270" anchor="ctr"/>
            <a:lstStyle/>
            <a:p>
              <a:pPr algn="ctr" defTabSz="889000" fontAlgn="auto">
                <a:lnSpc>
                  <a:spcPct val="90000"/>
                </a:lnSpc>
                <a:spcAft>
                  <a:spcPct val="35000"/>
                </a:spcAft>
                <a:defRPr/>
              </a:pPr>
              <a:r>
                <a:rPr lang="pt-BR" sz="2000" dirty="0"/>
                <a:t>HARDWARE  ESPECIALIZADO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de cantos arredondados 37"/>
          <p:cNvSpPr/>
          <p:nvPr/>
        </p:nvSpPr>
        <p:spPr>
          <a:xfrm>
            <a:off x="4357688" y="1214438"/>
            <a:ext cx="4100512" cy="5286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pic>
        <p:nvPicPr>
          <p:cNvPr id="8" name="Imagem 7" descr="11949839231690247271server_mimooh_01.svg.med.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000625" y="2857500"/>
            <a:ext cx="1357313" cy="2081213"/>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Arquitetura</a:t>
            </a:r>
            <a:endParaRPr lang="pt-BR" dirty="0"/>
          </a:p>
        </p:txBody>
      </p:sp>
      <p:sp>
        <p:nvSpPr>
          <p:cNvPr id="9" name="Seta para a esquerda e para a direita 8"/>
          <p:cNvSpPr/>
          <p:nvPr/>
        </p:nvSpPr>
        <p:spPr>
          <a:xfrm>
            <a:off x="3857625" y="3714750"/>
            <a:ext cx="1000125"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0" name="Picture 2"/>
          <p:cNvPicPr>
            <a:picLocks noChangeAspect="1" noChangeArrowheads="1"/>
          </p:cNvPicPr>
          <p:nvPr/>
        </p:nvPicPr>
        <p:blipFill>
          <a:blip r:embed="rId4" cstate="print"/>
          <a:srcRect/>
          <a:stretch>
            <a:fillRect/>
          </a:stretch>
        </p:blipFill>
        <p:spPr bwMode="auto">
          <a:xfrm>
            <a:off x="7500938" y="2143125"/>
            <a:ext cx="625475" cy="68262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7500938" y="3071813"/>
            <a:ext cx="625475" cy="682625"/>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7500938" y="5000625"/>
            <a:ext cx="625475" cy="682625"/>
          </a:xfrm>
          <a:prstGeom prst="rect">
            <a:avLst/>
          </a:prstGeom>
          <a:noFill/>
          <a:ln w="9525">
            <a:noFill/>
            <a:miter lim="800000"/>
            <a:headEnd/>
            <a:tailEnd/>
          </a:ln>
        </p:spPr>
      </p:pic>
      <p:cxnSp>
        <p:nvCxnSpPr>
          <p:cNvPr id="14" name="Forma 13"/>
          <p:cNvCxnSpPr>
            <a:stCxn id="8" idx="3"/>
            <a:endCxn id="10" idx="1"/>
          </p:cNvCxnSpPr>
          <p:nvPr/>
        </p:nvCxnSpPr>
        <p:spPr>
          <a:xfrm flipV="1">
            <a:off x="6357938" y="2484438"/>
            <a:ext cx="1143000" cy="141287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7" name="Forma 16"/>
          <p:cNvCxnSpPr>
            <a:stCxn id="12" idx="1"/>
            <a:endCxn id="8" idx="3"/>
          </p:cNvCxnSpPr>
          <p:nvPr/>
        </p:nvCxnSpPr>
        <p:spPr>
          <a:xfrm rot="10800000">
            <a:off x="6357938" y="3897313"/>
            <a:ext cx="1143000" cy="1444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9" name="Conector angulado 18"/>
          <p:cNvCxnSpPr>
            <a:stCxn id="11" idx="1"/>
            <a:endCxn id="8" idx="3"/>
          </p:cNvCxnSpPr>
          <p:nvPr/>
        </p:nvCxnSpPr>
        <p:spPr>
          <a:xfrm rot="10800000" flipV="1">
            <a:off x="6357938" y="3413125"/>
            <a:ext cx="1143000" cy="48418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rot="5400000">
            <a:off x="7626350" y="4429126"/>
            <a:ext cx="428625"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6" name="Cilindro 25"/>
          <p:cNvSpPr/>
          <p:nvPr/>
        </p:nvSpPr>
        <p:spPr>
          <a:xfrm>
            <a:off x="5248275" y="5143500"/>
            <a:ext cx="857250" cy="107156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solidFill>
                  <a:schemeClr val="tx1"/>
                </a:solidFill>
              </a:rPr>
              <a:t>BD</a:t>
            </a:r>
          </a:p>
        </p:txBody>
      </p:sp>
      <p:cxnSp>
        <p:nvCxnSpPr>
          <p:cNvPr id="32" name="Conector reto 31"/>
          <p:cNvCxnSpPr>
            <a:stCxn id="26" idx="1"/>
            <a:endCxn id="8" idx="2"/>
          </p:cNvCxnSpPr>
          <p:nvPr/>
        </p:nvCxnSpPr>
        <p:spPr>
          <a:xfrm rot="5400000" flipH="1" flipV="1">
            <a:off x="5576094" y="5039519"/>
            <a:ext cx="204787" cy="31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 name="Imagem 32" descr="howto05.jpg"/>
          <p:cNvPicPr>
            <a:picLocks noChangeAspect="1"/>
          </p:cNvPicPr>
          <p:nvPr/>
        </p:nvPicPr>
        <p:blipFill>
          <a:blip r:embed="rId5" cstate="print">
            <a:clrChange>
              <a:clrFrom>
                <a:srgbClr val="FF00FF"/>
              </a:clrFrom>
              <a:clrTo>
                <a:srgbClr val="FF00FF">
                  <a:alpha val="0"/>
                </a:srgbClr>
              </a:clrTo>
            </a:clrChange>
          </a:blip>
          <a:srcRect/>
          <a:stretch>
            <a:fillRect/>
          </a:stretch>
        </p:blipFill>
        <p:spPr bwMode="auto">
          <a:xfrm>
            <a:off x="3506788" y="3143250"/>
            <a:ext cx="1773237" cy="1633538"/>
          </a:xfrm>
          <a:prstGeom prst="rect">
            <a:avLst/>
          </a:prstGeom>
          <a:noFill/>
          <a:ln w="9525">
            <a:noFill/>
            <a:miter lim="800000"/>
            <a:headEnd/>
            <a:tailEnd/>
          </a:ln>
        </p:spPr>
      </p:pic>
      <p:pic>
        <p:nvPicPr>
          <p:cNvPr id="35" name="Imagem 34" descr="msnbuddy.PNG"/>
          <p:cNvPicPr>
            <a:picLocks noChangeAspect="1"/>
          </p:cNvPicPr>
          <p:nvPr/>
        </p:nvPicPr>
        <p:blipFill>
          <a:blip r:embed="rId6" cstate="print">
            <a:clrChange>
              <a:clrFrom>
                <a:srgbClr val="FF00FF"/>
              </a:clrFrom>
              <a:clrTo>
                <a:srgbClr val="FF00FF">
                  <a:alpha val="0"/>
                </a:srgbClr>
              </a:clrTo>
            </a:clrChange>
          </a:blip>
          <a:srcRect/>
          <a:stretch>
            <a:fillRect/>
          </a:stretch>
        </p:blipFill>
        <p:spPr bwMode="auto">
          <a:xfrm>
            <a:off x="2946400" y="3313113"/>
            <a:ext cx="1125538" cy="1385887"/>
          </a:xfrm>
          <a:prstGeom prst="rect">
            <a:avLst/>
          </a:prstGeom>
          <a:noFill/>
          <a:ln w="9525">
            <a:noFill/>
            <a:miter lim="800000"/>
            <a:headEnd/>
            <a:tailEnd/>
          </a:ln>
        </p:spPr>
      </p:pic>
      <p:sp>
        <p:nvSpPr>
          <p:cNvPr id="36" name="CaixaDeTexto 35"/>
          <p:cNvSpPr txBox="1">
            <a:spLocks noChangeArrowheads="1"/>
          </p:cNvSpPr>
          <p:nvPr/>
        </p:nvSpPr>
        <p:spPr bwMode="auto">
          <a:xfrm>
            <a:off x="3995738" y="3429000"/>
            <a:ext cx="714375" cy="369888"/>
          </a:xfrm>
          <a:prstGeom prst="rect">
            <a:avLst/>
          </a:prstGeom>
          <a:noFill/>
          <a:ln w="9525">
            <a:noFill/>
            <a:miter lim="800000"/>
            <a:headEnd/>
            <a:tailEnd/>
          </a:ln>
        </p:spPr>
        <p:txBody>
          <a:bodyPr>
            <a:spAutoFit/>
          </a:bodyPr>
          <a:lstStyle/>
          <a:p>
            <a:pPr defTabSz="912813"/>
            <a:r>
              <a:rPr lang="pt-BR"/>
              <a:t>WEB</a:t>
            </a:r>
          </a:p>
        </p:txBody>
      </p:sp>
      <p:sp>
        <p:nvSpPr>
          <p:cNvPr id="37" name="CaixaDeTexto 36"/>
          <p:cNvSpPr txBox="1">
            <a:spLocks noChangeArrowheads="1"/>
          </p:cNvSpPr>
          <p:nvPr/>
        </p:nvSpPr>
        <p:spPr bwMode="auto">
          <a:xfrm>
            <a:off x="7358063" y="1701800"/>
            <a:ext cx="928687" cy="369888"/>
          </a:xfrm>
          <a:prstGeom prst="rect">
            <a:avLst/>
          </a:prstGeom>
          <a:noFill/>
          <a:ln w="9525">
            <a:noFill/>
            <a:miter lim="800000"/>
            <a:headEnd/>
            <a:tailEnd/>
          </a:ln>
        </p:spPr>
        <p:txBody>
          <a:bodyPr>
            <a:spAutoFit/>
          </a:bodyPr>
          <a:lstStyle/>
          <a:p>
            <a:pPr defTabSz="912813"/>
            <a:r>
              <a:rPr lang="pt-BR"/>
              <a:t>FPGAs</a:t>
            </a:r>
          </a:p>
        </p:txBody>
      </p:sp>
      <p:pic>
        <p:nvPicPr>
          <p:cNvPr id="52" name="Picture 3" descr="\\cin01\scratch_povqs$\projetao\logoMarcaFinal2.png"/>
          <p:cNvPicPr>
            <a:picLocks noChangeAspect="1" noChangeArrowheads="1"/>
          </p:cNvPicPr>
          <p:nvPr/>
        </p:nvPicPr>
        <p:blipFill>
          <a:blip r:embed="rId7" cstate="print"/>
          <a:srcRect/>
          <a:stretch>
            <a:fillRect/>
          </a:stretch>
        </p:blipFill>
        <p:spPr bwMode="auto">
          <a:xfrm>
            <a:off x="4786313" y="1501775"/>
            <a:ext cx="1714500" cy="92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par>
                                <p:cTn id="8" presetID="4"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i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94444E-6 -4.81481E-6 L -0.18507 -0.0037 " pathEditMode="relative" rAng="0" ptsTypes="AA">
                                      <p:cBhvr>
                                        <p:cTn id="14" dur="2000" fill="hold"/>
                                        <p:tgtEl>
                                          <p:spTgt spid="33"/>
                                        </p:tgtEl>
                                        <p:attrNameLst>
                                          <p:attrName>ppt_x</p:attrName>
                                          <p:attrName>ppt_y</p:attrName>
                                        </p:attrNameLst>
                                      </p:cBhvr>
                                      <p:rCtr x="-93" y="-2"/>
                                    </p:animMotion>
                                  </p:childTnLst>
                                </p:cTn>
                              </p:par>
                              <p:par>
                                <p:cTn id="15" presetID="35" presetClass="path" presetSubtype="0" accel="50000" decel="50000" fill="hold" nodeType="withEffect">
                                  <p:stCondLst>
                                    <p:cond delay="0"/>
                                  </p:stCondLst>
                                  <p:childTnLst>
                                    <p:animMotion origin="layout" path="M -5.55556E-7 2.22222E-6 L -0.175 2.22222E-6 " pathEditMode="relative" rAng="0" ptsTypes="AA">
                                      <p:cBhvr>
                                        <p:cTn id="16" dur="2000" fill="hold"/>
                                        <p:tgtEl>
                                          <p:spTgt spid="35"/>
                                        </p:tgtEl>
                                        <p:attrNameLst>
                                          <p:attrName>ppt_x</p:attrName>
                                          <p:attrName>ppt_y</p:attrName>
                                        </p:attrNameLst>
                                      </p:cBhvr>
                                      <p:rCtr x="-87" y="0"/>
                                    </p:animMotion>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ox(in)">
                                      <p:cBhvr>
                                        <p:cTn id="30" dur="500"/>
                                        <p:tgtEl>
                                          <p:spTgt spid="26"/>
                                        </p:tgtEl>
                                      </p:cBhvr>
                                    </p:animEffect>
                                  </p:childTnLst>
                                </p:cTn>
                              </p:par>
                              <p:par>
                                <p:cTn id="31" presetID="4"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ox(in)">
                                      <p:cBhvr>
                                        <p:cTn id="33" dur="500"/>
                                        <p:tgtEl>
                                          <p:spTgt spid="32"/>
                                        </p:tgtEl>
                                      </p:cBhvr>
                                    </p:animEffect>
                                  </p:childTnLst>
                                </p:cTn>
                              </p:par>
                              <p:par>
                                <p:cTn id="34" presetID="4"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par>
                                <p:cTn id="37" presetID="4"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par>
                                <p:cTn id="43" presetID="4"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ox(in)">
                                      <p:cBhvr>
                                        <p:cTn id="45" dur="500"/>
                                        <p:tgtEl>
                                          <p:spTgt spid="10"/>
                                        </p:tgtEl>
                                      </p:cBhvr>
                                    </p:animEffect>
                                  </p:childTnLst>
                                </p:cTn>
                              </p:par>
                              <p:par>
                                <p:cTn id="46" presetID="4"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in)">
                                      <p:cBhvr>
                                        <p:cTn id="48" dur="500"/>
                                        <p:tgtEl>
                                          <p:spTgt spid="11"/>
                                        </p:tgtEl>
                                      </p:cBhvr>
                                    </p:animEffect>
                                  </p:childTnLst>
                                </p:cTn>
                              </p:par>
                              <p:par>
                                <p:cTn id="49" presetID="4"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ox(in)">
                                      <p:cBhvr>
                                        <p:cTn id="51" dur="500"/>
                                        <p:tgtEl>
                                          <p:spTgt spid="12"/>
                                        </p:tgtEl>
                                      </p:cBhvr>
                                    </p:animEffect>
                                  </p:childTnLst>
                                </p:cTn>
                              </p:par>
                              <p:par>
                                <p:cTn id="52" presetID="4"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ox(in)">
                                      <p:cBhvr>
                                        <p:cTn id="57" dur="500"/>
                                        <p:tgtEl>
                                          <p:spTgt spid="3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20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26" grpId="0" animBg="1"/>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85720" y="1500174"/>
            <a:ext cx="8643998" cy="4857784"/>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pt-PT" sz="3200" dirty="0">
              <a:latin typeface="Calibri" pitchFamily="34" charset="0"/>
            </a:endParaRPr>
          </a:p>
          <a:p>
            <a:pPr algn="ctr">
              <a:defRPr/>
            </a:pPr>
            <a:endParaRPr lang="pt-PT" dirty="0"/>
          </a:p>
          <a:p>
            <a:pPr algn="ctr">
              <a:defRPr/>
            </a:pPr>
            <a:endParaRPr lang="pt-PT" dirty="0"/>
          </a:p>
          <a:p>
            <a:pPr algn="ctr">
              <a:defRPr/>
            </a:pPr>
            <a:endParaRPr lang="pt-PT" dirty="0"/>
          </a:p>
          <a:p>
            <a:pPr algn="ctr">
              <a:defRPr/>
            </a:pPr>
            <a:endParaRPr lang="pt-PT" dirty="0"/>
          </a:p>
          <a:p>
            <a:pPr algn="ctr">
              <a:defRPr/>
            </a:pPr>
            <a:endParaRPr lang="pt-PT" dirty="0"/>
          </a:p>
          <a:p>
            <a:pPr algn="ctr">
              <a:defRPr/>
            </a:pPr>
            <a:endParaRPr lang="pt-PT" dirty="0"/>
          </a:p>
          <a:p>
            <a:pPr algn="ctr">
              <a:defRPr/>
            </a:pPr>
            <a:endParaRPr lang="pt-PT" dirty="0"/>
          </a:p>
          <a:p>
            <a:pPr algn="ctr">
              <a:defRPr/>
            </a:pPr>
            <a:endParaRPr lang="pt-PT" dirty="0"/>
          </a:p>
          <a:p>
            <a:pPr algn="ctr">
              <a:defRPr/>
            </a:pPr>
            <a:endParaRPr lang="pt-BR" dirty="0"/>
          </a:p>
        </p:txBody>
      </p:sp>
      <p:sp>
        <p:nvSpPr>
          <p:cNvPr id="2" name="Título 1"/>
          <p:cNvSpPr>
            <a:spLocks noGrp="1"/>
          </p:cNvSpPr>
          <p:nvPr>
            <p:ph type="title"/>
          </p:nvPr>
        </p:nvSpPr>
        <p:spPr>
          <a:xfrm>
            <a:off x="142844" y="142852"/>
            <a:ext cx="8686800" cy="838200"/>
          </a:xfrm>
        </p:spPr>
        <p:txBody>
          <a:bodyPr/>
          <a:lstStyle/>
          <a:p>
            <a:pPr>
              <a:defRPr/>
            </a:pPr>
            <a:r>
              <a:rPr lang="pt-BR" dirty="0" smtClean="0"/>
              <a:t>Curva de Valor - comparativo</a:t>
            </a:r>
            <a:endParaRPr lang="pt-BR" dirty="0"/>
          </a:p>
        </p:txBody>
      </p:sp>
      <p:graphicFrame>
        <p:nvGraphicFramePr>
          <p:cNvPr id="7" name="Gráfico 6"/>
          <p:cNvGraphicFramePr/>
          <p:nvPr/>
        </p:nvGraphicFramePr>
        <p:xfrm>
          <a:off x="714348" y="1643050"/>
          <a:ext cx="7048528" cy="4318016"/>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m 3" descr="logo embl.bmp"/>
          <p:cNvPicPr>
            <a:picLocks noChangeAspect="1"/>
          </p:cNvPicPr>
          <p:nvPr/>
        </p:nvPicPr>
        <p:blipFill>
          <a:blip r:embed="rId4" cstate="print"/>
          <a:srcRect/>
          <a:stretch>
            <a:fillRect/>
          </a:stretch>
        </p:blipFill>
        <p:spPr bwMode="auto">
          <a:xfrm>
            <a:off x="7072334" y="357171"/>
            <a:ext cx="1428750" cy="538162"/>
          </a:xfrm>
          <a:prstGeom prst="rect">
            <a:avLst/>
          </a:prstGeom>
          <a:noFill/>
          <a:ln w="9525">
            <a:noFill/>
            <a:miter lim="800000"/>
            <a:headEnd/>
            <a:tailEnd/>
          </a:ln>
        </p:spPr>
      </p:pic>
      <p:pic>
        <p:nvPicPr>
          <p:cNvPr id="8" name="Imagem 7" descr="485px-US-NLM-NCBI-Logo.svg.png"/>
          <p:cNvPicPr>
            <a:picLocks noChangeAspect="1"/>
          </p:cNvPicPr>
          <p:nvPr/>
        </p:nvPicPr>
        <p:blipFill>
          <a:blip r:embed="rId5" cstate="print"/>
          <a:srcRect/>
          <a:stretch>
            <a:fillRect/>
          </a:stretch>
        </p:blipFill>
        <p:spPr bwMode="auto">
          <a:xfrm>
            <a:off x="6715147" y="1142983"/>
            <a:ext cx="1214437" cy="1500188"/>
          </a:xfrm>
          <a:prstGeom prst="rect">
            <a:avLst/>
          </a:prstGeom>
          <a:noFill/>
          <a:ln w="9525">
            <a:noFill/>
            <a:miter lim="800000"/>
            <a:headEnd/>
            <a:tailEnd/>
          </a:ln>
        </p:spPr>
      </p:pic>
      <p:pic>
        <p:nvPicPr>
          <p:cNvPr id="9" name="Imagem 8" descr="clcbio_normal.jpg"/>
          <p:cNvPicPr>
            <a:picLocks noChangeAspect="1"/>
          </p:cNvPicPr>
          <p:nvPr/>
        </p:nvPicPr>
        <p:blipFill>
          <a:blip r:embed="rId6" cstate="print"/>
          <a:srcRect/>
          <a:stretch>
            <a:fillRect/>
          </a:stretch>
        </p:blipFill>
        <p:spPr bwMode="auto">
          <a:xfrm>
            <a:off x="7643834" y="1000108"/>
            <a:ext cx="1357313" cy="1357313"/>
          </a:xfrm>
          <a:prstGeom prst="rect">
            <a:avLst/>
          </a:prstGeom>
          <a:solidFill>
            <a:schemeClr val="bg1"/>
          </a:solidFill>
          <a:ln w="9525">
            <a:noFill/>
            <a:miter lim="800000"/>
            <a:headEnd/>
            <a:tailEnd/>
          </a:ln>
        </p:spPr>
      </p:pic>
      <p:pic>
        <p:nvPicPr>
          <p:cNvPr id="10" name="Picture 2"/>
          <p:cNvPicPr>
            <a:picLocks noChangeAspect="1" noChangeArrowheads="1"/>
          </p:cNvPicPr>
          <p:nvPr/>
        </p:nvPicPr>
        <p:blipFill>
          <a:blip r:embed="rId7" cstate="print"/>
          <a:srcRect/>
          <a:stretch>
            <a:fillRect/>
          </a:stretch>
        </p:blipFill>
        <p:spPr bwMode="auto">
          <a:xfrm>
            <a:off x="7000897" y="857233"/>
            <a:ext cx="1905000" cy="381000"/>
          </a:xfrm>
          <a:prstGeom prst="rect">
            <a:avLst/>
          </a:prstGeom>
          <a:noFill/>
          <a:ln w="9525">
            <a:noFill/>
            <a:miter lim="800000"/>
            <a:headEnd/>
            <a:tailEnd/>
          </a:ln>
        </p:spPr>
      </p:pic>
      <p:pic>
        <p:nvPicPr>
          <p:cNvPr id="11" name="Picture 2"/>
          <p:cNvPicPr>
            <a:picLocks noChangeAspect="1" noChangeArrowheads="1"/>
          </p:cNvPicPr>
          <p:nvPr/>
        </p:nvPicPr>
        <p:blipFill>
          <a:blip r:embed="rId8" cstate="print"/>
          <a:srcRect/>
          <a:stretch>
            <a:fillRect/>
          </a:stretch>
        </p:blipFill>
        <p:spPr bwMode="auto">
          <a:xfrm>
            <a:off x="7143744" y="2407186"/>
            <a:ext cx="1596421" cy="87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m 8" descr="rede 2.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rot="1136104">
            <a:off x="6489460" y="1181984"/>
            <a:ext cx="2273383" cy="1629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413538">
            <a:off x="6357950" y="1214422"/>
            <a:ext cx="2428864" cy="15755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graphicEl>
                                              <a:chart seriesIdx="0" categoryIdx="-4" bldStep="series"/>
                                            </p:graphicEl>
                                          </p:spTgt>
                                        </p:tgtEl>
                                        <p:attrNameLst>
                                          <p:attrName>style.visibility</p:attrName>
                                        </p:attrNameLst>
                                      </p:cBhvr>
                                      <p:to>
                                        <p:strVal val="visible"/>
                                      </p:to>
                                    </p:set>
                                    <p:anim calcmode="lin" valueType="num">
                                      <p:cBhvr additive="base">
                                        <p:cTn id="35" dur="5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graphicEl>
                                              <a:chart seriesIdx="1" categoryIdx="-4" bldStep="series"/>
                                            </p:graphicEl>
                                          </p:spTgt>
                                        </p:tgtEl>
                                        <p:attrNameLst>
                                          <p:attrName>style.visibility</p:attrName>
                                        </p:attrNameLst>
                                      </p:cBhvr>
                                      <p:to>
                                        <p:strVal val="visible"/>
                                      </p:to>
                                    </p:set>
                                    <p:anim calcmode="lin" valueType="num">
                                      <p:cBhvr additive="base">
                                        <p:cTn id="56" dur="5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12"/>
                                        </p:tgtEl>
                                        <p:attrNameLst>
                                          <p:attrName>style.visibility</p:attrName>
                                        </p:attrNameLst>
                                      </p:cBhvr>
                                      <p:to>
                                        <p:strVal val="hidden"/>
                                      </p:to>
                                    </p:set>
                                  </p:childTnLst>
                                </p:cTn>
                              </p:par>
                              <p:par>
                                <p:cTn id="62" presetID="47"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graphicEl>
                                              <a:chart seriesIdx="2" categoryIdx="-4" bldStep="series"/>
                                            </p:graphicEl>
                                          </p:spTgt>
                                        </p:tgtEl>
                                        <p:attrNameLst>
                                          <p:attrName>style.visibility</p:attrName>
                                        </p:attrNameLst>
                                      </p:cBhvr>
                                      <p:to>
                                        <p:strVal val="visible"/>
                                      </p:to>
                                    </p:set>
                                    <p:anim calcmode="lin" valueType="num">
                                      <p:cBhvr additive="base">
                                        <p:cTn id="71" dur="500" fill="hold"/>
                                        <p:tgtEl>
                                          <p:spTgt spid="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PT" dirty="0" smtClean="0"/>
              <a:t>ROTEIRO</a:t>
            </a:r>
            <a:endParaRPr lang="pt-BR" dirty="0"/>
          </a:p>
        </p:txBody>
      </p:sp>
      <p:graphicFrame>
        <p:nvGraphicFramePr>
          <p:cNvPr id="4" name="Diagrama 3"/>
          <p:cNvGraphicFramePr/>
          <p:nvPr/>
        </p:nvGraphicFramePr>
        <p:xfrm>
          <a:off x="928662" y="1285860"/>
          <a:ext cx="3071834"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5214942" y="1285860"/>
          <a:ext cx="3143272"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p:cNvGraphicFramePr/>
          <p:nvPr/>
        </p:nvGraphicFramePr>
        <p:xfrm>
          <a:off x="214282" y="3857628"/>
          <a:ext cx="3143272" cy="22145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a 5"/>
          <p:cNvGraphicFramePr/>
          <p:nvPr/>
        </p:nvGraphicFramePr>
        <p:xfrm>
          <a:off x="4286248" y="3929066"/>
          <a:ext cx="3143272" cy="22145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5728"/>
            <a:ext cx="8686800" cy="838200"/>
          </a:xfrm>
        </p:spPr>
        <p:txBody>
          <a:bodyPr/>
          <a:lstStyle/>
          <a:p>
            <a:pPr eaLnBrk="1" fontAlgn="auto" hangingPunct="1">
              <a:spcAft>
                <a:spcPts val="0"/>
              </a:spcAft>
              <a:defRPr/>
            </a:pPr>
            <a:r>
              <a:rPr lang="pt-BR" dirty="0" smtClean="0"/>
              <a:t>Público Alvo</a:t>
            </a:r>
            <a:endParaRPr lang="pt-BR" dirty="0"/>
          </a:p>
        </p:txBody>
      </p:sp>
      <p:pic>
        <p:nvPicPr>
          <p:cNvPr id="6" name="Imagem 5" descr="pusio-scientifictux-18246.png"/>
          <p:cNvPicPr>
            <a:picLocks noChangeAspect="1"/>
          </p:cNvPicPr>
          <p:nvPr/>
        </p:nvPicPr>
        <p:blipFill>
          <a:blip r:embed="rId3" cstate="print"/>
          <a:srcRect/>
          <a:stretch>
            <a:fillRect/>
          </a:stretch>
        </p:blipFill>
        <p:spPr bwMode="auto">
          <a:xfrm>
            <a:off x="506413" y="1785938"/>
            <a:ext cx="1416050" cy="1714500"/>
          </a:xfrm>
          <a:prstGeom prst="rect">
            <a:avLst/>
          </a:prstGeom>
          <a:noFill/>
          <a:ln w="9525">
            <a:noFill/>
            <a:miter lim="800000"/>
            <a:headEnd/>
            <a:tailEnd/>
          </a:ln>
        </p:spPr>
      </p:pic>
      <p:pic>
        <p:nvPicPr>
          <p:cNvPr id="7" name="Imagem 6" descr="roche.png"/>
          <p:cNvPicPr>
            <a:picLocks noChangeAspect="1"/>
          </p:cNvPicPr>
          <p:nvPr/>
        </p:nvPicPr>
        <p:blipFill>
          <a:blip r:embed="rId4" cstate="print"/>
          <a:srcRect/>
          <a:stretch>
            <a:fillRect/>
          </a:stretch>
        </p:blipFill>
        <p:spPr bwMode="auto">
          <a:xfrm>
            <a:off x="3000375" y="4835525"/>
            <a:ext cx="1785938" cy="1785938"/>
          </a:xfrm>
          <a:prstGeom prst="rect">
            <a:avLst/>
          </a:prstGeom>
          <a:noFill/>
          <a:ln w="9525">
            <a:noFill/>
            <a:miter lim="800000"/>
            <a:headEnd/>
            <a:tailEnd/>
          </a:ln>
        </p:spPr>
      </p:pic>
      <p:pic>
        <p:nvPicPr>
          <p:cNvPr id="8" name="Imagem 7" descr="logo_cnpq.png"/>
          <p:cNvPicPr>
            <a:picLocks noChangeAspect="1"/>
          </p:cNvPicPr>
          <p:nvPr/>
        </p:nvPicPr>
        <p:blipFill>
          <a:blip r:embed="rId5" cstate="print"/>
          <a:srcRect/>
          <a:stretch>
            <a:fillRect/>
          </a:stretch>
        </p:blipFill>
        <p:spPr bwMode="auto">
          <a:xfrm>
            <a:off x="4610100" y="5227638"/>
            <a:ext cx="1747838" cy="965200"/>
          </a:xfrm>
          <a:prstGeom prst="rect">
            <a:avLst/>
          </a:prstGeom>
          <a:noFill/>
          <a:ln w="9525">
            <a:noFill/>
            <a:miter lim="800000"/>
            <a:headEnd/>
            <a:tailEnd/>
          </a:ln>
        </p:spPr>
      </p:pic>
      <p:pic>
        <p:nvPicPr>
          <p:cNvPr id="9" name="Imagem 8" descr="nestle.png"/>
          <p:cNvPicPr>
            <a:picLocks noChangeAspect="1"/>
          </p:cNvPicPr>
          <p:nvPr/>
        </p:nvPicPr>
        <p:blipFill>
          <a:blip r:embed="rId6" cstate="print"/>
          <a:srcRect/>
          <a:stretch>
            <a:fillRect/>
          </a:stretch>
        </p:blipFill>
        <p:spPr bwMode="auto">
          <a:xfrm>
            <a:off x="4071938" y="5907088"/>
            <a:ext cx="1760537" cy="879475"/>
          </a:xfrm>
          <a:prstGeom prst="rect">
            <a:avLst/>
          </a:prstGeom>
          <a:noFill/>
          <a:ln w="9525">
            <a:noFill/>
            <a:miter lim="800000"/>
            <a:headEnd/>
            <a:tailEnd/>
          </a:ln>
        </p:spPr>
      </p:pic>
      <p:pic>
        <p:nvPicPr>
          <p:cNvPr id="10" name="Picture 3" descr="\\cin01\scratch_povqs$\projetao\logoMarcaFinal2.png"/>
          <p:cNvPicPr>
            <a:picLocks noChangeAspect="1" noChangeArrowheads="1"/>
          </p:cNvPicPr>
          <p:nvPr/>
        </p:nvPicPr>
        <p:blipFill>
          <a:blip r:embed="rId7" cstate="print"/>
          <a:srcRect/>
          <a:stretch>
            <a:fillRect/>
          </a:stretch>
        </p:blipFill>
        <p:spPr bwMode="auto">
          <a:xfrm>
            <a:off x="3286125" y="3000375"/>
            <a:ext cx="2786063" cy="1508125"/>
          </a:xfrm>
          <a:prstGeom prst="rect">
            <a:avLst/>
          </a:prstGeom>
          <a:noFill/>
          <a:ln w="9525">
            <a:noFill/>
            <a:miter lim="800000"/>
            <a:headEnd/>
            <a:tailEnd/>
          </a:ln>
        </p:spPr>
      </p:pic>
      <p:pic>
        <p:nvPicPr>
          <p:cNvPr id="12" name="Imagem 11" descr="120px-Bayer_AG.svg.png"/>
          <p:cNvPicPr>
            <a:picLocks noChangeAspect="1"/>
          </p:cNvPicPr>
          <p:nvPr/>
        </p:nvPicPr>
        <p:blipFill>
          <a:blip r:embed="rId8" cstate="print">
            <a:lum bright="-26000" contrast="46000"/>
          </a:blip>
          <a:srcRect/>
          <a:stretch>
            <a:fillRect/>
          </a:stretch>
        </p:blipFill>
        <p:spPr bwMode="auto">
          <a:xfrm>
            <a:off x="2857500" y="5621338"/>
            <a:ext cx="1143000" cy="1152525"/>
          </a:xfrm>
          <a:prstGeom prst="rect">
            <a:avLst/>
          </a:prstGeom>
          <a:noFill/>
          <a:ln w="9525">
            <a:noFill/>
            <a:miter lim="800000"/>
            <a:headEnd/>
            <a:tailEnd/>
          </a:ln>
        </p:spPr>
      </p:pic>
      <p:pic>
        <p:nvPicPr>
          <p:cNvPr id="13" name="Imagem 12" descr="tux-teacher.png"/>
          <p:cNvPicPr>
            <a:picLocks noChangeAspect="1"/>
          </p:cNvPicPr>
          <p:nvPr/>
        </p:nvPicPr>
        <p:blipFill>
          <a:blip r:embed="rId3" cstate="print"/>
          <a:srcRect/>
          <a:stretch>
            <a:fillRect/>
          </a:stretch>
        </p:blipFill>
        <p:spPr bwMode="auto">
          <a:xfrm>
            <a:off x="7280275" y="2000250"/>
            <a:ext cx="1122363" cy="1357313"/>
          </a:xfrm>
          <a:prstGeom prst="rect">
            <a:avLst/>
          </a:prstGeom>
          <a:noFill/>
          <a:ln w="9525">
            <a:noFill/>
            <a:miter lim="800000"/>
            <a:headEnd/>
            <a:tailEnd/>
          </a:ln>
        </p:spPr>
      </p:pic>
      <p:pic>
        <p:nvPicPr>
          <p:cNvPr id="14" name="Imagem 13" descr="logoufpe_vectorized.png"/>
          <p:cNvPicPr>
            <a:picLocks noChangeAspect="1"/>
          </p:cNvPicPr>
          <p:nvPr/>
        </p:nvPicPr>
        <p:blipFill>
          <a:blip r:embed="rId9" cstate="print">
            <a:clrChange>
              <a:clrFrom>
                <a:srgbClr val="FEFFFF"/>
              </a:clrFrom>
              <a:clrTo>
                <a:srgbClr val="FEFFFF">
                  <a:alpha val="0"/>
                </a:srgbClr>
              </a:clrTo>
            </a:clrChange>
          </a:blip>
          <a:srcRect/>
          <a:stretch>
            <a:fillRect/>
          </a:stretch>
        </p:blipFill>
        <p:spPr bwMode="auto">
          <a:xfrm>
            <a:off x="6000750" y="5572125"/>
            <a:ext cx="1000125" cy="1285875"/>
          </a:xfrm>
          <a:prstGeom prst="rect">
            <a:avLst/>
          </a:prstGeom>
          <a:noFill/>
          <a:ln w="9525">
            <a:noFill/>
            <a:miter lim="800000"/>
            <a:headEnd/>
            <a:tailEnd/>
          </a:ln>
        </p:spPr>
      </p:pic>
      <p:cxnSp>
        <p:nvCxnSpPr>
          <p:cNvPr id="16" name="Conector de seta reta 15"/>
          <p:cNvCxnSpPr/>
          <p:nvPr/>
        </p:nvCxnSpPr>
        <p:spPr>
          <a:xfrm>
            <a:off x="2285984" y="3286124"/>
            <a:ext cx="1071570" cy="642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Conector de seta reta 18"/>
          <p:cNvCxnSpPr/>
          <p:nvPr/>
        </p:nvCxnSpPr>
        <p:spPr>
          <a:xfrm rot="10800000" flipV="1">
            <a:off x="5857884" y="2786058"/>
            <a:ext cx="1143008" cy="7858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Conector de seta reta 20"/>
          <p:cNvCxnSpPr/>
          <p:nvPr/>
        </p:nvCxnSpPr>
        <p:spPr>
          <a:xfrm rot="5400000" flipH="1" flipV="1">
            <a:off x="4536281" y="4679165"/>
            <a:ext cx="857256" cy="714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CaixaDeTexto 22"/>
          <p:cNvSpPr txBox="1">
            <a:spLocks noChangeArrowheads="1"/>
          </p:cNvSpPr>
          <p:nvPr/>
        </p:nvSpPr>
        <p:spPr bwMode="auto">
          <a:xfrm>
            <a:off x="6429375" y="3500438"/>
            <a:ext cx="2500313" cy="369887"/>
          </a:xfrm>
          <a:prstGeom prst="rect">
            <a:avLst/>
          </a:prstGeom>
          <a:noFill/>
          <a:ln w="9525">
            <a:noFill/>
            <a:miter lim="800000"/>
            <a:headEnd/>
            <a:tailEnd/>
          </a:ln>
        </p:spPr>
        <p:txBody>
          <a:bodyPr>
            <a:spAutoFit/>
          </a:bodyPr>
          <a:lstStyle/>
          <a:p>
            <a:r>
              <a:rPr lang="pt-BR"/>
              <a:t>Acesso Limitado</a:t>
            </a:r>
          </a:p>
        </p:txBody>
      </p:sp>
      <p:sp>
        <p:nvSpPr>
          <p:cNvPr id="24" name="CaixaDeTexto 23"/>
          <p:cNvSpPr txBox="1">
            <a:spLocks noChangeArrowheads="1"/>
          </p:cNvSpPr>
          <p:nvPr/>
        </p:nvSpPr>
        <p:spPr bwMode="auto">
          <a:xfrm>
            <a:off x="285750" y="3714750"/>
            <a:ext cx="2500313" cy="646113"/>
          </a:xfrm>
          <a:prstGeom prst="rect">
            <a:avLst/>
          </a:prstGeom>
          <a:noFill/>
          <a:ln w="9525">
            <a:noFill/>
            <a:miter lim="800000"/>
            <a:headEnd/>
            <a:tailEnd/>
          </a:ln>
        </p:spPr>
        <p:txBody>
          <a:bodyPr>
            <a:spAutoFit/>
          </a:bodyPr>
          <a:lstStyle/>
          <a:p>
            <a:r>
              <a:rPr lang="pt-BR"/>
              <a:t>Acesso Ilimitado</a:t>
            </a:r>
          </a:p>
          <a:p>
            <a:endParaRPr lang="pt-BR"/>
          </a:p>
        </p:txBody>
      </p:sp>
      <p:sp>
        <p:nvSpPr>
          <p:cNvPr id="25" name="CaixaDeTexto 24"/>
          <p:cNvSpPr txBox="1">
            <a:spLocks noChangeArrowheads="1"/>
          </p:cNvSpPr>
          <p:nvPr/>
        </p:nvSpPr>
        <p:spPr bwMode="auto">
          <a:xfrm>
            <a:off x="6429375" y="5072063"/>
            <a:ext cx="2500313" cy="369887"/>
          </a:xfrm>
          <a:prstGeom prst="rect">
            <a:avLst/>
          </a:prstGeom>
          <a:noFill/>
          <a:ln w="9525">
            <a:noFill/>
            <a:miter lim="800000"/>
            <a:headEnd/>
            <a:tailEnd/>
          </a:ln>
        </p:spPr>
        <p:txBody>
          <a:bodyPr>
            <a:spAutoFit/>
          </a:bodyPr>
          <a:lstStyle/>
          <a:p>
            <a:r>
              <a:rPr lang="pt-BR"/>
              <a:t>Investidores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5"/>
          <p:cNvGraphicFramePr/>
          <p:nvPr/>
        </p:nvGraphicFramePr>
        <p:xfrm>
          <a:off x="3143240" y="1928802"/>
          <a:ext cx="3143272" cy="221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457200" y="285728"/>
            <a:ext cx="8686800" cy="838200"/>
          </a:xfrm>
          <a:prstGeom prst="rect">
            <a:avLst/>
          </a:prstGeom>
        </p:spPr>
        <p:txBody>
          <a:bodyPr>
            <a:normAutofit/>
          </a:bodyPr>
          <a:lstStyle/>
          <a:p>
            <a:pPr fontAlgn="auto">
              <a:spcAft>
                <a:spcPts val="0"/>
              </a:spcAft>
              <a:defRPr/>
            </a:pPr>
            <a:r>
              <a:rPr lang="pt-BR" sz="3600" cap="all" dirty="0">
                <a:solidFill>
                  <a:schemeClr val="tx2"/>
                </a:solidFill>
                <a:effectLst>
                  <a:reflection blurRad="12700" stA="48000" endA="300" endPos="55000" dir="5400000" sy="-90000" algn="bl" rotWithShape="0"/>
                </a:effectLst>
                <a:latin typeface="+mj-lt"/>
                <a:ea typeface="+mj-ea"/>
                <a:cs typeface="+mj-cs"/>
              </a:rPr>
              <a:t>Projeto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dirty="0" smtClean="0"/>
              <a:t>dúvidas</a:t>
            </a:r>
            <a:endParaRPr lang="pt-BR" dirty="0"/>
          </a:p>
        </p:txBody>
      </p:sp>
      <p:pic>
        <p:nvPicPr>
          <p:cNvPr id="65539" name="Picture 5" descr="\\cin01\scratch_povqs$\projetao\interrogacao_azul.png"/>
          <p:cNvPicPr>
            <a:picLocks noChangeAspect="1" noChangeArrowheads="1"/>
          </p:cNvPicPr>
          <p:nvPr/>
        </p:nvPicPr>
        <p:blipFill>
          <a:blip r:embed="rId3" cstate="print"/>
          <a:srcRect/>
          <a:stretch>
            <a:fillRect/>
          </a:stretch>
        </p:blipFill>
        <p:spPr bwMode="auto">
          <a:xfrm>
            <a:off x="3214688" y="1785938"/>
            <a:ext cx="2616200" cy="434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agradecimento</a:t>
            </a:r>
            <a:endParaRPr lang="pt-BR" dirty="0"/>
          </a:p>
        </p:txBody>
      </p:sp>
      <p:pic>
        <p:nvPicPr>
          <p:cNvPr id="4" name="Picture 3" descr="\\cin01\scratch_povqs$\projetao\logoMarcaFinal2.png"/>
          <p:cNvPicPr>
            <a:picLocks noChangeAspect="1" noChangeArrowheads="1"/>
          </p:cNvPicPr>
          <p:nvPr/>
        </p:nvPicPr>
        <p:blipFill>
          <a:blip r:embed="rId3" cstate="print"/>
          <a:srcRect/>
          <a:stretch>
            <a:fillRect/>
          </a:stretch>
        </p:blipFill>
        <p:spPr bwMode="auto">
          <a:xfrm>
            <a:off x="857250" y="1285875"/>
            <a:ext cx="5072063" cy="2744788"/>
          </a:xfrm>
          <a:prstGeom prst="rect">
            <a:avLst/>
          </a:prstGeom>
          <a:noFill/>
          <a:ln w="9525">
            <a:noFill/>
            <a:miter lim="800000"/>
            <a:headEnd/>
            <a:tailEnd/>
          </a:ln>
        </p:spPr>
      </p:pic>
      <p:pic>
        <p:nvPicPr>
          <p:cNvPr id="5" name="Imagem 13" descr="GEAR2.png"/>
          <p:cNvPicPr>
            <a:picLocks noChangeAspect="1"/>
          </p:cNvPicPr>
          <p:nvPr/>
        </p:nvPicPr>
        <p:blipFill>
          <a:blip r:embed="rId4" cstate="print"/>
          <a:srcRect/>
          <a:stretch>
            <a:fillRect/>
          </a:stretch>
        </p:blipFill>
        <p:spPr bwMode="auto">
          <a:xfrm>
            <a:off x="4643438" y="3714750"/>
            <a:ext cx="2762250" cy="1265238"/>
          </a:xfrm>
          <a:prstGeom prst="rect">
            <a:avLst/>
          </a:prstGeom>
          <a:noFill/>
          <a:ln w="9525">
            <a:noFill/>
            <a:miter lim="800000"/>
            <a:headEnd/>
            <a:tailEnd/>
          </a:ln>
        </p:spPr>
      </p:pic>
      <p:sp>
        <p:nvSpPr>
          <p:cNvPr id="6" name="Retângulo 5"/>
          <p:cNvSpPr/>
          <p:nvPr/>
        </p:nvSpPr>
        <p:spPr>
          <a:xfrm>
            <a:off x="2214546" y="5357826"/>
            <a:ext cx="4224233"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pt-BR"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rPr>
              <a:t>Obrigado!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repeatCount="indefinite" fill="hold" nodeType="clickEffect">
                                  <p:stCondLst>
                                    <p:cond delay="0"/>
                                  </p:stCondLst>
                                  <p:endCondLst>
                                    <p:cond evt="onNext" delay="0">
                                      <p:tgtEl>
                                        <p:sldTgt/>
                                      </p:tgtEl>
                                    </p:cond>
                                  </p:end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cstate="print"/>
          <a:srcRect/>
          <a:stretch>
            <a:fillRect/>
          </a:stretch>
        </p:blipFill>
        <p:spPr bwMode="auto">
          <a:xfrm>
            <a:off x="928662" y="1785926"/>
            <a:ext cx="4071966"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aixaDeTexto 11"/>
          <p:cNvSpPr txBox="1"/>
          <p:nvPr/>
        </p:nvSpPr>
        <p:spPr>
          <a:xfrm>
            <a:off x="5429256" y="1647852"/>
            <a:ext cx="3214710" cy="1938992"/>
          </a:xfrm>
          <a:prstGeom prst="rect">
            <a:avLst/>
          </a:prstGeom>
          <a:noFill/>
        </p:spPr>
        <p:txBody>
          <a:bodyPr>
            <a:spAutoFit/>
          </a:bodyPr>
          <a:lstStyle/>
          <a:p>
            <a:pPr algn="ctr">
              <a:defRPr/>
            </a:pPr>
            <a:r>
              <a:rPr lang="pt-BR" sz="6000" dirty="0">
                <a:effectLst>
                  <a:glow rad="228600">
                    <a:schemeClr val="accent2">
                      <a:satMod val="175000"/>
                      <a:alpha val="40000"/>
                    </a:schemeClr>
                  </a:glow>
                </a:effectLst>
                <a:latin typeface="Arial" charset="0"/>
                <a:cs typeface="Arial" charset="0"/>
              </a:rPr>
              <a:t>US$ 300 bilhões</a:t>
            </a:r>
          </a:p>
        </p:txBody>
      </p:sp>
      <p:pic>
        <p:nvPicPr>
          <p:cNvPr id="1741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00563" y="3714750"/>
            <a:ext cx="2500312" cy="2500313"/>
          </a:xfrm>
          <a:prstGeom prst="rect">
            <a:avLst/>
          </a:prstGeom>
          <a:noFill/>
          <a:ln w="9525">
            <a:noFill/>
            <a:miter lim="800000"/>
            <a:headEnd/>
            <a:tailEnd/>
          </a:ln>
        </p:spPr>
      </p:pic>
      <p:sp>
        <p:nvSpPr>
          <p:cNvPr id="7"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a:solidFill>
                  <a:schemeClr val="tx2"/>
                </a:solidFill>
                <a:effectLst>
                  <a:reflection blurRad="12700" stA="48000" endA="300" endPos="55000" dir="5400000" sy="-90000" algn="bl" rotWithShape="0"/>
                </a:effectLst>
                <a:latin typeface="+mj-lt"/>
                <a:ea typeface="+mj-ea"/>
                <a:cs typeface="+mj-cs"/>
              </a:rPr>
              <a:t>Engenharia GENÉTICA</a:t>
            </a:r>
          </a:p>
        </p:txBody>
      </p:sp>
      <p:sp>
        <p:nvSpPr>
          <p:cNvPr id="8" name="Título 7"/>
          <p:cNvSpPr>
            <a:spLocks noGrp="1"/>
          </p:cNvSpPr>
          <p:nvPr>
            <p:ph type="ctrTitle"/>
          </p:nvPr>
        </p:nvSpPr>
        <p:spPr>
          <a:xfrm>
            <a:off x="381000" y="4852988"/>
            <a:ext cx="8458200" cy="1222375"/>
          </a:xfrm>
        </p:spPr>
        <p:txBody>
          <a:bodyPr/>
          <a:lstStyle/>
          <a:p>
            <a:pP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ppt_x</p:attrName>
                                        </p:attrNameLst>
                                      </p:cBhvr>
                                      <p:tavLst>
                                        <p:tav tm="0">
                                          <p:val>
                                            <p:strVal val="#ppt_x-.2"/>
                                          </p:val>
                                        </p:tav>
                                        <p:tav tm="100000">
                                          <p:val>
                                            <p:strVal val="#ppt_x"/>
                                          </p:val>
                                        </p:tav>
                                      </p:tavLst>
                                    </p:anim>
                                    <p:anim calcmode="lin" valueType="num">
                                      <p:cBhvr>
                                        <p:cTn id="8" dur="1000" fill="hold"/>
                                        <p:tgtEl>
                                          <p:spTgt spid="727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928688" y="1643063"/>
            <a:ext cx="3429000" cy="3930650"/>
          </a:xfrm>
          <a:prstGeom prst="rect">
            <a:avLst/>
          </a:prstGeom>
          <a:ln>
            <a:noFill/>
          </a:ln>
          <a:effectLst>
            <a:outerShdw blurRad="292100" dist="139700" dir="2700000" algn="tl" rotWithShape="0">
              <a:srgbClr val="333333">
                <a:alpha val="65000"/>
              </a:srgbClr>
            </a:outerShdw>
          </a:effectLst>
        </p:spPr>
      </p:pic>
      <p:pic>
        <p:nvPicPr>
          <p:cNvPr id="5" name="Imagem 4" descr="pai e filho.jpg"/>
          <p:cNvPicPr>
            <a:picLocks noChangeAspect="1"/>
          </p:cNvPicPr>
          <p:nvPr/>
        </p:nvPicPr>
        <p:blipFill>
          <a:blip r:embed="rId4" cstate="print"/>
          <a:stretch>
            <a:fillRect/>
          </a:stretch>
        </p:blipFill>
        <p:spPr>
          <a:xfrm>
            <a:off x="4857750" y="1643063"/>
            <a:ext cx="3714750" cy="3929062"/>
          </a:xfrm>
          <a:prstGeom prst="rect">
            <a:avLst/>
          </a:prstGeom>
          <a:ln>
            <a:noFill/>
          </a:ln>
          <a:effectLst>
            <a:outerShdw blurRad="292100" dist="139700" dir="2700000" algn="tl" rotWithShape="0">
              <a:srgbClr val="333333">
                <a:alpha val="65000"/>
              </a:srgbClr>
            </a:outerShdw>
          </a:effectLst>
        </p:spPr>
      </p:pic>
      <p:pic>
        <p:nvPicPr>
          <p:cNvPr id="6" name="Imagem 5" descr="biodiversidade.jpg"/>
          <p:cNvPicPr>
            <a:picLocks noChangeAspect="1"/>
          </p:cNvPicPr>
          <p:nvPr/>
        </p:nvPicPr>
        <p:blipFill>
          <a:blip r:embed="rId5" cstate="print"/>
          <a:srcRect/>
          <a:stretch>
            <a:fillRect/>
          </a:stretch>
        </p:blipFill>
        <p:spPr bwMode="auto">
          <a:xfrm>
            <a:off x="2071688" y="1428750"/>
            <a:ext cx="4716462" cy="4716463"/>
          </a:xfrm>
          <a:prstGeom prst="rect">
            <a:avLst/>
          </a:prstGeom>
          <a:noFill/>
          <a:ln w="9525">
            <a:noFill/>
            <a:miter lim="800000"/>
            <a:headEnd/>
            <a:tailEnd/>
          </a:ln>
        </p:spPr>
      </p:pic>
      <p:sp>
        <p:nvSpPr>
          <p:cNvPr id="8"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PT" sz="3600" cap="all" dirty="0">
                <a:solidFill>
                  <a:schemeClr val="tx2"/>
                </a:solidFill>
                <a:effectLst>
                  <a:reflection blurRad="12700" stA="48000" endA="300" endPos="55000" dir="5400000" sy="-90000" algn="bl" rotWithShape="0"/>
                </a:effectLst>
                <a:latin typeface="+mj-lt"/>
                <a:ea typeface="+mj-ea"/>
                <a:cs typeface="+mj-cs"/>
              </a:rPr>
              <a:t>GENES</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9" name="Título 8"/>
          <p:cNvSpPr>
            <a:spLocks noGrp="1"/>
          </p:cNvSpPr>
          <p:nvPr>
            <p:ph type="ctrTitle"/>
          </p:nvPr>
        </p:nvSpPr>
        <p:spPr>
          <a:xfrm>
            <a:off x="381000" y="4852988"/>
            <a:ext cx="8458200" cy="1222375"/>
          </a:xfrm>
        </p:spPr>
        <p:txBody>
          <a:bodyPr/>
          <a:lstStyle/>
          <a:p>
            <a:pPr>
              <a:defRPr/>
            </a:pP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714875" y="1357313"/>
            <a:ext cx="3286125" cy="2119312"/>
          </a:xfrm>
          <a:prstGeom prst="rect">
            <a:avLst/>
          </a:prstGeom>
          <a:noFill/>
          <a:ln w="9525">
            <a:noFill/>
            <a:miter lim="800000"/>
            <a:headEnd/>
            <a:tailEnd/>
          </a:ln>
        </p:spPr>
      </p:pic>
      <p:pic>
        <p:nvPicPr>
          <p:cNvPr id="8" name="Imagem 7" descr="olhos.jpg"/>
          <p:cNvPicPr>
            <a:picLocks noChangeAspect="1"/>
          </p:cNvPicPr>
          <p:nvPr/>
        </p:nvPicPr>
        <p:blipFill>
          <a:blip r:embed="rId4" cstate="print"/>
          <a:srcRect/>
          <a:stretch>
            <a:fillRect/>
          </a:stretch>
        </p:blipFill>
        <p:spPr bwMode="auto">
          <a:xfrm>
            <a:off x="4857750" y="3929063"/>
            <a:ext cx="2333625" cy="2608262"/>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clrChange>
              <a:clrFrom>
                <a:srgbClr val="000000"/>
              </a:clrFrom>
              <a:clrTo>
                <a:srgbClr val="000000">
                  <a:alpha val="0"/>
                </a:srgbClr>
              </a:clrTo>
            </a:clrChange>
          </a:blip>
          <a:srcRect r="48077"/>
          <a:stretch>
            <a:fillRect/>
          </a:stretch>
        </p:blipFill>
        <p:spPr bwMode="auto">
          <a:xfrm>
            <a:off x="571500" y="2071688"/>
            <a:ext cx="2643188" cy="4111625"/>
          </a:xfrm>
          <a:prstGeom prst="rect">
            <a:avLst/>
          </a:prstGeom>
          <a:noFill/>
          <a:ln w="9525">
            <a:noFill/>
            <a:miter lim="800000"/>
            <a:headEnd/>
            <a:tailEnd/>
          </a:ln>
        </p:spPr>
      </p:pic>
      <p:sp>
        <p:nvSpPr>
          <p:cNvPr id="16" name="Retângulo 15"/>
          <p:cNvSpPr/>
          <p:nvPr/>
        </p:nvSpPr>
        <p:spPr>
          <a:xfrm>
            <a:off x="2500298" y="2928934"/>
            <a:ext cx="453971" cy="923330"/>
          </a:xfrm>
          <a:prstGeom prst="rect">
            <a:avLst/>
          </a:prstGeom>
          <a:noFill/>
        </p:spPr>
        <p:txBody>
          <a:bodyPr wrap="none">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sp>
        <p:nvSpPr>
          <p:cNvPr id="17" name="Retângulo 16"/>
          <p:cNvSpPr/>
          <p:nvPr/>
        </p:nvSpPr>
        <p:spPr>
          <a:xfrm>
            <a:off x="2000232" y="4286256"/>
            <a:ext cx="453971" cy="923330"/>
          </a:xfrm>
          <a:prstGeom prst="rect">
            <a:avLst/>
          </a:prstGeom>
          <a:noFill/>
        </p:spPr>
        <p:txBody>
          <a:bodyPr>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cxnSp>
        <p:nvCxnSpPr>
          <p:cNvPr id="19" name="Conector de seta reta 18"/>
          <p:cNvCxnSpPr/>
          <p:nvPr/>
        </p:nvCxnSpPr>
        <p:spPr>
          <a:xfrm flipV="1">
            <a:off x="3000364" y="2500306"/>
            <a:ext cx="1285884" cy="8572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Conector de seta reta 20"/>
          <p:cNvCxnSpPr/>
          <p:nvPr/>
        </p:nvCxnSpPr>
        <p:spPr>
          <a:xfrm>
            <a:off x="2714612" y="4786322"/>
            <a:ext cx="1714512" cy="285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GENES</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12" name="CaixaDeTexto 11"/>
          <p:cNvSpPr txBox="1"/>
          <p:nvPr/>
        </p:nvSpPr>
        <p:spPr>
          <a:xfrm>
            <a:off x="428596" y="2214554"/>
            <a:ext cx="1285884" cy="523220"/>
          </a:xfrm>
          <a:prstGeom prst="rect">
            <a:avLst/>
          </a:prstGeom>
          <a:noFill/>
        </p:spPr>
        <p:txBody>
          <a:bodyPr wrap="square" rtlCol="0">
            <a:spAutoFit/>
          </a:bodyPr>
          <a:lstStyle/>
          <a:p>
            <a:r>
              <a:rPr lang="pt-BR" sz="2800" cap="all" dirty="0">
                <a:solidFill>
                  <a:schemeClr val="tx2"/>
                </a:solidFill>
                <a:effectLst>
                  <a:reflection blurRad="12700" stA="48000" endA="300" endPos="55000" dir="5400000" sy="-90000" algn="bl" rotWithShape="0"/>
                </a:effectLst>
                <a:latin typeface="+mj-lt"/>
                <a:ea typeface="+mj-ea"/>
                <a:cs typeface="+mj-cs"/>
              </a:rPr>
              <a:t>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âncer de mama.jpg"/>
          <p:cNvPicPr>
            <a:picLocks noChangeAspect="1"/>
          </p:cNvPicPr>
          <p:nvPr/>
        </p:nvPicPr>
        <p:blipFill>
          <a:blip r:embed="rId3" cstate="print"/>
          <a:srcRect/>
          <a:stretch>
            <a:fillRect/>
          </a:stretch>
        </p:blipFill>
        <p:spPr bwMode="auto">
          <a:xfrm>
            <a:off x="500034" y="2071678"/>
            <a:ext cx="3786242" cy="3371666"/>
          </a:xfrm>
          <a:prstGeom prst="rect">
            <a:avLst/>
          </a:prstGeom>
          <a:noFill/>
          <a:ln w="9525">
            <a:noFill/>
            <a:miter lim="800000"/>
            <a:headEnd/>
            <a:tailEnd/>
          </a:ln>
        </p:spPr>
      </p:pic>
      <p:sp>
        <p:nvSpPr>
          <p:cNvPr id="8"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PT" sz="3600" cap="all" dirty="0">
                <a:solidFill>
                  <a:schemeClr val="tx2"/>
                </a:solidFill>
                <a:effectLst>
                  <a:reflection blurRad="12700" stA="48000" endA="300" endPos="55000" dir="5400000" sy="-90000" algn="bl" rotWithShape="0"/>
                </a:effectLst>
                <a:latin typeface="+mj-lt"/>
                <a:ea typeface="+mj-ea"/>
                <a:cs typeface="+mj-cs"/>
              </a:rPr>
              <a:t>NECESSIDADE DA PESQUISA GENÉTICA</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4643438" y="2143116"/>
            <a:ext cx="4170876" cy="32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Exemplo : diabetes </a:t>
            </a:r>
            <a:endParaRPr lang="pt-BR" dirty="0"/>
          </a:p>
        </p:txBody>
      </p:sp>
      <p:pic>
        <p:nvPicPr>
          <p:cNvPr id="4" name="Espaço Reservado para Conteúdo 3" descr="diabetes.jpg"/>
          <p:cNvPicPr>
            <a:picLocks noGrp="1" noChangeAspect="1"/>
          </p:cNvPicPr>
          <p:nvPr>
            <p:ph idx="1"/>
          </p:nvPr>
        </p:nvPicPr>
        <p:blipFill>
          <a:blip r:embed="rId3" cstate="print"/>
          <a:stretch>
            <a:fillRect/>
          </a:stretch>
        </p:blipFill>
        <p:spPr>
          <a:xfrm>
            <a:off x="6072198" y="1857364"/>
            <a:ext cx="2500330" cy="3336039"/>
          </a:xfrm>
          <a:effectLst>
            <a:softEdge rad="112500"/>
          </a:effectLst>
        </p:spPr>
      </p:pic>
      <p:pic>
        <p:nvPicPr>
          <p:cNvPr id="5" name="Imagem 4" descr="dna_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2747236">
            <a:off x="791369" y="2582069"/>
            <a:ext cx="454025" cy="1004887"/>
          </a:xfrm>
          <a:prstGeom prst="rect">
            <a:avLst/>
          </a:prstGeom>
          <a:noFill/>
          <a:ln w="9525">
            <a:noFill/>
            <a:miter lim="800000"/>
            <a:headEnd/>
            <a:tailEnd/>
          </a:ln>
        </p:spPr>
      </p:pic>
      <p:sp>
        <p:nvSpPr>
          <p:cNvPr id="6" name="CaixaDeTexto 5"/>
          <p:cNvSpPr txBox="1"/>
          <p:nvPr/>
        </p:nvSpPr>
        <p:spPr>
          <a:xfrm>
            <a:off x="0" y="3876264"/>
            <a:ext cx="1928826" cy="338554"/>
          </a:xfrm>
          <a:prstGeom prst="rect">
            <a:avLst/>
          </a:prstGeom>
          <a:noFill/>
        </p:spPr>
        <p:txBody>
          <a:bodyPr>
            <a:spAutoFit/>
          </a:bodyPr>
          <a:lstStyle/>
          <a:p>
            <a:pPr algn="ctr" eaLnBrk="0" hangingPunct="0">
              <a:defRPr/>
            </a:pPr>
            <a:r>
              <a:rPr lang="pt-BR" sz="1600" cap="all" dirty="0">
                <a:solidFill>
                  <a:schemeClr val="tx2"/>
                </a:solidFill>
                <a:effectLst/>
                <a:latin typeface="+mj-lt"/>
                <a:ea typeface="+mj-ea"/>
                <a:cs typeface="+mj-cs"/>
              </a:rPr>
              <a:t>Gene da Insulina</a:t>
            </a:r>
          </a:p>
        </p:txBody>
      </p:sp>
      <p:sp>
        <p:nvSpPr>
          <p:cNvPr id="7" name="Mais 6"/>
          <p:cNvSpPr/>
          <p:nvPr/>
        </p:nvSpPr>
        <p:spPr>
          <a:xfrm>
            <a:off x="1928813" y="2857500"/>
            <a:ext cx="657225" cy="942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29" name="Picture 5"/>
          <p:cNvPicPr>
            <a:picLocks noChangeAspect="1" noChangeArrowheads="1"/>
          </p:cNvPicPr>
          <p:nvPr/>
        </p:nvPicPr>
        <p:blipFill>
          <a:blip r:embed="rId5" cstate="print"/>
          <a:srcRect/>
          <a:stretch>
            <a:fillRect/>
          </a:stretch>
        </p:blipFill>
        <p:spPr bwMode="auto">
          <a:xfrm>
            <a:off x="2928926" y="2143116"/>
            <a:ext cx="1810196" cy="2571768"/>
          </a:xfrm>
          <a:prstGeom prst="ellipse">
            <a:avLst/>
          </a:prstGeom>
          <a:ln>
            <a:noFill/>
          </a:ln>
          <a:effectLst>
            <a:softEdge rad="112500"/>
          </a:effectLst>
        </p:spPr>
      </p:pic>
      <p:sp>
        <p:nvSpPr>
          <p:cNvPr id="12" name="Igual 11"/>
          <p:cNvSpPr/>
          <p:nvPr/>
        </p:nvSpPr>
        <p:spPr>
          <a:xfrm>
            <a:off x="4929188" y="3000375"/>
            <a:ext cx="714375" cy="64293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56" y="447660"/>
            <a:ext cx="8686800" cy="838200"/>
          </a:xfrm>
        </p:spPr>
        <p:txBody>
          <a:bodyPr/>
          <a:lstStyle/>
          <a:p>
            <a:pPr>
              <a:defRPr/>
            </a:pPr>
            <a:r>
              <a:rPr lang="pt-BR" dirty="0" smtClean="0"/>
              <a:t>PROBLEMA </a:t>
            </a:r>
            <a:endParaRPr lang="pt-BR" dirty="0"/>
          </a:p>
        </p:txBody>
      </p:sp>
      <p:pic>
        <p:nvPicPr>
          <p:cNvPr id="4" name="Espaço Reservado para Conteúdo 3" descr="diabetes.jpg"/>
          <p:cNvPicPr>
            <a:picLocks noGrp="1" noChangeAspect="1"/>
          </p:cNvPicPr>
          <p:nvPr>
            <p:ph idx="1"/>
          </p:nvPr>
        </p:nvPicPr>
        <p:blipFill>
          <a:blip r:embed="rId3" cstate="print"/>
          <a:stretch>
            <a:fillRect/>
          </a:stretch>
        </p:blipFill>
        <p:spPr>
          <a:xfrm>
            <a:off x="6072198" y="1857364"/>
            <a:ext cx="2500330" cy="3336039"/>
          </a:xfrm>
          <a:effectLst>
            <a:softEdge rad="112500"/>
          </a:effectLst>
        </p:spPr>
      </p:pic>
      <p:pic>
        <p:nvPicPr>
          <p:cNvPr id="5" name="Imagem 4" descr="dna_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2747236">
            <a:off x="791369" y="2582069"/>
            <a:ext cx="454025" cy="1004887"/>
          </a:xfrm>
          <a:prstGeom prst="rect">
            <a:avLst/>
          </a:prstGeom>
          <a:noFill/>
          <a:ln w="9525">
            <a:noFill/>
            <a:miter lim="800000"/>
            <a:headEnd/>
            <a:tailEnd/>
          </a:ln>
        </p:spPr>
      </p:pic>
      <p:sp>
        <p:nvSpPr>
          <p:cNvPr id="6" name="CaixaDeTexto 5"/>
          <p:cNvSpPr txBox="1"/>
          <p:nvPr/>
        </p:nvSpPr>
        <p:spPr>
          <a:xfrm>
            <a:off x="0" y="3857628"/>
            <a:ext cx="1928826" cy="338554"/>
          </a:xfrm>
          <a:prstGeom prst="rect">
            <a:avLst/>
          </a:prstGeom>
          <a:noFill/>
        </p:spPr>
        <p:txBody>
          <a:bodyPr>
            <a:spAutoFit/>
          </a:bodyPr>
          <a:lstStyle/>
          <a:p>
            <a:pPr algn="ctr" eaLnBrk="0" hangingPunct="0">
              <a:defRPr/>
            </a:pPr>
            <a:r>
              <a:rPr lang="pt-BR" sz="1600" cap="all" dirty="0">
                <a:solidFill>
                  <a:schemeClr val="tx2"/>
                </a:solidFill>
                <a:effectLst/>
                <a:latin typeface="+mj-lt"/>
                <a:ea typeface="+mj-ea"/>
                <a:cs typeface="+mj-cs"/>
              </a:rPr>
              <a:t>Gene da Insulina</a:t>
            </a:r>
          </a:p>
        </p:txBody>
      </p:sp>
      <p:sp>
        <p:nvSpPr>
          <p:cNvPr id="7" name="Mais 6"/>
          <p:cNvSpPr/>
          <p:nvPr/>
        </p:nvSpPr>
        <p:spPr>
          <a:xfrm>
            <a:off x="1928813" y="2857500"/>
            <a:ext cx="657225" cy="942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29" name="Picture 5"/>
          <p:cNvPicPr>
            <a:picLocks noChangeAspect="1" noChangeArrowheads="1"/>
          </p:cNvPicPr>
          <p:nvPr/>
        </p:nvPicPr>
        <p:blipFill>
          <a:blip r:embed="rId5" cstate="print"/>
          <a:srcRect/>
          <a:stretch>
            <a:fillRect/>
          </a:stretch>
        </p:blipFill>
        <p:spPr bwMode="auto">
          <a:xfrm>
            <a:off x="2928926" y="2143116"/>
            <a:ext cx="1810196" cy="2571768"/>
          </a:xfrm>
          <a:prstGeom prst="ellipse">
            <a:avLst/>
          </a:prstGeom>
          <a:ln>
            <a:noFill/>
          </a:ln>
          <a:effectLst>
            <a:softEdge rad="112500"/>
          </a:effectLst>
        </p:spPr>
      </p:pic>
      <p:sp>
        <p:nvSpPr>
          <p:cNvPr id="12" name="Igual 11"/>
          <p:cNvSpPr/>
          <p:nvPr/>
        </p:nvSpPr>
        <p:spPr>
          <a:xfrm>
            <a:off x="4929188" y="3000375"/>
            <a:ext cx="714375" cy="64293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3" name="Retângulo de cantos arredondados 12"/>
          <p:cNvSpPr/>
          <p:nvPr/>
        </p:nvSpPr>
        <p:spPr>
          <a:xfrm>
            <a:off x="2428860" y="2143116"/>
            <a:ext cx="4000528" cy="3214710"/>
          </a:xfrm>
          <a:prstGeom prst="roundRect">
            <a:avLst/>
          </a:prstGeom>
          <a:effectLst>
            <a:outerShdw blurRad="76200" dist="50800" dir="5400000" rotWithShape="0">
              <a:srgbClr val="4E3B30">
                <a:alpha val="60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pt-BR"/>
          </a:p>
        </p:txBody>
      </p:sp>
      <p:sp>
        <p:nvSpPr>
          <p:cNvPr id="11" name="CaixaDeTexto 10"/>
          <p:cNvSpPr txBox="1"/>
          <p:nvPr/>
        </p:nvSpPr>
        <p:spPr>
          <a:xfrm>
            <a:off x="3000364" y="2643182"/>
            <a:ext cx="2857520" cy="2246769"/>
          </a:xfrm>
          <a:prstGeom prst="rect">
            <a:avLst/>
          </a:prstGeom>
          <a:noFill/>
        </p:spPr>
        <p:txBody>
          <a:bodyPr wrap="square" rtlCol="0">
            <a:spAutoFit/>
          </a:bodyPr>
          <a:lstStyle/>
          <a:p>
            <a:pPr algn="ctr"/>
            <a:r>
              <a:rPr lang="pt-BR" sz="2800" b="1" dirty="0" smtClean="0">
                <a:ln w="10541" cmpd="sng">
                  <a:solidFill>
                    <a:schemeClr val="accent1">
                      <a:shade val="88000"/>
                      <a:satMod val="110000"/>
                    </a:schemeClr>
                  </a:solidFill>
                  <a:prstDash val="solid"/>
                </a:ln>
                <a:solidFill>
                  <a:sysClr val="windowText" lastClr="000000"/>
                </a:solidFill>
                <a:latin typeface="+mj-lt"/>
                <a:ea typeface="+mj-ea"/>
                <a:cs typeface="+mj-cs"/>
              </a:rPr>
              <a:t>PROBLEMA: </a:t>
            </a:r>
          </a:p>
          <a:p>
            <a:pPr algn="ctr"/>
            <a:endParaRPr lang="pt-BR" sz="2800" b="1" dirty="0" smtClean="0">
              <a:ln w="10541" cmpd="sng">
                <a:solidFill>
                  <a:schemeClr val="accent1">
                    <a:shade val="88000"/>
                    <a:satMod val="110000"/>
                  </a:schemeClr>
                </a:solidFill>
                <a:prstDash val="solid"/>
              </a:ln>
              <a:solidFill>
                <a:sysClr val="windowText" lastClr="000000"/>
              </a:solidFill>
              <a:latin typeface="+mj-lt"/>
              <a:ea typeface="+mj-ea"/>
              <a:cs typeface="+mj-cs"/>
            </a:endParaRPr>
          </a:p>
          <a:p>
            <a:pPr algn="ctr"/>
            <a:r>
              <a:rPr lang="pt-BR" sz="2800" b="1" dirty="0" smtClean="0">
                <a:ln w="10541" cmpd="sng">
                  <a:solidFill>
                    <a:schemeClr val="accent1">
                      <a:shade val="88000"/>
                      <a:satMod val="110000"/>
                    </a:schemeClr>
                  </a:solidFill>
                  <a:prstDash val="solid"/>
                </a:ln>
                <a:solidFill>
                  <a:sysClr val="windowText" lastClr="000000"/>
                </a:solidFill>
                <a:latin typeface="+mj-lt"/>
                <a:ea typeface="+mj-ea"/>
                <a:cs typeface="+mj-cs"/>
              </a:rPr>
              <a:t>INDENTIFICAÇÃO DE GENES NO DNA</a:t>
            </a:r>
          </a:p>
        </p:txBody>
      </p:sp>
      <p:sp>
        <p:nvSpPr>
          <p:cNvPr id="16" name="Título 1"/>
          <p:cNvSpPr txBox="1">
            <a:spLocks/>
          </p:cNvSpPr>
          <p:nvPr/>
        </p:nvSpPr>
        <p:spPr>
          <a:xfrm>
            <a:off x="314356" y="447660"/>
            <a:ext cx="8686800" cy="838200"/>
          </a:xfrm>
          <a:prstGeom prst="rect">
            <a:avLst/>
          </a:prstGeom>
        </p:spPr>
        <p:txBody>
          <a:bodyPr vert="horz"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Exemplo : diabetes </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029"/>
                                        </p:tgtEl>
                                      </p:cBhvr>
                                    </p:animEffect>
                                    <p:set>
                                      <p:cBhvr>
                                        <p:cTn id="14" dur="1" fill="hold">
                                          <p:stCondLst>
                                            <p:cond delay="499"/>
                                          </p:stCondLst>
                                        </p:cTn>
                                        <p:tgtEl>
                                          <p:spTgt spid="102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66667E-6 1.48148E-6 L 0.31771 1.48148E-6 " pathEditMode="relative" rAng="0" ptsTypes="AA">
                                      <p:cBhvr>
                                        <p:cTn id="24" dur="1000" fill="hold"/>
                                        <p:tgtEl>
                                          <p:spTgt spid="5"/>
                                        </p:tgtEl>
                                        <p:attrNameLst>
                                          <p:attrName>ppt_x</p:attrName>
                                          <p:attrName>ppt_y</p:attrName>
                                        </p:attrNameLst>
                                      </p:cBhvr>
                                      <p:rCtr x="159" y="0"/>
                                    </p:animMotion>
                                  </p:childTnLst>
                                </p:cTn>
                              </p:par>
                              <p:par>
                                <p:cTn id="25" presetID="0" presetClass="path" presetSubtype="0" accel="50000" decel="50000" fill="hold" grpId="0" nodeType="withEffect">
                                  <p:stCondLst>
                                    <p:cond delay="0"/>
                                  </p:stCondLst>
                                  <p:childTnLst>
                                    <p:animMotion origin="layout" path="M -1.94444E-6 -3.7037E-6 L 0.3158 -3.7037E-6 " pathEditMode="relative" rAng="0" ptsTypes="AA">
                                      <p:cBhvr>
                                        <p:cTn id="26" dur="1000" fill="hold"/>
                                        <p:tgtEl>
                                          <p:spTgt spid="6"/>
                                        </p:tgtEl>
                                        <p:attrNameLst>
                                          <p:attrName>ppt_x</p:attrName>
                                          <p:attrName>ppt_y</p:attrName>
                                        </p:attrNameLst>
                                      </p:cBhvr>
                                      <p:rCtr x="158" y="0"/>
                                    </p:animMotion>
                                  </p:childTnLst>
                                </p:cTn>
                              </p:par>
                              <p:par>
                                <p:cTn id="27" presetID="10" presetClass="exit" presetSubtype="0" fill="hold"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6" presetClass="emph" presetSubtype="0" fill="hold" nodeType="withEffect">
                                  <p:stCondLst>
                                    <p:cond delay="0"/>
                                  </p:stCondLst>
                                  <p:childTnLst>
                                    <p:animScale>
                                      <p:cBhvr>
                                        <p:cTn id="33" dur="500" fill="hold"/>
                                        <p:tgtEl>
                                          <p:spTgt spid="5"/>
                                        </p:tgtEl>
                                      </p:cBhvr>
                                      <p:by x="150000" y="150000"/>
                                    </p:animScale>
                                  </p:childTnLst>
                                </p:cTn>
                              </p:par>
                              <p:par>
                                <p:cTn id="34" presetID="6" presetClass="emph" presetSubtype="0" fill="hold" nodeType="withEffect">
                                  <p:stCondLst>
                                    <p:cond delay="0"/>
                                  </p:stCondLst>
                                  <p:childTnLst>
                                    <p:animScale>
                                      <p:cBhvr>
                                        <p:cTn id="35" dur="500" fill="hold"/>
                                        <p:tgtEl>
                                          <p:spTgt spid="6"/>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3" grpId="0" animBg="1"/>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Trek</Template>
  <TotalTime>5895</TotalTime>
  <Words>879</Words>
  <Application>Microsoft Office PowerPoint</Application>
  <PresentationFormat>Apresentação na tela (4:3)</PresentationFormat>
  <Paragraphs>232</Paragraphs>
  <Slides>33</Slides>
  <Notes>27</Notes>
  <HiddenSlides>4</HiddenSlides>
  <MMClips>0</MMClips>
  <ScaleCrop>false</ScaleCrop>
  <HeadingPairs>
    <vt:vector size="6" baseType="variant">
      <vt:variant>
        <vt:lpstr>Tema</vt:lpstr>
      </vt:variant>
      <vt:variant>
        <vt:i4>2</vt:i4>
      </vt:variant>
      <vt:variant>
        <vt:lpstr>Títulos de slides</vt:lpstr>
      </vt:variant>
      <vt:variant>
        <vt:i4>33</vt:i4>
      </vt:variant>
      <vt:variant>
        <vt:lpstr>Apresentações personalizadas</vt:lpstr>
      </vt:variant>
      <vt:variant>
        <vt:i4>2</vt:i4>
      </vt:variant>
    </vt:vector>
  </HeadingPairs>
  <TitlesOfParts>
    <vt:vector size="37" baseType="lpstr">
      <vt:lpstr>Viagem</vt:lpstr>
      <vt:lpstr>1_Viagem</vt:lpstr>
      <vt:lpstr>Slide 1</vt:lpstr>
      <vt:lpstr>Missão</vt:lpstr>
      <vt:lpstr>ROTEIRO</vt:lpstr>
      <vt:lpstr>Slide 4</vt:lpstr>
      <vt:lpstr>Slide 5</vt:lpstr>
      <vt:lpstr>Slide 6</vt:lpstr>
      <vt:lpstr>Slide 7</vt:lpstr>
      <vt:lpstr>Exemplo : diabetes </vt:lpstr>
      <vt:lpstr>PROBLEMA </vt:lpstr>
      <vt:lpstr>Cenário atual</vt:lpstr>
      <vt:lpstr>Cenário atual</vt:lpstr>
      <vt:lpstr>Cenário atual</vt:lpstr>
      <vt:lpstr>Cenário atual</vt:lpstr>
      <vt:lpstr>Cenário atual</vt:lpstr>
      <vt:lpstr>Cenário atual</vt:lpstr>
      <vt:lpstr>Cenário atual</vt:lpstr>
      <vt:lpstr>Cenário atual</vt:lpstr>
      <vt:lpstr>Cenário atual</vt:lpstr>
      <vt:lpstr>Cenário atual</vt:lpstr>
      <vt:lpstr>Concorrente – Busca online</vt:lpstr>
      <vt:lpstr>Concorrente – servidor local</vt:lpstr>
      <vt:lpstr>Concorrente – CLC CUBE</vt:lpstr>
      <vt:lpstr>O Usuário</vt:lpstr>
      <vt:lpstr>Nossa solução</vt:lpstr>
      <vt:lpstr>Nossa solução</vt:lpstr>
      <vt:lpstr>Nossa Solução</vt:lpstr>
      <vt:lpstr>Como otimizar o alinhamento</vt:lpstr>
      <vt:lpstr>Arquitetura</vt:lpstr>
      <vt:lpstr>Curva de Valor - comparativo</vt:lpstr>
      <vt:lpstr>Público Alvo</vt:lpstr>
      <vt:lpstr>Slide 31</vt:lpstr>
      <vt:lpstr>dúvidas</vt:lpstr>
      <vt:lpstr>agradecimento</vt:lpstr>
      <vt:lpstr>Apresentação personalizada 1</vt:lpstr>
      <vt:lpstr>Apresentação personalizada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Bernardo Reis</dc:creator>
  <cp:lastModifiedBy>can</cp:lastModifiedBy>
  <cp:revision>587</cp:revision>
  <dcterms:created xsi:type="dcterms:W3CDTF">2009-08-30T01:25:04Z</dcterms:created>
  <dcterms:modified xsi:type="dcterms:W3CDTF">2009-10-16T20:37:07Z</dcterms:modified>
</cp:coreProperties>
</file>