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6" r:id="rId2"/>
    <p:sldId id="258" r:id="rId3"/>
    <p:sldId id="272" r:id="rId4"/>
    <p:sldId id="273" r:id="rId5"/>
    <p:sldId id="274" r:id="rId6"/>
    <p:sldId id="283" r:id="rId7"/>
    <p:sldId id="284" r:id="rId8"/>
    <p:sldId id="276" r:id="rId9"/>
    <p:sldId id="285" r:id="rId10"/>
    <p:sldId id="277" r:id="rId11"/>
    <p:sldId id="278" r:id="rId12"/>
    <p:sldId id="304" r:id="rId13"/>
    <p:sldId id="305" r:id="rId14"/>
    <p:sldId id="306" r:id="rId15"/>
    <p:sldId id="307" r:id="rId16"/>
    <p:sldId id="298" r:id="rId17"/>
    <p:sldId id="299" r:id="rId18"/>
    <p:sldId id="300" r:id="rId19"/>
    <p:sldId id="281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59130" autoAdjust="0"/>
  </p:normalViewPr>
  <p:slideViewPr>
    <p:cSldViewPr>
      <p:cViewPr varScale="1">
        <p:scale>
          <a:sx n="63" d="100"/>
          <a:sy n="63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4D109C-B44F-4D6D-A18F-00A55ADA337A}" type="doc">
      <dgm:prSet loTypeId="urn:microsoft.com/office/officeart/2005/8/layout/hList9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66A93AE3-EFEC-46B0-A57D-A42285DF5D0F}">
      <dgm:prSet phldrT="[Texto]"/>
      <dgm:spPr/>
      <dgm:t>
        <a:bodyPr/>
        <a:lstStyle/>
        <a:p>
          <a:r>
            <a:rPr lang="pt-BR" dirty="0" smtClean="0"/>
            <a:t>Separação Visão-Modelo</a:t>
          </a:r>
        </a:p>
      </dgm:t>
    </dgm:pt>
    <dgm:pt modelId="{F9A6BAC7-A9E7-4C0C-9DB5-CCFB126C411C}" type="parTrans" cxnId="{4A870CEC-F95D-4D45-800E-1CB7F8662B71}">
      <dgm:prSet/>
      <dgm:spPr/>
      <dgm:t>
        <a:bodyPr/>
        <a:lstStyle/>
        <a:p>
          <a:endParaRPr lang="pt-BR"/>
        </a:p>
      </dgm:t>
    </dgm:pt>
    <dgm:pt modelId="{0345F938-E157-41F7-8DC0-2D7CACCD409A}" type="sibTrans" cxnId="{4A870CEC-F95D-4D45-800E-1CB7F8662B71}">
      <dgm:prSet/>
      <dgm:spPr/>
      <dgm:t>
        <a:bodyPr/>
        <a:lstStyle/>
        <a:p>
          <a:endParaRPr lang="pt-BR"/>
        </a:p>
      </dgm:t>
    </dgm:pt>
    <dgm:pt modelId="{214BEDFD-0E9B-4F83-932C-92A0E49B73FA}">
      <dgm:prSet phldrT="[Texto]"/>
      <dgm:spPr/>
      <dgm:t>
        <a:bodyPr/>
        <a:lstStyle/>
        <a:p>
          <a:r>
            <a:rPr lang="pt-BR" i="0" dirty="0" smtClean="0"/>
            <a:t>Modelo e</a:t>
          </a:r>
          <a:r>
            <a:rPr lang="pt-BR" i="0" baseline="0" dirty="0" smtClean="0"/>
            <a:t> </a:t>
          </a:r>
          <a:r>
            <a:rPr lang="pt-BR" i="0" dirty="0" smtClean="0"/>
            <a:t>lógica de negócios |</a:t>
          </a:r>
          <a:r>
            <a:rPr lang="pt-BR" i="0" baseline="0" dirty="0" smtClean="0"/>
            <a:t> Classes que r</a:t>
          </a:r>
          <a:r>
            <a:rPr lang="pt-BR" i="0" dirty="0" smtClean="0"/>
            <a:t>ealizam a interface com o usuário</a:t>
          </a:r>
          <a:endParaRPr lang="pt-BR" dirty="0"/>
        </a:p>
      </dgm:t>
    </dgm:pt>
    <dgm:pt modelId="{7D13B08C-040A-4CB0-BC21-E88699784EEB}" type="parTrans" cxnId="{333095E0-D81D-4853-9AF1-32E1BF539056}">
      <dgm:prSet/>
      <dgm:spPr/>
      <dgm:t>
        <a:bodyPr/>
        <a:lstStyle/>
        <a:p>
          <a:endParaRPr lang="pt-BR"/>
        </a:p>
      </dgm:t>
    </dgm:pt>
    <dgm:pt modelId="{1467ADAB-CF1D-49E7-9B6C-2BE043A0AE72}" type="sibTrans" cxnId="{333095E0-D81D-4853-9AF1-32E1BF539056}">
      <dgm:prSet/>
      <dgm:spPr/>
      <dgm:t>
        <a:bodyPr/>
        <a:lstStyle/>
        <a:p>
          <a:endParaRPr lang="pt-BR"/>
        </a:p>
      </dgm:t>
    </dgm:pt>
    <dgm:pt modelId="{74E19227-93D4-449E-9BEC-C8060684C903}">
      <dgm:prSet phldrT="[Texto]"/>
      <dgm:spPr/>
      <dgm:t>
        <a:bodyPr/>
        <a:lstStyle/>
        <a:p>
          <a:r>
            <a:rPr lang="pt-BR" i="0" dirty="0" smtClean="0"/>
            <a:t>Permitir que ambas evoluam de forma independente</a:t>
          </a:r>
          <a:endParaRPr lang="pt-BR" dirty="0"/>
        </a:p>
      </dgm:t>
    </dgm:pt>
    <dgm:pt modelId="{8C7CFEE5-645F-4DAA-B4D6-D52DF4BB71A6}" type="parTrans" cxnId="{3DF21BF0-9E27-4B16-8A95-6DDA31F05400}">
      <dgm:prSet/>
      <dgm:spPr/>
      <dgm:t>
        <a:bodyPr/>
        <a:lstStyle/>
        <a:p>
          <a:endParaRPr lang="pt-BR"/>
        </a:p>
      </dgm:t>
    </dgm:pt>
    <dgm:pt modelId="{2AD07BC9-0007-48B4-8A73-F837B21440D2}" type="sibTrans" cxnId="{3DF21BF0-9E27-4B16-8A95-6DDA31F05400}">
      <dgm:prSet/>
      <dgm:spPr/>
      <dgm:t>
        <a:bodyPr/>
        <a:lstStyle/>
        <a:p>
          <a:endParaRPr lang="pt-BR"/>
        </a:p>
      </dgm:t>
    </dgm:pt>
    <dgm:pt modelId="{6F26D368-C06E-4108-B542-2459BD1D6E41}">
      <dgm:prSet phldrT="[Texto]"/>
      <dgm:spPr/>
      <dgm:t>
        <a:bodyPr/>
        <a:lstStyle/>
        <a:p>
          <a:r>
            <a:rPr lang="pt-BR" dirty="0" smtClean="0"/>
            <a:t>Separação Visão-Controle</a:t>
          </a:r>
          <a:endParaRPr lang="pt-BR" dirty="0"/>
        </a:p>
      </dgm:t>
    </dgm:pt>
    <dgm:pt modelId="{A73D72C3-4DC4-4B7D-8EDD-4B26192BFACC}" type="parTrans" cxnId="{5C0CE22D-1C5B-4C78-9EE9-F0D46403AEA4}">
      <dgm:prSet/>
      <dgm:spPr/>
      <dgm:t>
        <a:bodyPr/>
        <a:lstStyle/>
        <a:p>
          <a:endParaRPr lang="pt-BR"/>
        </a:p>
      </dgm:t>
    </dgm:pt>
    <dgm:pt modelId="{6588101A-DAC2-48A8-BDF1-E27EE2D91177}" type="sibTrans" cxnId="{5C0CE22D-1C5B-4C78-9EE9-F0D46403AEA4}">
      <dgm:prSet/>
      <dgm:spPr/>
      <dgm:t>
        <a:bodyPr/>
        <a:lstStyle/>
        <a:p>
          <a:endParaRPr lang="pt-BR"/>
        </a:p>
      </dgm:t>
    </dgm:pt>
    <dgm:pt modelId="{4376A78D-205F-4FE7-81F5-24C98E01E27B}">
      <dgm:prSet phldrT="[Texto]"/>
      <dgm:spPr/>
      <dgm:t>
        <a:bodyPr/>
        <a:lstStyle/>
        <a:p>
          <a:pPr rtl="0"/>
          <a:r>
            <a:rPr lang="pt-BR" dirty="0" smtClean="0"/>
            <a:t>Separar a responsabilidade (mais difícil</a:t>
          </a:r>
          <a:r>
            <a:rPr lang="pt-BR" baseline="0" dirty="0" smtClean="0"/>
            <a:t> de ser implementada</a:t>
          </a:r>
          <a:r>
            <a:rPr lang="pt-BR" dirty="0" smtClean="0"/>
            <a:t>)</a:t>
          </a:r>
          <a:endParaRPr lang="pt-BR" dirty="0"/>
        </a:p>
      </dgm:t>
    </dgm:pt>
    <dgm:pt modelId="{26B1C3F5-F1AB-43AE-B9A4-B56FADA0D2CE}" type="parTrans" cxnId="{E23DD192-3AFA-4675-8352-038F3A048715}">
      <dgm:prSet/>
      <dgm:spPr/>
      <dgm:t>
        <a:bodyPr/>
        <a:lstStyle/>
        <a:p>
          <a:endParaRPr lang="pt-BR"/>
        </a:p>
      </dgm:t>
    </dgm:pt>
    <dgm:pt modelId="{2162A895-BEFF-4EB9-891C-974BA15CCB1F}" type="sibTrans" cxnId="{E23DD192-3AFA-4675-8352-038F3A048715}">
      <dgm:prSet/>
      <dgm:spPr/>
      <dgm:t>
        <a:bodyPr/>
        <a:lstStyle/>
        <a:p>
          <a:endParaRPr lang="pt-BR"/>
        </a:p>
      </dgm:t>
    </dgm:pt>
    <dgm:pt modelId="{72B01FA0-686B-4C0E-9F9A-60C346377F70}">
      <dgm:prSet/>
      <dgm:spPr/>
      <dgm:t>
        <a:bodyPr/>
        <a:lstStyle/>
        <a:p>
          <a:pPr rtl="0"/>
          <a:r>
            <a:rPr lang="pt-BR" smtClean="0"/>
            <a:t>Facilitar testes e manutenção</a:t>
          </a:r>
          <a:endParaRPr lang="pt-BR" dirty="0" smtClean="0"/>
        </a:p>
      </dgm:t>
    </dgm:pt>
    <dgm:pt modelId="{17BAEDF9-8ED6-4415-A192-DA30202622EC}" type="parTrans" cxnId="{E95DAECE-016A-4BED-854C-6FBBC301CC64}">
      <dgm:prSet/>
      <dgm:spPr/>
      <dgm:t>
        <a:bodyPr/>
        <a:lstStyle/>
        <a:p>
          <a:endParaRPr lang="pt-BR"/>
        </a:p>
      </dgm:t>
    </dgm:pt>
    <dgm:pt modelId="{28DD7C8C-BF0B-4477-80B7-526B9321383F}" type="sibTrans" cxnId="{E95DAECE-016A-4BED-854C-6FBBC301CC64}">
      <dgm:prSet/>
      <dgm:spPr/>
      <dgm:t>
        <a:bodyPr/>
        <a:lstStyle/>
        <a:p>
          <a:endParaRPr lang="pt-BR"/>
        </a:p>
      </dgm:t>
    </dgm:pt>
    <dgm:pt modelId="{CE1961B5-089A-43A2-AA71-E7D1F93E1D9D}" type="pres">
      <dgm:prSet presAssocID="{754D109C-B44F-4D6D-A18F-00A55ADA337A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331C6749-E0BE-410B-8FF1-9C10A86593F3}" type="pres">
      <dgm:prSet presAssocID="{66A93AE3-EFEC-46B0-A57D-A42285DF5D0F}" presName="posSpace" presStyleCnt="0"/>
      <dgm:spPr/>
    </dgm:pt>
    <dgm:pt modelId="{381870AF-355D-45D2-8CB5-F60CB06A6463}" type="pres">
      <dgm:prSet presAssocID="{66A93AE3-EFEC-46B0-A57D-A42285DF5D0F}" presName="vertFlow" presStyleCnt="0"/>
      <dgm:spPr/>
    </dgm:pt>
    <dgm:pt modelId="{3C870CC4-03F2-4D8F-92FE-68DB45BE3ED8}" type="pres">
      <dgm:prSet presAssocID="{66A93AE3-EFEC-46B0-A57D-A42285DF5D0F}" presName="topSpace" presStyleCnt="0"/>
      <dgm:spPr/>
    </dgm:pt>
    <dgm:pt modelId="{E328105D-8EA8-44F9-A8F1-A0D608DB14A4}" type="pres">
      <dgm:prSet presAssocID="{66A93AE3-EFEC-46B0-A57D-A42285DF5D0F}" presName="firstComp" presStyleCnt="0"/>
      <dgm:spPr/>
    </dgm:pt>
    <dgm:pt modelId="{2EB486F9-267E-49D2-8BDA-ADE2F3902B23}" type="pres">
      <dgm:prSet presAssocID="{66A93AE3-EFEC-46B0-A57D-A42285DF5D0F}" presName="firstChild" presStyleLbl="bgAccFollowNode1" presStyleIdx="0" presStyleCnt="4"/>
      <dgm:spPr/>
      <dgm:t>
        <a:bodyPr/>
        <a:lstStyle/>
        <a:p>
          <a:endParaRPr lang="pt-BR"/>
        </a:p>
      </dgm:t>
    </dgm:pt>
    <dgm:pt modelId="{3039D9D1-7137-4E80-944F-D579FBD9E577}" type="pres">
      <dgm:prSet presAssocID="{66A93AE3-EFEC-46B0-A57D-A42285DF5D0F}" presName="firstChildTx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2822245-5D57-43E6-8A71-F678DF06B72B}" type="pres">
      <dgm:prSet presAssocID="{74E19227-93D4-449E-9BEC-C8060684C903}" presName="comp" presStyleCnt="0"/>
      <dgm:spPr/>
    </dgm:pt>
    <dgm:pt modelId="{1BF2F694-65AD-419B-A066-CA501827932F}" type="pres">
      <dgm:prSet presAssocID="{74E19227-93D4-449E-9BEC-C8060684C903}" presName="child" presStyleLbl="bgAccFollowNode1" presStyleIdx="1" presStyleCnt="4"/>
      <dgm:spPr/>
      <dgm:t>
        <a:bodyPr/>
        <a:lstStyle/>
        <a:p>
          <a:endParaRPr lang="pt-BR"/>
        </a:p>
      </dgm:t>
    </dgm:pt>
    <dgm:pt modelId="{AEBF5A48-9E7C-469B-B5FC-7C5C6D98E0FB}" type="pres">
      <dgm:prSet presAssocID="{74E19227-93D4-449E-9BEC-C8060684C903}" presName="childTx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8F26231-3A8F-4970-9278-ACEC65463718}" type="pres">
      <dgm:prSet presAssocID="{66A93AE3-EFEC-46B0-A57D-A42285DF5D0F}" presName="negSpace" presStyleCnt="0"/>
      <dgm:spPr/>
    </dgm:pt>
    <dgm:pt modelId="{19C75F76-777E-42FF-990F-943AC2E955C9}" type="pres">
      <dgm:prSet presAssocID="{66A93AE3-EFEC-46B0-A57D-A42285DF5D0F}" presName="circle" presStyleLbl="node1" presStyleIdx="0" presStyleCnt="2"/>
      <dgm:spPr/>
      <dgm:t>
        <a:bodyPr/>
        <a:lstStyle/>
        <a:p>
          <a:endParaRPr lang="pt-BR"/>
        </a:p>
      </dgm:t>
    </dgm:pt>
    <dgm:pt modelId="{2EE88C88-258E-437A-837D-EEA1D17CB2B0}" type="pres">
      <dgm:prSet presAssocID="{0345F938-E157-41F7-8DC0-2D7CACCD409A}" presName="transSpace" presStyleCnt="0"/>
      <dgm:spPr/>
    </dgm:pt>
    <dgm:pt modelId="{BC8B8863-F8A3-4527-86C6-C8EB6D90601F}" type="pres">
      <dgm:prSet presAssocID="{6F26D368-C06E-4108-B542-2459BD1D6E41}" presName="posSpace" presStyleCnt="0"/>
      <dgm:spPr/>
    </dgm:pt>
    <dgm:pt modelId="{A7B81EF2-CBAA-46C6-9E9A-7B71A919A011}" type="pres">
      <dgm:prSet presAssocID="{6F26D368-C06E-4108-B542-2459BD1D6E41}" presName="vertFlow" presStyleCnt="0"/>
      <dgm:spPr/>
    </dgm:pt>
    <dgm:pt modelId="{9F3322C6-4375-4D18-8EC3-89A8A8E60B8B}" type="pres">
      <dgm:prSet presAssocID="{6F26D368-C06E-4108-B542-2459BD1D6E41}" presName="topSpace" presStyleCnt="0"/>
      <dgm:spPr/>
    </dgm:pt>
    <dgm:pt modelId="{C591B353-5145-43F8-9ABD-FEB3B3DD6EAC}" type="pres">
      <dgm:prSet presAssocID="{6F26D368-C06E-4108-B542-2459BD1D6E41}" presName="firstComp" presStyleCnt="0"/>
      <dgm:spPr/>
    </dgm:pt>
    <dgm:pt modelId="{0E8409B3-E43D-4FA9-880E-DFEA0DE2D2A5}" type="pres">
      <dgm:prSet presAssocID="{6F26D368-C06E-4108-B542-2459BD1D6E41}" presName="firstChild" presStyleLbl="bgAccFollowNode1" presStyleIdx="2" presStyleCnt="4"/>
      <dgm:spPr/>
      <dgm:t>
        <a:bodyPr/>
        <a:lstStyle/>
        <a:p>
          <a:endParaRPr lang="pt-BR"/>
        </a:p>
      </dgm:t>
    </dgm:pt>
    <dgm:pt modelId="{D79122FF-11AC-42F5-AFB7-94247C896C3B}" type="pres">
      <dgm:prSet presAssocID="{6F26D368-C06E-4108-B542-2459BD1D6E41}" presName="firstChildTx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3EEE289-57D8-49AA-B7FA-6445E92EC21B}" type="pres">
      <dgm:prSet presAssocID="{72B01FA0-686B-4C0E-9F9A-60C346377F70}" presName="comp" presStyleCnt="0"/>
      <dgm:spPr/>
    </dgm:pt>
    <dgm:pt modelId="{1F33587F-5A99-4D73-A504-013219362863}" type="pres">
      <dgm:prSet presAssocID="{72B01FA0-686B-4C0E-9F9A-60C346377F70}" presName="child" presStyleLbl="bgAccFollowNode1" presStyleIdx="3" presStyleCnt="4"/>
      <dgm:spPr/>
      <dgm:t>
        <a:bodyPr/>
        <a:lstStyle/>
        <a:p>
          <a:endParaRPr lang="pt-BR"/>
        </a:p>
      </dgm:t>
    </dgm:pt>
    <dgm:pt modelId="{9C57703E-71DA-4A0A-8CF1-2C7277D1551D}" type="pres">
      <dgm:prSet presAssocID="{72B01FA0-686B-4C0E-9F9A-60C346377F70}" presName="childTx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F604613-77D1-4655-A852-5322E96D09A8}" type="pres">
      <dgm:prSet presAssocID="{6F26D368-C06E-4108-B542-2459BD1D6E41}" presName="negSpace" presStyleCnt="0"/>
      <dgm:spPr/>
    </dgm:pt>
    <dgm:pt modelId="{4F293B50-4F93-4435-81AD-B2915A485063}" type="pres">
      <dgm:prSet presAssocID="{6F26D368-C06E-4108-B542-2459BD1D6E41}" presName="circle" presStyleLbl="node1" presStyleIdx="1" presStyleCnt="2"/>
      <dgm:spPr/>
      <dgm:t>
        <a:bodyPr/>
        <a:lstStyle/>
        <a:p>
          <a:endParaRPr lang="pt-BR"/>
        </a:p>
      </dgm:t>
    </dgm:pt>
  </dgm:ptLst>
  <dgm:cxnLst>
    <dgm:cxn modelId="{2785E41B-0825-4314-9164-C13D81951F89}" type="presOf" srcId="{74E19227-93D4-449E-9BEC-C8060684C903}" destId="{AEBF5A48-9E7C-469B-B5FC-7C5C6D98E0FB}" srcOrd="1" destOrd="0" presId="urn:microsoft.com/office/officeart/2005/8/layout/hList9"/>
    <dgm:cxn modelId="{7EF4335E-2A0E-4996-A5DC-5B3F6ADDA768}" type="presOf" srcId="{214BEDFD-0E9B-4F83-932C-92A0E49B73FA}" destId="{3039D9D1-7137-4E80-944F-D579FBD9E577}" srcOrd="1" destOrd="0" presId="urn:microsoft.com/office/officeart/2005/8/layout/hList9"/>
    <dgm:cxn modelId="{E95DAECE-016A-4BED-854C-6FBBC301CC64}" srcId="{6F26D368-C06E-4108-B542-2459BD1D6E41}" destId="{72B01FA0-686B-4C0E-9F9A-60C346377F70}" srcOrd="1" destOrd="0" parTransId="{17BAEDF9-8ED6-4415-A192-DA30202622EC}" sibTransId="{28DD7C8C-BF0B-4477-80B7-526B9321383F}"/>
    <dgm:cxn modelId="{98E5A68C-B154-4949-BE17-BB094C852684}" type="presOf" srcId="{72B01FA0-686B-4C0E-9F9A-60C346377F70}" destId="{1F33587F-5A99-4D73-A504-013219362863}" srcOrd="0" destOrd="0" presId="urn:microsoft.com/office/officeart/2005/8/layout/hList9"/>
    <dgm:cxn modelId="{FFF1264F-3D09-4C89-BB5A-751EB7A2A5D7}" type="presOf" srcId="{4376A78D-205F-4FE7-81F5-24C98E01E27B}" destId="{D79122FF-11AC-42F5-AFB7-94247C896C3B}" srcOrd="1" destOrd="0" presId="urn:microsoft.com/office/officeart/2005/8/layout/hList9"/>
    <dgm:cxn modelId="{EA7474DC-1990-40F4-8571-4AA467D4B38D}" type="presOf" srcId="{72B01FA0-686B-4C0E-9F9A-60C346377F70}" destId="{9C57703E-71DA-4A0A-8CF1-2C7277D1551D}" srcOrd="1" destOrd="0" presId="urn:microsoft.com/office/officeart/2005/8/layout/hList9"/>
    <dgm:cxn modelId="{5C0CE22D-1C5B-4C78-9EE9-F0D46403AEA4}" srcId="{754D109C-B44F-4D6D-A18F-00A55ADA337A}" destId="{6F26D368-C06E-4108-B542-2459BD1D6E41}" srcOrd="1" destOrd="0" parTransId="{A73D72C3-4DC4-4B7D-8EDD-4B26192BFACC}" sibTransId="{6588101A-DAC2-48A8-BDF1-E27EE2D91177}"/>
    <dgm:cxn modelId="{51ACD89B-E604-431A-B8F8-5051ED3229EF}" type="presOf" srcId="{4376A78D-205F-4FE7-81F5-24C98E01E27B}" destId="{0E8409B3-E43D-4FA9-880E-DFEA0DE2D2A5}" srcOrd="0" destOrd="0" presId="urn:microsoft.com/office/officeart/2005/8/layout/hList9"/>
    <dgm:cxn modelId="{3DF21BF0-9E27-4B16-8A95-6DDA31F05400}" srcId="{66A93AE3-EFEC-46B0-A57D-A42285DF5D0F}" destId="{74E19227-93D4-449E-9BEC-C8060684C903}" srcOrd="1" destOrd="0" parTransId="{8C7CFEE5-645F-4DAA-B4D6-D52DF4BB71A6}" sibTransId="{2AD07BC9-0007-48B4-8A73-F837B21440D2}"/>
    <dgm:cxn modelId="{4DA3E47B-3830-47D5-9D13-7C4209375356}" type="presOf" srcId="{754D109C-B44F-4D6D-A18F-00A55ADA337A}" destId="{CE1961B5-089A-43A2-AA71-E7D1F93E1D9D}" srcOrd="0" destOrd="0" presId="urn:microsoft.com/office/officeart/2005/8/layout/hList9"/>
    <dgm:cxn modelId="{4A870CEC-F95D-4D45-800E-1CB7F8662B71}" srcId="{754D109C-B44F-4D6D-A18F-00A55ADA337A}" destId="{66A93AE3-EFEC-46B0-A57D-A42285DF5D0F}" srcOrd="0" destOrd="0" parTransId="{F9A6BAC7-A9E7-4C0C-9DB5-CCFB126C411C}" sibTransId="{0345F938-E157-41F7-8DC0-2D7CACCD409A}"/>
    <dgm:cxn modelId="{E408F84D-7B37-4291-9D83-2517F427FBBE}" type="presOf" srcId="{214BEDFD-0E9B-4F83-932C-92A0E49B73FA}" destId="{2EB486F9-267E-49D2-8BDA-ADE2F3902B23}" srcOrd="0" destOrd="0" presId="urn:microsoft.com/office/officeart/2005/8/layout/hList9"/>
    <dgm:cxn modelId="{D18FE791-393B-4A53-8B29-EB74BD7E6B2F}" type="presOf" srcId="{66A93AE3-EFEC-46B0-A57D-A42285DF5D0F}" destId="{19C75F76-777E-42FF-990F-943AC2E955C9}" srcOrd="0" destOrd="0" presId="urn:microsoft.com/office/officeart/2005/8/layout/hList9"/>
    <dgm:cxn modelId="{E23DD192-3AFA-4675-8352-038F3A048715}" srcId="{6F26D368-C06E-4108-B542-2459BD1D6E41}" destId="{4376A78D-205F-4FE7-81F5-24C98E01E27B}" srcOrd="0" destOrd="0" parTransId="{26B1C3F5-F1AB-43AE-B9A4-B56FADA0D2CE}" sibTransId="{2162A895-BEFF-4EB9-891C-974BA15CCB1F}"/>
    <dgm:cxn modelId="{614FE686-58DE-4244-9C59-8F6333A1B3A7}" type="presOf" srcId="{6F26D368-C06E-4108-B542-2459BD1D6E41}" destId="{4F293B50-4F93-4435-81AD-B2915A485063}" srcOrd="0" destOrd="0" presId="urn:microsoft.com/office/officeart/2005/8/layout/hList9"/>
    <dgm:cxn modelId="{4112BB5B-F259-441B-92B7-DE4A14EBD5A4}" type="presOf" srcId="{74E19227-93D4-449E-9BEC-C8060684C903}" destId="{1BF2F694-65AD-419B-A066-CA501827932F}" srcOrd="0" destOrd="0" presId="urn:microsoft.com/office/officeart/2005/8/layout/hList9"/>
    <dgm:cxn modelId="{333095E0-D81D-4853-9AF1-32E1BF539056}" srcId="{66A93AE3-EFEC-46B0-A57D-A42285DF5D0F}" destId="{214BEDFD-0E9B-4F83-932C-92A0E49B73FA}" srcOrd="0" destOrd="0" parTransId="{7D13B08C-040A-4CB0-BC21-E88699784EEB}" sibTransId="{1467ADAB-CF1D-49E7-9B6C-2BE043A0AE72}"/>
    <dgm:cxn modelId="{CC9871A4-47F1-402D-AEC1-3E585176750E}" type="presParOf" srcId="{CE1961B5-089A-43A2-AA71-E7D1F93E1D9D}" destId="{331C6749-E0BE-410B-8FF1-9C10A86593F3}" srcOrd="0" destOrd="0" presId="urn:microsoft.com/office/officeart/2005/8/layout/hList9"/>
    <dgm:cxn modelId="{D41DA4DE-91B7-4CF1-A90F-743CF0F78966}" type="presParOf" srcId="{CE1961B5-089A-43A2-AA71-E7D1F93E1D9D}" destId="{381870AF-355D-45D2-8CB5-F60CB06A6463}" srcOrd="1" destOrd="0" presId="urn:microsoft.com/office/officeart/2005/8/layout/hList9"/>
    <dgm:cxn modelId="{AAFCA04D-C0FD-4446-8E72-3C8D86655C49}" type="presParOf" srcId="{381870AF-355D-45D2-8CB5-F60CB06A6463}" destId="{3C870CC4-03F2-4D8F-92FE-68DB45BE3ED8}" srcOrd="0" destOrd="0" presId="urn:microsoft.com/office/officeart/2005/8/layout/hList9"/>
    <dgm:cxn modelId="{CECE7D77-678F-4840-B74F-F8345139EAC2}" type="presParOf" srcId="{381870AF-355D-45D2-8CB5-F60CB06A6463}" destId="{E328105D-8EA8-44F9-A8F1-A0D608DB14A4}" srcOrd="1" destOrd="0" presId="urn:microsoft.com/office/officeart/2005/8/layout/hList9"/>
    <dgm:cxn modelId="{14B9AEF2-94F8-456C-8ADE-CD40AEE6684C}" type="presParOf" srcId="{E328105D-8EA8-44F9-A8F1-A0D608DB14A4}" destId="{2EB486F9-267E-49D2-8BDA-ADE2F3902B23}" srcOrd="0" destOrd="0" presId="urn:microsoft.com/office/officeart/2005/8/layout/hList9"/>
    <dgm:cxn modelId="{CBE8B15B-7948-428B-8F45-EAC2A02923C5}" type="presParOf" srcId="{E328105D-8EA8-44F9-A8F1-A0D608DB14A4}" destId="{3039D9D1-7137-4E80-944F-D579FBD9E577}" srcOrd="1" destOrd="0" presId="urn:microsoft.com/office/officeart/2005/8/layout/hList9"/>
    <dgm:cxn modelId="{4B0EA483-84D3-4B75-BA2F-1058C721D278}" type="presParOf" srcId="{381870AF-355D-45D2-8CB5-F60CB06A6463}" destId="{02822245-5D57-43E6-8A71-F678DF06B72B}" srcOrd="2" destOrd="0" presId="urn:microsoft.com/office/officeart/2005/8/layout/hList9"/>
    <dgm:cxn modelId="{3434DE2D-F873-40FB-87E0-2173847CE137}" type="presParOf" srcId="{02822245-5D57-43E6-8A71-F678DF06B72B}" destId="{1BF2F694-65AD-419B-A066-CA501827932F}" srcOrd="0" destOrd="0" presId="urn:microsoft.com/office/officeart/2005/8/layout/hList9"/>
    <dgm:cxn modelId="{415C658B-B191-4C00-AC30-107095E997D2}" type="presParOf" srcId="{02822245-5D57-43E6-8A71-F678DF06B72B}" destId="{AEBF5A48-9E7C-469B-B5FC-7C5C6D98E0FB}" srcOrd="1" destOrd="0" presId="urn:microsoft.com/office/officeart/2005/8/layout/hList9"/>
    <dgm:cxn modelId="{419BFA6D-9BBC-415F-A1C8-66DD193A956D}" type="presParOf" srcId="{CE1961B5-089A-43A2-AA71-E7D1F93E1D9D}" destId="{D8F26231-3A8F-4970-9278-ACEC65463718}" srcOrd="2" destOrd="0" presId="urn:microsoft.com/office/officeart/2005/8/layout/hList9"/>
    <dgm:cxn modelId="{80DBDBBA-97B9-467E-B10E-300B248FC367}" type="presParOf" srcId="{CE1961B5-089A-43A2-AA71-E7D1F93E1D9D}" destId="{19C75F76-777E-42FF-990F-943AC2E955C9}" srcOrd="3" destOrd="0" presId="urn:microsoft.com/office/officeart/2005/8/layout/hList9"/>
    <dgm:cxn modelId="{51D52519-E404-4110-AFDF-CB2EA02E8E26}" type="presParOf" srcId="{CE1961B5-089A-43A2-AA71-E7D1F93E1D9D}" destId="{2EE88C88-258E-437A-837D-EEA1D17CB2B0}" srcOrd="4" destOrd="0" presId="urn:microsoft.com/office/officeart/2005/8/layout/hList9"/>
    <dgm:cxn modelId="{BC250823-A02B-4DD9-9A16-01027F6E308D}" type="presParOf" srcId="{CE1961B5-089A-43A2-AA71-E7D1F93E1D9D}" destId="{BC8B8863-F8A3-4527-86C6-C8EB6D90601F}" srcOrd="5" destOrd="0" presId="urn:microsoft.com/office/officeart/2005/8/layout/hList9"/>
    <dgm:cxn modelId="{EA09B70E-7085-4821-8C74-D2A526A36F88}" type="presParOf" srcId="{CE1961B5-089A-43A2-AA71-E7D1F93E1D9D}" destId="{A7B81EF2-CBAA-46C6-9E9A-7B71A919A011}" srcOrd="6" destOrd="0" presId="urn:microsoft.com/office/officeart/2005/8/layout/hList9"/>
    <dgm:cxn modelId="{B321661E-684B-4A26-ABA5-86F764B5CE08}" type="presParOf" srcId="{A7B81EF2-CBAA-46C6-9E9A-7B71A919A011}" destId="{9F3322C6-4375-4D18-8EC3-89A8A8E60B8B}" srcOrd="0" destOrd="0" presId="urn:microsoft.com/office/officeart/2005/8/layout/hList9"/>
    <dgm:cxn modelId="{241187FA-6D48-4E71-A11A-B83FEC03CEFB}" type="presParOf" srcId="{A7B81EF2-CBAA-46C6-9E9A-7B71A919A011}" destId="{C591B353-5145-43F8-9ABD-FEB3B3DD6EAC}" srcOrd="1" destOrd="0" presId="urn:microsoft.com/office/officeart/2005/8/layout/hList9"/>
    <dgm:cxn modelId="{C9FF148C-93CF-4430-AAC3-F1EBB2665D53}" type="presParOf" srcId="{C591B353-5145-43F8-9ABD-FEB3B3DD6EAC}" destId="{0E8409B3-E43D-4FA9-880E-DFEA0DE2D2A5}" srcOrd="0" destOrd="0" presId="urn:microsoft.com/office/officeart/2005/8/layout/hList9"/>
    <dgm:cxn modelId="{B663BEA1-B26E-4543-AE1D-89320995D631}" type="presParOf" srcId="{C591B353-5145-43F8-9ABD-FEB3B3DD6EAC}" destId="{D79122FF-11AC-42F5-AFB7-94247C896C3B}" srcOrd="1" destOrd="0" presId="urn:microsoft.com/office/officeart/2005/8/layout/hList9"/>
    <dgm:cxn modelId="{FD3B5E61-3EA3-4823-9067-0E1844AD1354}" type="presParOf" srcId="{A7B81EF2-CBAA-46C6-9E9A-7B71A919A011}" destId="{83EEE289-57D8-49AA-B7FA-6445E92EC21B}" srcOrd="2" destOrd="0" presId="urn:microsoft.com/office/officeart/2005/8/layout/hList9"/>
    <dgm:cxn modelId="{6A28381E-D031-4351-BF12-BE8170240CCE}" type="presParOf" srcId="{83EEE289-57D8-49AA-B7FA-6445E92EC21B}" destId="{1F33587F-5A99-4D73-A504-013219362863}" srcOrd="0" destOrd="0" presId="urn:microsoft.com/office/officeart/2005/8/layout/hList9"/>
    <dgm:cxn modelId="{9D15D27F-2438-4174-8A0A-4C7B1DACFD26}" type="presParOf" srcId="{83EEE289-57D8-49AA-B7FA-6445E92EC21B}" destId="{9C57703E-71DA-4A0A-8CF1-2C7277D1551D}" srcOrd="1" destOrd="0" presId="urn:microsoft.com/office/officeart/2005/8/layout/hList9"/>
    <dgm:cxn modelId="{3DE781F7-9090-48B0-9164-D236D73E3540}" type="presParOf" srcId="{CE1961B5-089A-43A2-AA71-E7D1F93E1D9D}" destId="{6F604613-77D1-4655-A852-5322E96D09A8}" srcOrd="7" destOrd="0" presId="urn:microsoft.com/office/officeart/2005/8/layout/hList9"/>
    <dgm:cxn modelId="{18032600-4C2A-4FCE-A1AB-E91736829535}" type="presParOf" srcId="{CE1961B5-089A-43A2-AA71-E7D1F93E1D9D}" destId="{4F293B50-4F93-4435-81AD-B2915A485063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7EDE6E-6888-4136-9062-9C82AF8A8309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60B6C5E6-79B9-4C74-9269-C692DAF7221D}">
      <dgm:prSet phldrT="[Texto]"/>
      <dgm:spPr/>
      <dgm:t>
        <a:bodyPr/>
        <a:lstStyle/>
        <a:p>
          <a:r>
            <a:rPr lang="pt-BR" dirty="0" err="1" smtClean="0"/>
            <a:t>Model</a:t>
          </a:r>
          <a:endParaRPr lang="pt-BR" dirty="0"/>
        </a:p>
      </dgm:t>
    </dgm:pt>
    <dgm:pt modelId="{61A0127C-43AC-4295-880D-6528F40CD504}" type="parTrans" cxnId="{EB4F9DB6-39EC-4DAF-99FA-716503D46AEF}">
      <dgm:prSet/>
      <dgm:spPr/>
      <dgm:t>
        <a:bodyPr/>
        <a:lstStyle/>
        <a:p>
          <a:endParaRPr lang="pt-BR"/>
        </a:p>
      </dgm:t>
    </dgm:pt>
    <dgm:pt modelId="{C6B42C10-F546-4B6E-9123-462C7A87D2BE}" type="sibTrans" cxnId="{EB4F9DB6-39EC-4DAF-99FA-716503D46AEF}">
      <dgm:prSet/>
      <dgm:spPr/>
      <dgm:t>
        <a:bodyPr/>
        <a:lstStyle/>
        <a:p>
          <a:endParaRPr lang="pt-BR"/>
        </a:p>
      </dgm:t>
    </dgm:pt>
    <dgm:pt modelId="{5448D2BF-A924-482C-B346-951D0672EEFA}">
      <dgm:prSet phldrT="[Texto]"/>
      <dgm:spPr/>
      <dgm:t>
        <a:bodyPr/>
        <a:lstStyle/>
        <a:p>
          <a:r>
            <a:rPr lang="pt-BR" dirty="0" smtClean="0"/>
            <a:t>Dados da aplicação e regras de negócio</a:t>
          </a:r>
          <a:endParaRPr lang="pt-BR" dirty="0"/>
        </a:p>
      </dgm:t>
    </dgm:pt>
    <dgm:pt modelId="{9F41655A-6E4F-49E0-99B6-35B0BB8FF48C}" type="parTrans" cxnId="{30DADD32-C02C-49C7-A249-2BC0EE22A5F2}">
      <dgm:prSet/>
      <dgm:spPr/>
      <dgm:t>
        <a:bodyPr/>
        <a:lstStyle/>
        <a:p>
          <a:endParaRPr lang="pt-BR"/>
        </a:p>
      </dgm:t>
    </dgm:pt>
    <dgm:pt modelId="{068EF527-7F05-448E-8507-B01738DDC3BF}" type="sibTrans" cxnId="{30DADD32-C02C-49C7-A249-2BC0EE22A5F2}">
      <dgm:prSet/>
      <dgm:spPr/>
      <dgm:t>
        <a:bodyPr/>
        <a:lstStyle/>
        <a:p>
          <a:endParaRPr lang="pt-BR"/>
        </a:p>
      </dgm:t>
    </dgm:pt>
    <dgm:pt modelId="{5C7034BE-2225-4B98-BDC8-4C898238C73C}">
      <dgm:prSet phldrT="[Texto]"/>
      <dgm:spPr/>
      <dgm:t>
        <a:bodyPr/>
        <a:lstStyle/>
        <a:p>
          <a:r>
            <a:rPr lang="pt-BR" dirty="0" err="1" smtClean="0"/>
            <a:t>View</a:t>
          </a:r>
          <a:endParaRPr lang="pt-BR" dirty="0"/>
        </a:p>
      </dgm:t>
    </dgm:pt>
    <dgm:pt modelId="{19BDC51F-0622-4A9B-A119-FB9FC3BF6BB2}" type="parTrans" cxnId="{895575AA-C3BC-43D3-BB5F-FB8E76BA7DC2}">
      <dgm:prSet/>
      <dgm:spPr/>
      <dgm:t>
        <a:bodyPr/>
        <a:lstStyle/>
        <a:p>
          <a:endParaRPr lang="pt-BR"/>
        </a:p>
      </dgm:t>
    </dgm:pt>
    <dgm:pt modelId="{1AC824E4-EC06-414E-9954-A9A11B2579C1}" type="sibTrans" cxnId="{895575AA-C3BC-43D3-BB5F-FB8E76BA7DC2}">
      <dgm:prSet/>
      <dgm:spPr/>
      <dgm:t>
        <a:bodyPr/>
        <a:lstStyle/>
        <a:p>
          <a:endParaRPr lang="pt-BR"/>
        </a:p>
      </dgm:t>
    </dgm:pt>
    <dgm:pt modelId="{846C0339-CD59-4520-9025-0F1BB1D7AC66}">
      <dgm:prSet phldrT="[Texto]"/>
      <dgm:spPr/>
      <dgm:t>
        <a:bodyPr/>
        <a:lstStyle/>
        <a:p>
          <a:r>
            <a:rPr lang="pt-BR" dirty="0" smtClean="0"/>
            <a:t>Interpretação visual do modelo pelo usuário</a:t>
          </a:r>
          <a:endParaRPr lang="pt-BR" dirty="0"/>
        </a:p>
      </dgm:t>
    </dgm:pt>
    <dgm:pt modelId="{D20EC9E2-6777-438C-9A0C-034AE92E11FF}" type="parTrans" cxnId="{F5E8E30B-B62D-400C-BD1E-146477A20CAD}">
      <dgm:prSet/>
      <dgm:spPr/>
      <dgm:t>
        <a:bodyPr/>
        <a:lstStyle/>
        <a:p>
          <a:endParaRPr lang="pt-BR"/>
        </a:p>
      </dgm:t>
    </dgm:pt>
    <dgm:pt modelId="{59939444-9B1B-489C-8254-4CD186D25CCA}" type="sibTrans" cxnId="{F5E8E30B-B62D-400C-BD1E-146477A20CAD}">
      <dgm:prSet/>
      <dgm:spPr/>
      <dgm:t>
        <a:bodyPr/>
        <a:lstStyle/>
        <a:p>
          <a:endParaRPr lang="pt-BR"/>
        </a:p>
      </dgm:t>
    </dgm:pt>
    <dgm:pt modelId="{8D37B896-E4E7-46B5-9B00-CF1BB2C2A0A0}">
      <dgm:prSet phldrT="[Texto]"/>
      <dgm:spPr/>
      <dgm:t>
        <a:bodyPr/>
        <a:lstStyle/>
        <a:p>
          <a:r>
            <a:rPr lang="pt-BR" dirty="0" err="1" smtClean="0"/>
            <a:t>Controller</a:t>
          </a:r>
          <a:endParaRPr lang="pt-BR" dirty="0"/>
        </a:p>
      </dgm:t>
    </dgm:pt>
    <dgm:pt modelId="{576DFDBC-6AC4-4489-9E60-391A6136A127}" type="parTrans" cxnId="{7D3CE593-222E-4B77-B96E-FB20ADE2A52E}">
      <dgm:prSet/>
      <dgm:spPr/>
      <dgm:t>
        <a:bodyPr/>
        <a:lstStyle/>
        <a:p>
          <a:endParaRPr lang="pt-BR"/>
        </a:p>
      </dgm:t>
    </dgm:pt>
    <dgm:pt modelId="{5A982C28-B98D-444C-8C02-8C6CC678F95F}" type="sibTrans" cxnId="{7D3CE593-222E-4B77-B96E-FB20ADE2A52E}">
      <dgm:prSet/>
      <dgm:spPr/>
      <dgm:t>
        <a:bodyPr/>
        <a:lstStyle/>
        <a:p>
          <a:endParaRPr lang="pt-BR"/>
        </a:p>
      </dgm:t>
    </dgm:pt>
    <dgm:pt modelId="{B77A49D1-05D2-4D66-9FF6-F4A5398C16AB}">
      <dgm:prSet phldrT="[Texto]"/>
      <dgm:spPr/>
      <dgm:t>
        <a:bodyPr/>
        <a:lstStyle/>
        <a:p>
          <a:r>
            <a:rPr lang="pt-BR" dirty="0" smtClean="0"/>
            <a:t>Mediar a interação homem-máquina</a:t>
          </a:r>
          <a:endParaRPr lang="pt-BR" dirty="0"/>
        </a:p>
      </dgm:t>
    </dgm:pt>
    <dgm:pt modelId="{46DFCF89-C49A-4D88-9A02-C51BBD154117}" type="parTrans" cxnId="{6826849C-11BC-44F4-8EDB-A0549625D720}">
      <dgm:prSet/>
      <dgm:spPr/>
      <dgm:t>
        <a:bodyPr/>
        <a:lstStyle/>
        <a:p>
          <a:endParaRPr lang="pt-BR"/>
        </a:p>
      </dgm:t>
    </dgm:pt>
    <dgm:pt modelId="{BDCC4911-72C3-4B64-890E-11DC927438A2}" type="sibTrans" cxnId="{6826849C-11BC-44F4-8EDB-A0549625D720}">
      <dgm:prSet/>
      <dgm:spPr/>
      <dgm:t>
        <a:bodyPr/>
        <a:lstStyle/>
        <a:p>
          <a:endParaRPr lang="pt-BR"/>
        </a:p>
      </dgm:t>
    </dgm:pt>
    <dgm:pt modelId="{3E23357E-8B72-4055-8FFF-1E239B363162}" type="pres">
      <dgm:prSet presAssocID="{2A7EDE6E-6888-4136-9062-9C82AF8A830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F8F23F-25F9-4340-8204-594A11D489F2}" type="pres">
      <dgm:prSet presAssocID="{60B6C5E6-79B9-4C74-9269-C692DAF7221D}" presName="composite" presStyleCnt="0"/>
      <dgm:spPr/>
    </dgm:pt>
    <dgm:pt modelId="{C3ECCF8D-DF0D-4FAD-974D-8FE04A6928F3}" type="pres">
      <dgm:prSet presAssocID="{60B6C5E6-79B9-4C74-9269-C692DAF7221D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F5DDF12-0F16-4025-A27A-66047ADD6008}" type="pres">
      <dgm:prSet presAssocID="{60B6C5E6-79B9-4C74-9269-C692DAF7221D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FF53AA9-D56F-4857-8F9C-6A7D6766364C}" type="pres">
      <dgm:prSet presAssocID="{C6B42C10-F546-4B6E-9123-462C7A87D2BE}" presName="space" presStyleCnt="0"/>
      <dgm:spPr/>
    </dgm:pt>
    <dgm:pt modelId="{6CDD185B-DAD7-4505-9B11-8DA63120F78F}" type="pres">
      <dgm:prSet presAssocID="{5C7034BE-2225-4B98-BDC8-4C898238C73C}" presName="composite" presStyleCnt="0"/>
      <dgm:spPr/>
    </dgm:pt>
    <dgm:pt modelId="{7CD56AD6-A1B3-4EAC-A5A4-E16ED642BACE}" type="pres">
      <dgm:prSet presAssocID="{5C7034BE-2225-4B98-BDC8-4C898238C73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651134D-C6FE-49BE-953D-A2247C1FCB6A}" type="pres">
      <dgm:prSet presAssocID="{5C7034BE-2225-4B98-BDC8-4C898238C73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4E3700E-AA2D-4D4D-9AC7-11357DF84D32}" type="pres">
      <dgm:prSet presAssocID="{1AC824E4-EC06-414E-9954-A9A11B2579C1}" presName="space" presStyleCnt="0"/>
      <dgm:spPr/>
    </dgm:pt>
    <dgm:pt modelId="{55AFDE30-42A7-4D7F-ACC6-4B8F83BAA894}" type="pres">
      <dgm:prSet presAssocID="{8D37B896-E4E7-46B5-9B00-CF1BB2C2A0A0}" presName="composite" presStyleCnt="0"/>
      <dgm:spPr/>
    </dgm:pt>
    <dgm:pt modelId="{104CA31F-E818-4BCD-A016-B6E0FE829B5D}" type="pres">
      <dgm:prSet presAssocID="{8D37B896-E4E7-46B5-9B00-CF1BB2C2A0A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3071F6F-0F88-4A0D-B76F-72CF87898692}" type="pres">
      <dgm:prSet presAssocID="{8D37B896-E4E7-46B5-9B00-CF1BB2C2A0A0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D3CE593-222E-4B77-B96E-FB20ADE2A52E}" srcId="{2A7EDE6E-6888-4136-9062-9C82AF8A8309}" destId="{8D37B896-E4E7-46B5-9B00-CF1BB2C2A0A0}" srcOrd="2" destOrd="0" parTransId="{576DFDBC-6AC4-4489-9E60-391A6136A127}" sibTransId="{5A982C28-B98D-444C-8C02-8C6CC678F95F}"/>
    <dgm:cxn modelId="{E63BE6E1-FF50-4899-9A0B-345A1E61059F}" type="presOf" srcId="{2A7EDE6E-6888-4136-9062-9C82AF8A8309}" destId="{3E23357E-8B72-4055-8FFF-1E239B363162}" srcOrd="0" destOrd="0" presId="urn:microsoft.com/office/officeart/2005/8/layout/hList1"/>
    <dgm:cxn modelId="{30DADD32-C02C-49C7-A249-2BC0EE22A5F2}" srcId="{60B6C5E6-79B9-4C74-9269-C692DAF7221D}" destId="{5448D2BF-A924-482C-B346-951D0672EEFA}" srcOrd="0" destOrd="0" parTransId="{9F41655A-6E4F-49E0-99B6-35B0BB8FF48C}" sibTransId="{068EF527-7F05-448E-8507-B01738DDC3BF}"/>
    <dgm:cxn modelId="{408888A6-2DEC-4D02-A96D-22F497D52B83}" type="presOf" srcId="{8D37B896-E4E7-46B5-9B00-CF1BB2C2A0A0}" destId="{104CA31F-E818-4BCD-A016-B6E0FE829B5D}" srcOrd="0" destOrd="0" presId="urn:microsoft.com/office/officeart/2005/8/layout/hList1"/>
    <dgm:cxn modelId="{D7E206C3-84D3-4A78-89EB-A99362FC3EA0}" type="presOf" srcId="{5C7034BE-2225-4B98-BDC8-4C898238C73C}" destId="{7CD56AD6-A1B3-4EAC-A5A4-E16ED642BACE}" srcOrd="0" destOrd="0" presId="urn:microsoft.com/office/officeart/2005/8/layout/hList1"/>
    <dgm:cxn modelId="{ACB86456-9B14-4903-A344-3DDE0023D855}" type="presOf" srcId="{5448D2BF-A924-482C-B346-951D0672EEFA}" destId="{3F5DDF12-0F16-4025-A27A-66047ADD6008}" srcOrd="0" destOrd="0" presId="urn:microsoft.com/office/officeart/2005/8/layout/hList1"/>
    <dgm:cxn modelId="{EB4F9DB6-39EC-4DAF-99FA-716503D46AEF}" srcId="{2A7EDE6E-6888-4136-9062-9C82AF8A8309}" destId="{60B6C5E6-79B9-4C74-9269-C692DAF7221D}" srcOrd="0" destOrd="0" parTransId="{61A0127C-43AC-4295-880D-6528F40CD504}" sibTransId="{C6B42C10-F546-4B6E-9123-462C7A87D2BE}"/>
    <dgm:cxn modelId="{6826849C-11BC-44F4-8EDB-A0549625D720}" srcId="{8D37B896-E4E7-46B5-9B00-CF1BB2C2A0A0}" destId="{B77A49D1-05D2-4D66-9FF6-F4A5398C16AB}" srcOrd="0" destOrd="0" parTransId="{46DFCF89-C49A-4D88-9A02-C51BBD154117}" sibTransId="{BDCC4911-72C3-4B64-890E-11DC927438A2}"/>
    <dgm:cxn modelId="{F5E8E30B-B62D-400C-BD1E-146477A20CAD}" srcId="{5C7034BE-2225-4B98-BDC8-4C898238C73C}" destId="{846C0339-CD59-4520-9025-0F1BB1D7AC66}" srcOrd="0" destOrd="0" parTransId="{D20EC9E2-6777-438C-9A0C-034AE92E11FF}" sibTransId="{59939444-9B1B-489C-8254-4CD186D25CCA}"/>
    <dgm:cxn modelId="{9CCB8509-478B-42C9-ADBB-F51B232A8FFC}" type="presOf" srcId="{60B6C5E6-79B9-4C74-9269-C692DAF7221D}" destId="{C3ECCF8D-DF0D-4FAD-974D-8FE04A6928F3}" srcOrd="0" destOrd="0" presId="urn:microsoft.com/office/officeart/2005/8/layout/hList1"/>
    <dgm:cxn modelId="{B2930010-7081-4194-9B27-2D0A9FDD51AB}" type="presOf" srcId="{B77A49D1-05D2-4D66-9FF6-F4A5398C16AB}" destId="{B3071F6F-0F88-4A0D-B76F-72CF87898692}" srcOrd="0" destOrd="0" presId="urn:microsoft.com/office/officeart/2005/8/layout/hList1"/>
    <dgm:cxn modelId="{895575AA-C3BC-43D3-BB5F-FB8E76BA7DC2}" srcId="{2A7EDE6E-6888-4136-9062-9C82AF8A8309}" destId="{5C7034BE-2225-4B98-BDC8-4C898238C73C}" srcOrd="1" destOrd="0" parTransId="{19BDC51F-0622-4A9B-A119-FB9FC3BF6BB2}" sibTransId="{1AC824E4-EC06-414E-9954-A9A11B2579C1}"/>
    <dgm:cxn modelId="{162251F3-A219-4CBC-A079-43D6EDBC7AFE}" type="presOf" srcId="{846C0339-CD59-4520-9025-0F1BB1D7AC66}" destId="{F651134D-C6FE-49BE-953D-A2247C1FCB6A}" srcOrd="0" destOrd="0" presId="urn:microsoft.com/office/officeart/2005/8/layout/hList1"/>
    <dgm:cxn modelId="{2F9744EC-0A3F-41A2-AF89-E9D73188CED9}" type="presParOf" srcId="{3E23357E-8B72-4055-8FFF-1E239B363162}" destId="{C9F8F23F-25F9-4340-8204-594A11D489F2}" srcOrd="0" destOrd="0" presId="urn:microsoft.com/office/officeart/2005/8/layout/hList1"/>
    <dgm:cxn modelId="{15360761-4DD6-4052-8496-3A7A61A8F9AF}" type="presParOf" srcId="{C9F8F23F-25F9-4340-8204-594A11D489F2}" destId="{C3ECCF8D-DF0D-4FAD-974D-8FE04A6928F3}" srcOrd="0" destOrd="0" presId="urn:microsoft.com/office/officeart/2005/8/layout/hList1"/>
    <dgm:cxn modelId="{2B382984-80FA-49C7-9587-2BD27672A67F}" type="presParOf" srcId="{C9F8F23F-25F9-4340-8204-594A11D489F2}" destId="{3F5DDF12-0F16-4025-A27A-66047ADD6008}" srcOrd="1" destOrd="0" presId="urn:microsoft.com/office/officeart/2005/8/layout/hList1"/>
    <dgm:cxn modelId="{60800FAF-361B-478C-8F13-E52E5F8E3088}" type="presParOf" srcId="{3E23357E-8B72-4055-8FFF-1E239B363162}" destId="{EFF53AA9-D56F-4857-8F9C-6A7D6766364C}" srcOrd="1" destOrd="0" presId="urn:microsoft.com/office/officeart/2005/8/layout/hList1"/>
    <dgm:cxn modelId="{F7C02F29-2A84-4ED9-B48E-661EA780804B}" type="presParOf" srcId="{3E23357E-8B72-4055-8FFF-1E239B363162}" destId="{6CDD185B-DAD7-4505-9B11-8DA63120F78F}" srcOrd="2" destOrd="0" presId="urn:microsoft.com/office/officeart/2005/8/layout/hList1"/>
    <dgm:cxn modelId="{64ADF8FC-EC84-4B72-9541-72A327F5FA37}" type="presParOf" srcId="{6CDD185B-DAD7-4505-9B11-8DA63120F78F}" destId="{7CD56AD6-A1B3-4EAC-A5A4-E16ED642BACE}" srcOrd="0" destOrd="0" presId="urn:microsoft.com/office/officeart/2005/8/layout/hList1"/>
    <dgm:cxn modelId="{845FA0C8-0729-4970-87EB-6C5B9658B8A0}" type="presParOf" srcId="{6CDD185B-DAD7-4505-9B11-8DA63120F78F}" destId="{F651134D-C6FE-49BE-953D-A2247C1FCB6A}" srcOrd="1" destOrd="0" presId="urn:microsoft.com/office/officeart/2005/8/layout/hList1"/>
    <dgm:cxn modelId="{47730ACC-95FB-403C-97D5-AFCE540B87A1}" type="presParOf" srcId="{3E23357E-8B72-4055-8FFF-1E239B363162}" destId="{D4E3700E-AA2D-4D4D-9AC7-11357DF84D32}" srcOrd="3" destOrd="0" presId="urn:microsoft.com/office/officeart/2005/8/layout/hList1"/>
    <dgm:cxn modelId="{A69081F8-7443-4FF1-AF19-9739448BF523}" type="presParOf" srcId="{3E23357E-8B72-4055-8FFF-1E239B363162}" destId="{55AFDE30-42A7-4D7F-ACC6-4B8F83BAA894}" srcOrd="4" destOrd="0" presId="urn:microsoft.com/office/officeart/2005/8/layout/hList1"/>
    <dgm:cxn modelId="{D7B1A80E-5A9A-4A91-9A5A-1BDF7A127A99}" type="presParOf" srcId="{55AFDE30-42A7-4D7F-ACC6-4B8F83BAA894}" destId="{104CA31F-E818-4BCD-A016-B6E0FE829B5D}" srcOrd="0" destOrd="0" presId="urn:microsoft.com/office/officeart/2005/8/layout/hList1"/>
    <dgm:cxn modelId="{87301159-B1EF-4EBB-B997-BA0E5DF5A422}" type="presParOf" srcId="{55AFDE30-42A7-4D7F-ACC6-4B8F83BAA894}" destId="{B3071F6F-0F88-4A0D-B76F-72CF8789869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B486F9-267E-49D2-8BDA-ADE2F3902B23}">
      <dsp:nvSpPr>
        <dsp:cNvPr id="0" name=""/>
        <dsp:cNvSpPr/>
      </dsp:nvSpPr>
      <dsp:spPr>
        <a:xfrm>
          <a:off x="1372671" y="1096641"/>
          <a:ext cx="2570745" cy="171468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i="0" kern="1200" dirty="0" smtClean="0"/>
            <a:t>Modelo e</a:t>
          </a:r>
          <a:r>
            <a:rPr lang="pt-BR" sz="2000" i="0" kern="1200" baseline="0" dirty="0" smtClean="0"/>
            <a:t> </a:t>
          </a:r>
          <a:r>
            <a:rPr lang="pt-BR" sz="2000" i="0" kern="1200" dirty="0" smtClean="0"/>
            <a:t>lógica de negócios |</a:t>
          </a:r>
          <a:r>
            <a:rPr lang="pt-BR" sz="2000" i="0" kern="1200" baseline="0" dirty="0" smtClean="0"/>
            <a:t> Classes que r</a:t>
          </a:r>
          <a:r>
            <a:rPr lang="pt-BR" sz="2000" i="0" kern="1200" dirty="0" smtClean="0"/>
            <a:t>ealizam a interface com o usuário</a:t>
          </a:r>
          <a:endParaRPr lang="pt-BR" sz="2000" kern="1200" dirty="0"/>
        </a:p>
      </dsp:txBody>
      <dsp:txXfrm>
        <a:off x="1783990" y="1096641"/>
        <a:ext cx="2159426" cy="1714687"/>
      </dsp:txXfrm>
    </dsp:sp>
    <dsp:sp modelId="{1BF2F694-65AD-419B-A066-CA501827932F}">
      <dsp:nvSpPr>
        <dsp:cNvPr id="0" name=""/>
        <dsp:cNvSpPr/>
      </dsp:nvSpPr>
      <dsp:spPr>
        <a:xfrm>
          <a:off x="1372671" y="2811328"/>
          <a:ext cx="2570745" cy="1714687"/>
        </a:xfrm>
        <a:prstGeom prst="rect">
          <a:avLst/>
        </a:prstGeom>
        <a:solidFill>
          <a:schemeClr val="accent2">
            <a:tint val="40000"/>
            <a:alpha val="90000"/>
            <a:hueOff val="-2859478"/>
            <a:satOff val="7212"/>
            <a:lumOff val="-256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2859478"/>
              <a:satOff val="7212"/>
              <a:lumOff val="-2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i="0" kern="1200" dirty="0" smtClean="0"/>
            <a:t>Permitir que ambas evoluam de forma independente</a:t>
          </a:r>
          <a:endParaRPr lang="pt-BR" sz="2000" kern="1200" dirty="0"/>
        </a:p>
      </dsp:txBody>
      <dsp:txXfrm>
        <a:off x="1783990" y="2811328"/>
        <a:ext cx="2159426" cy="1714687"/>
      </dsp:txXfrm>
    </dsp:sp>
    <dsp:sp modelId="{19C75F76-777E-42FF-990F-943AC2E955C9}">
      <dsp:nvSpPr>
        <dsp:cNvPr id="0" name=""/>
        <dsp:cNvSpPr/>
      </dsp:nvSpPr>
      <dsp:spPr>
        <a:xfrm>
          <a:off x="1607" y="411109"/>
          <a:ext cx="1713830" cy="171383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Separação Visão-Modelo</a:t>
          </a:r>
        </a:p>
      </dsp:txBody>
      <dsp:txXfrm>
        <a:off x="252592" y="662094"/>
        <a:ext cx="1211860" cy="1211860"/>
      </dsp:txXfrm>
    </dsp:sp>
    <dsp:sp modelId="{0E8409B3-E43D-4FA9-880E-DFEA0DE2D2A5}">
      <dsp:nvSpPr>
        <dsp:cNvPr id="0" name=""/>
        <dsp:cNvSpPr/>
      </dsp:nvSpPr>
      <dsp:spPr>
        <a:xfrm>
          <a:off x="5657247" y="1096641"/>
          <a:ext cx="2570745" cy="1714687"/>
        </a:xfrm>
        <a:prstGeom prst="rect">
          <a:avLst/>
        </a:prstGeom>
        <a:solidFill>
          <a:schemeClr val="accent2">
            <a:tint val="40000"/>
            <a:alpha val="90000"/>
            <a:hueOff val="-5718955"/>
            <a:satOff val="14424"/>
            <a:lumOff val="-511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5718955"/>
              <a:satOff val="14424"/>
              <a:lumOff val="-51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Separar a responsabilidade (mais difícil</a:t>
          </a:r>
          <a:r>
            <a:rPr lang="pt-BR" sz="2000" kern="1200" baseline="0" dirty="0" smtClean="0"/>
            <a:t> de ser implementada</a:t>
          </a:r>
          <a:r>
            <a:rPr lang="pt-BR" sz="2000" kern="1200" dirty="0" smtClean="0"/>
            <a:t>)</a:t>
          </a:r>
          <a:endParaRPr lang="pt-BR" sz="2000" kern="1200" dirty="0"/>
        </a:p>
      </dsp:txBody>
      <dsp:txXfrm>
        <a:off x="6068566" y="1096641"/>
        <a:ext cx="2159426" cy="1714687"/>
      </dsp:txXfrm>
    </dsp:sp>
    <dsp:sp modelId="{1F33587F-5A99-4D73-A504-013219362863}">
      <dsp:nvSpPr>
        <dsp:cNvPr id="0" name=""/>
        <dsp:cNvSpPr/>
      </dsp:nvSpPr>
      <dsp:spPr>
        <a:xfrm>
          <a:off x="5657247" y="2811328"/>
          <a:ext cx="2570745" cy="1714687"/>
        </a:xfrm>
        <a:prstGeom prst="rect">
          <a:avLst/>
        </a:prstGeom>
        <a:solidFill>
          <a:schemeClr val="accent2">
            <a:tint val="40000"/>
            <a:alpha val="90000"/>
            <a:hueOff val="-8578433"/>
            <a:satOff val="21636"/>
            <a:lumOff val="-76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8578433"/>
              <a:satOff val="21636"/>
              <a:lumOff val="-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142240" bIns="14224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smtClean="0"/>
            <a:t>Facilitar testes e manutenção</a:t>
          </a:r>
          <a:endParaRPr lang="pt-BR" sz="2000" kern="1200" dirty="0" smtClean="0"/>
        </a:p>
      </dsp:txBody>
      <dsp:txXfrm>
        <a:off x="6068566" y="2811328"/>
        <a:ext cx="2159426" cy="1714687"/>
      </dsp:txXfrm>
    </dsp:sp>
    <dsp:sp modelId="{4F293B50-4F93-4435-81AD-B2915A485063}">
      <dsp:nvSpPr>
        <dsp:cNvPr id="0" name=""/>
        <dsp:cNvSpPr/>
      </dsp:nvSpPr>
      <dsp:spPr>
        <a:xfrm>
          <a:off x="4286183" y="411109"/>
          <a:ext cx="1713830" cy="1713830"/>
        </a:xfrm>
        <a:prstGeom prst="ellipse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Separação Visão-Controle</a:t>
          </a:r>
          <a:endParaRPr lang="pt-BR" sz="2300" kern="1200" dirty="0"/>
        </a:p>
      </dsp:txBody>
      <dsp:txXfrm>
        <a:off x="4537168" y="662094"/>
        <a:ext cx="1211860" cy="121186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CCF8D-DF0D-4FAD-974D-8FE04A6928F3}">
      <dsp:nvSpPr>
        <dsp:cNvPr id="0" name=""/>
        <dsp:cNvSpPr/>
      </dsp:nvSpPr>
      <dsp:spPr>
        <a:xfrm>
          <a:off x="2182" y="927396"/>
          <a:ext cx="2128173" cy="6624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err="1" smtClean="0"/>
            <a:t>Model</a:t>
          </a:r>
          <a:endParaRPr lang="pt-BR" sz="2300" kern="1200" dirty="0"/>
        </a:p>
      </dsp:txBody>
      <dsp:txXfrm>
        <a:off x="2182" y="927396"/>
        <a:ext cx="2128173" cy="662400"/>
      </dsp:txXfrm>
    </dsp:sp>
    <dsp:sp modelId="{3F5DDF12-0F16-4025-A27A-66047ADD6008}">
      <dsp:nvSpPr>
        <dsp:cNvPr id="0" name=""/>
        <dsp:cNvSpPr/>
      </dsp:nvSpPr>
      <dsp:spPr>
        <a:xfrm>
          <a:off x="2182" y="1589796"/>
          <a:ext cx="2128173" cy="1546807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Dados da aplicação e regras de negócio</a:t>
          </a:r>
          <a:endParaRPr lang="pt-BR" sz="2300" kern="1200" dirty="0"/>
        </a:p>
      </dsp:txBody>
      <dsp:txXfrm>
        <a:off x="2182" y="1589796"/>
        <a:ext cx="2128173" cy="1546807"/>
      </dsp:txXfrm>
    </dsp:sp>
    <dsp:sp modelId="{7CD56AD6-A1B3-4EAC-A5A4-E16ED642BACE}">
      <dsp:nvSpPr>
        <dsp:cNvPr id="0" name=""/>
        <dsp:cNvSpPr/>
      </dsp:nvSpPr>
      <dsp:spPr>
        <a:xfrm>
          <a:off x="2428301" y="927396"/>
          <a:ext cx="2128173" cy="662400"/>
        </a:xfrm>
        <a:prstGeom prst="rect">
          <a:avLst/>
        </a:prstGeom>
        <a:solidFill>
          <a:schemeClr val="accent2">
            <a:hueOff val="-4271743"/>
            <a:satOff val="12481"/>
            <a:lumOff val="-2353"/>
            <a:alphaOff val="0"/>
          </a:schemeClr>
        </a:solidFill>
        <a:ln w="19050" cap="flat" cmpd="sng" algn="ctr">
          <a:solidFill>
            <a:schemeClr val="accent2">
              <a:hueOff val="-4271743"/>
              <a:satOff val="12481"/>
              <a:lumOff val="-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err="1" smtClean="0"/>
            <a:t>View</a:t>
          </a:r>
          <a:endParaRPr lang="pt-BR" sz="2300" kern="1200" dirty="0"/>
        </a:p>
      </dsp:txBody>
      <dsp:txXfrm>
        <a:off x="2428301" y="927396"/>
        <a:ext cx="2128173" cy="662400"/>
      </dsp:txXfrm>
    </dsp:sp>
    <dsp:sp modelId="{F651134D-C6FE-49BE-953D-A2247C1FCB6A}">
      <dsp:nvSpPr>
        <dsp:cNvPr id="0" name=""/>
        <dsp:cNvSpPr/>
      </dsp:nvSpPr>
      <dsp:spPr>
        <a:xfrm>
          <a:off x="2428301" y="1589796"/>
          <a:ext cx="2128173" cy="1546807"/>
        </a:xfrm>
        <a:prstGeom prst="rect">
          <a:avLst/>
        </a:prstGeom>
        <a:solidFill>
          <a:schemeClr val="accent2">
            <a:tint val="40000"/>
            <a:alpha val="90000"/>
            <a:hueOff val="-4289216"/>
            <a:satOff val="10818"/>
            <a:lumOff val="-383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4289216"/>
              <a:satOff val="10818"/>
              <a:lumOff val="-38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Interpretação visual do modelo pelo usuário</a:t>
          </a:r>
          <a:endParaRPr lang="pt-BR" sz="2300" kern="1200" dirty="0"/>
        </a:p>
      </dsp:txBody>
      <dsp:txXfrm>
        <a:off x="2428301" y="1589796"/>
        <a:ext cx="2128173" cy="1546807"/>
      </dsp:txXfrm>
    </dsp:sp>
    <dsp:sp modelId="{104CA31F-E818-4BCD-A016-B6E0FE829B5D}">
      <dsp:nvSpPr>
        <dsp:cNvPr id="0" name=""/>
        <dsp:cNvSpPr/>
      </dsp:nvSpPr>
      <dsp:spPr>
        <a:xfrm>
          <a:off x="4854419" y="927396"/>
          <a:ext cx="2128173" cy="662400"/>
        </a:xfrm>
        <a:prstGeom prst="rect">
          <a:avLst/>
        </a:prstGeom>
        <a:solidFill>
          <a:schemeClr val="accent2">
            <a:hueOff val="-8543487"/>
            <a:satOff val="24962"/>
            <a:lumOff val="-4706"/>
            <a:alphaOff val="0"/>
          </a:schemeClr>
        </a:solidFill>
        <a:ln w="19050" cap="flat" cmpd="sng" algn="ctr">
          <a:solidFill>
            <a:schemeClr val="accent2">
              <a:hueOff val="-8543487"/>
              <a:satOff val="24962"/>
              <a:lumOff val="-47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err="1" smtClean="0"/>
            <a:t>Controller</a:t>
          </a:r>
          <a:endParaRPr lang="pt-BR" sz="2300" kern="1200" dirty="0"/>
        </a:p>
      </dsp:txBody>
      <dsp:txXfrm>
        <a:off x="4854419" y="927396"/>
        <a:ext cx="2128173" cy="662400"/>
      </dsp:txXfrm>
    </dsp:sp>
    <dsp:sp modelId="{B3071F6F-0F88-4A0D-B76F-72CF87898692}">
      <dsp:nvSpPr>
        <dsp:cNvPr id="0" name=""/>
        <dsp:cNvSpPr/>
      </dsp:nvSpPr>
      <dsp:spPr>
        <a:xfrm>
          <a:off x="4854419" y="1589796"/>
          <a:ext cx="2128173" cy="1546807"/>
        </a:xfrm>
        <a:prstGeom prst="rect">
          <a:avLst/>
        </a:prstGeom>
        <a:solidFill>
          <a:schemeClr val="accent2">
            <a:tint val="40000"/>
            <a:alpha val="90000"/>
            <a:hueOff val="-8578433"/>
            <a:satOff val="21636"/>
            <a:lumOff val="-767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-8578433"/>
              <a:satOff val="21636"/>
              <a:lumOff val="-76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300" kern="1200" dirty="0" smtClean="0"/>
            <a:t>Mediar a interação homem-máquina</a:t>
          </a:r>
          <a:endParaRPr lang="pt-BR" sz="2300" kern="1200" dirty="0"/>
        </a:p>
      </dsp:txBody>
      <dsp:txXfrm>
        <a:off x="4854419" y="1589796"/>
        <a:ext cx="2128173" cy="1546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8AB747-C22F-4286-A5BE-3F85185B75F3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09274-293C-4322-893A-E7D9263C64B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8718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Padrão de Projeto: Classes, Objetos e suas relações </a:t>
            </a:r>
          </a:p>
          <a:p>
            <a:r>
              <a:rPr lang="pt-BR" dirty="0" smtClean="0"/>
              <a:t>Relações: associações, herança, dependência, </a:t>
            </a:r>
            <a:r>
              <a:rPr lang="pt-BR" dirty="0" err="1" smtClean="0"/>
              <a:t>etc</a:t>
            </a:r>
            <a:endParaRPr lang="pt-BR" dirty="0" smtClean="0"/>
          </a:p>
          <a:p>
            <a:r>
              <a:rPr lang="pt-BR" dirty="0" smtClean="0"/>
              <a:t>Padrão Arquitetural: Partes do Sistema e suas relações</a:t>
            </a:r>
          </a:p>
          <a:p>
            <a:r>
              <a:rPr lang="pt-BR" dirty="0" smtClean="0"/>
              <a:t>Visão de alto nível</a:t>
            </a:r>
          </a:p>
          <a:p>
            <a:r>
              <a:rPr lang="pt-BR" dirty="0" err="1" smtClean="0"/>
              <a:t>Idiom</a:t>
            </a:r>
            <a:r>
              <a:rPr lang="pt-BR" dirty="0" smtClean="0"/>
              <a:t>: considera o padrão na ling. de programação</a:t>
            </a:r>
          </a:p>
          <a:p>
            <a:r>
              <a:rPr lang="pt-BR" dirty="0" smtClean="0"/>
              <a:t>Implementações específicas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09274-293C-4322-893A-E7D9263C64BA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120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40CCC0-573F-4498-A74F-99DD53108E93}" type="slidenum">
              <a:rPr lang="pt-BR" smtClean="0"/>
              <a:pPr/>
              <a:t>12</a:t>
            </a:fld>
            <a:endParaRPr lang="pt-B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222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447B99-9E71-4D8C-825A-E944929A2D21}" type="slidenum">
              <a:rPr lang="pt-BR" smtClean="0"/>
              <a:pPr/>
              <a:t>13</a:t>
            </a:fld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325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50D6DF-7525-4B86-9635-15D6774C2B83}" type="slidenum">
              <a:rPr lang="pt-BR" smtClean="0"/>
              <a:pPr/>
              <a:t>14</a:t>
            </a:fld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427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630EED-7DA6-4276-9D81-84B99ECB77D7}" type="slidenum">
              <a:rPr lang="pt-BR" smtClean="0"/>
              <a:pPr/>
              <a:t>15</a:t>
            </a:fld>
            <a:endParaRPr lang="pt-B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1444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FA88CF-3346-4C0D-A6CC-DC2A62AB9E97}" type="slidenum">
              <a:rPr lang="pt-BR" smtClean="0"/>
              <a:pPr/>
              <a:t>16</a:t>
            </a:fld>
            <a:endParaRPr lang="pt-B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246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DCB688-6427-4D31-9540-08233BA52994}" type="slidenum">
              <a:rPr lang="pt-BR" smtClean="0"/>
              <a:pPr/>
              <a:t>17</a:t>
            </a:fld>
            <a:endParaRPr lang="pt-B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349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E3F1B-0EB6-4944-B27F-21EA438A7D68}" type="slidenum">
              <a:rPr lang="pt-BR" smtClean="0"/>
              <a:pPr/>
              <a:t>18</a:t>
            </a:fld>
            <a:endParaRPr lang="pt-B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6451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F0E46E-6F7A-49DF-A4FD-D767CBBCDA84}" type="slidenum">
              <a:rPr lang="pt-BR" smtClean="0"/>
              <a:pPr/>
              <a:t>19</a:t>
            </a:fld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i="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09274-293C-4322-893A-E7D9263C64B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pt-BR" sz="1800" dirty="0" err="1" smtClean="0">
                <a:solidFill>
                  <a:srgbClr val="C00000"/>
                </a:solidFill>
              </a:rPr>
              <a:t>Model</a:t>
            </a:r>
            <a:r>
              <a:rPr lang="pt-BR" sz="1800" dirty="0" smtClean="0"/>
              <a:t> – Representa os dados da aplicação e as regras de negócio</a:t>
            </a:r>
          </a:p>
          <a:p>
            <a:pPr lvl="1"/>
            <a:r>
              <a:rPr lang="pt-BR" sz="1800" dirty="0" err="1" smtClean="0"/>
              <a:t></a:t>
            </a:r>
            <a:r>
              <a:rPr lang="pt-BR" sz="1800" dirty="0" err="1" smtClean="0">
                <a:solidFill>
                  <a:srgbClr val="C00000"/>
                </a:solidFill>
              </a:rPr>
              <a:t>View</a:t>
            </a:r>
            <a:r>
              <a:rPr lang="pt-BR" sz="1800" dirty="0" smtClean="0"/>
              <a:t> – Representa a interpretação visual do modelo pelo usuário</a:t>
            </a:r>
          </a:p>
          <a:p>
            <a:pPr lvl="1"/>
            <a:r>
              <a:rPr lang="pt-BR" sz="1800" dirty="0" err="1" smtClean="0"/>
              <a:t></a:t>
            </a:r>
            <a:r>
              <a:rPr lang="pt-BR" sz="1800" dirty="0" err="1" smtClean="0">
                <a:solidFill>
                  <a:srgbClr val="C00000"/>
                </a:solidFill>
              </a:rPr>
              <a:t>Controller</a:t>
            </a:r>
            <a:r>
              <a:rPr lang="pt-BR" sz="1800" dirty="0" smtClean="0"/>
              <a:t> – Responsável por mediar a interação homem-máquina</a:t>
            </a:r>
          </a:p>
          <a:p>
            <a:endParaRPr lang="pt-BR" dirty="0" smtClean="0"/>
          </a:p>
          <a:p>
            <a:r>
              <a:rPr lang="pt-BR" sz="2200" dirty="0" smtClean="0"/>
              <a:t>O padrão foi originalmente criado em 1978.</a:t>
            </a:r>
          </a:p>
          <a:p>
            <a:pPr lvl="1"/>
            <a:r>
              <a:rPr lang="pt-BR" sz="1800" dirty="0" smtClean="0"/>
              <a:t>Desde então diversas variações foram criadas para acompanhar novas demandas na iteração com o usuário (UI)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09274-293C-4322-893A-E7D9263C64B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3012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9EDF80-6831-44B9-9D40-99820814F44A}" type="slidenum">
              <a:rPr lang="pt-BR" smtClean="0"/>
              <a:pPr/>
              <a:t>6</a:t>
            </a:fld>
            <a:endParaRPr lang="pt-B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4036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9DD78A-00E8-4E2D-BC15-6C9DF73A3688}" type="slidenum">
              <a:rPr lang="pt-BR" smtClean="0"/>
              <a:pPr/>
              <a:t>7</a:t>
            </a:fld>
            <a:endParaRPr lang="pt-B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pt-BR" sz="2000" dirty="0" err="1" smtClean="0"/>
              <a:t>Controller</a:t>
            </a:r>
            <a:r>
              <a:rPr lang="pt-BR" sz="2000" dirty="0" smtClean="0"/>
              <a:t>: Media </a:t>
            </a:r>
            <a:r>
              <a:rPr lang="pt-BR" sz="2000" dirty="0" err="1" smtClean="0"/>
              <a:t>View</a:t>
            </a:r>
            <a:r>
              <a:rPr lang="pt-BR" sz="2000" dirty="0" smtClean="0"/>
              <a:t> e </a:t>
            </a:r>
            <a:r>
              <a:rPr lang="pt-BR" sz="2000" dirty="0" err="1" smtClean="0"/>
              <a:t>Model</a:t>
            </a:r>
            <a:endParaRPr lang="pt-BR" sz="2000" dirty="0" smtClean="0"/>
          </a:p>
          <a:p>
            <a:pPr lvl="1"/>
            <a:r>
              <a:rPr lang="pt-BR" sz="2000" dirty="0" err="1" smtClean="0"/>
              <a:t>View</a:t>
            </a:r>
            <a:r>
              <a:rPr lang="pt-BR" sz="2000" dirty="0" smtClean="0"/>
              <a:t>: realiza toda a interação com o usuário, possui </a:t>
            </a:r>
            <a:r>
              <a:rPr lang="pt-BR" sz="2000" u="sng" dirty="0" smtClean="0"/>
              <a:t>lógica de apresentação</a:t>
            </a:r>
            <a:r>
              <a:rPr lang="pt-BR" sz="2000" dirty="0" smtClean="0"/>
              <a:t>.</a:t>
            </a:r>
          </a:p>
          <a:p>
            <a:pPr lvl="1"/>
            <a:r>
              <a:rPr lang="pt-BR" sz="2000" dirty="0" smtClean="0"/>
              <a:t>Modelo: representação dos dados e regras de negócio.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u="sng" dirty="0" smtClean="0">
                <a:latin typeface="+mn-lt"/>
              </a:rPr>
              <a:t>Múltiplas visões podem estar associadas ao mesmo </a:t>
            </a:r>
            <a:r>
              <a:rPr lang="pt-BR" sz="1200" u="sng" dirty="0" err="1" smtClean="0">
                <a:latin typeface="+mn-lt"/>
              </a:rPr>
              <a:t>presenter</a:t>
            </a:r>
            <a:endParaRPr lang="pt-BR" sz="1200" u="sng" dirty="0" smtClean="0">
              <a:latin typeface="+mn-lt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09274-293C-4322-893A-E7D9263C64B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4710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D16EE2-B4B0-408A-B450-EFFDAABD45C5}" type="slidenum">
              <a:rPr lang="pt-BR" smtClean="0"/>
              <a:pPr/>
              <a:t>9</a:t>
            </a:fld>
            <a:endParaRPr lang="pt-B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Espaço Reservado para Anotaçõ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57348" name="Espaço Reservado para Número de Slid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3CED97-2ABC-4422-8BAC-CAF5B056721E}" type="slidenum">
              <a:rPr lang="pt-BR" smtClean="0"/>
              <a:pPr/>
              <a:t>10</a:t>
            </a:fld>
            <a:endParaRPr lang="pt-B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/>
              <a:t>Segundo Martin Fowler as formas originais do MVC e MVP encontram-se em desuso.</a:t>
            </a:r>
          </a:p>
          <a:p>
            <a:endParaRPr lang="pt-BR" sz="1200" dirty="0" smtClean="0"/>
          </a:p>
          <a:p>
            <a:r>
              <a:rPr lang="pt-BR" sz="1200" dirty="0" smtClean="0"/>
              <a:t>Segundo Fowler, duas variações do padrão podem ser identificados mais comumente: 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09274-293C-4322-893A-E7D9263C64B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tângu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tângu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ângu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riângulo isósceles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Conector reto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riângulo isósceles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riângulo isósceles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B2167DF-B71D-4073-8CE4-653F0305D5E8}" type="datetimeFigureOut">
              <a:rPr lang="pt-BR" smtClean="0"/>
              <a:pPr/>
              <a:t>28/10/2010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E00EDFC-3826-4C5D-B3A1-13321E51B9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8" name="Conector reto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Conector reto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Triângulo isósceles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Padrões de Interação com Usuário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Aula de monitoria APS</a:t>
            </a:r>
          </a:p>
          <a:p>
            <a:r>
              <a:rPr lang="pt-BR" dirty="0" smtClean="0"/>
              <a:t>csf@cin.ufpe.br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Exercício</a:t>
            </a:r>
          </a:p>
        </p:txBody>
      </p:sp>
      <p:sp>
        <p:nvSpPr>
          <p:cNvPr id="1028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smtClean="0"/>
              <a:t>Dado:</a:t>
            </a:r>
          </a:p>
          <a:p>
            <a:pPr lvl="1"/>
            <a:r>
              <a:rPr lang="pt-BR" sz="2000" smtClean="0"/>
              <a:t>A arquitetura do sistema modelada no exercício anterior</a:t>
            </a:r>
          </a:p>
          <a:p>
            <a:endParaRPr lang="pt-BR" sz="2400" smtClean="0"/>
          </a:p>
          <a:p>
            <a:r>
              <a:rPr lang="pt-BR" sz="2400" smtClean="0"/>
              <a:t>Modelar a camada de Apresentação para uma aplicação GUI Desktop, utilizando MVP.</a:t>
            </a:r>
          </a:p>
          <a:p>
            <a:endParaRPr lang="pt-BR" sz="2400" smtClean="0"/>
          </a:p>
          <a:p>
            <a:pPr lvl="1"/>
            <a:r>
              <a:rPr lang="pt-BR" sz="2000" smtClean="0"/>
              <a:t>Observe que nem todas as interfaces precisam de um supervising presenter/controller.</a:t>
            </a:r>
          </a:p>
          <a:p>
            <a:endParaRPr lang="pt-BR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6572250" y="4500563"/>
          <a:ext cx="17541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Clip" r:id="rId4" imgW="1247619" imgH="1409524" progId="MS_ClipArt_Gallery.2">
                  <p:embed/>
                </p:oleObj>
              </mc:Choice>
              <mc:Fallback>
                <p:oleObj name="Clip" r:id="rId4" imgW="1247619" imgH="1409524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4500563"/>
                        <a:ext cx="1754188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1E351880-AB41-4B5E-9C24-EEFE915CF437}" type="slidenum">
              <a:rPr lang="pt-BR"/>
              <a:pPr>
                <a:defRPr/>
              </a:pPr>
              <a:t>10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Variações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z="2100" dirty="0" smtClean="0"/>
              <a:t>Passiva (chamada </a:t>
            </a:r>
            <a:r>
              <a:rPr lang="pt-BR" sz="2100" i="1" dirty="0" err="1" smtClean="0"/>
              <a:t>Passsive</a:t>
            </a:r>
            <a:r>
              <a:rPr lang="pt-BR" sz="2100" i="1" dirty="0" smtClean="0"/>
              <a:t> </a:t>
            </a:r>
            <a:r>
              <a:rPr lang="pt-BR" sz="2100" i="1" dirty="0" err="1" smtClean="0"/>
              <a:t>View</a:t>
            </a:r>
            <a:r>
              <a:rPr lang="pt-BR" sz="2100" dirty="0" smtClean="0"/>
              <a:t>)</a:t>
            </a:r>
          </a:p>
          <a:p>
            <a:pPr lvl="1"/>
            <a:r>
              <a:rPr lang="pt-BR" sz="1800" dirty="0" smtClean="0">
                <a:solidFill>
                  <a:srgbClr val="C00000"/>
                </a:solidFill>
              </a:rPr>
              <a:t>Passive MVP</a:t>
            </a:r>
          </a:p>
          <a:p>
            <a:pPr lvl="1"/>
            <a:r>
              <a:rPr lang="pt-BR" sz="1800" dirty="0" smtClean="0"/>
              <a:t>Mais  indicadas para aplicações </a:t>
            </a:r>
            <a:r>
              <a:rPr lang="pt-BR" sz="1800" dirty="0" err="1" smtClean="0"/>
              <a:t>stateless</a:t>
            </a:r>
            <a:endParaRPr lang="pt-BR" sz="1800" dirty="0" smtClean="0"/>
          </a:p>
          <a:p>
            <a:pPr lvl="1"/>
            <a:r>
              <a:rPr lang="pt-BR" sz="1800" dirty="0" smtClean="0"/>
              <a:t>Utilizado em diversas aplicações Web</a:t>
            </a:r>
          </a:p>
          <a:p>
            <a:pPr lvl="1"/>
            <a:endParaRPr lang="pt-BR" sz="1800" dirty="0" smtClean="0"/>
          </a:p>
          <a:p>
            <a:pPr lvl="1"/>
            <a:endParaRPr lang="pt-BR" sz="1800" dirty="0" smtClean="0"/>
          </a:p>
          <a:p>
            <a:pPr lvl="1"/>
            <a:endParaRPr lang="pt-BR" sz="1800" dirty="0" smtClean="0"/>
          </a:p>
          <a:p>
            <a:r>
              <a:rPr lang="pt-BR" sz="2100" dirty="0" smtClean="0"/>
              <a:t>Ativa (chamada </a:t>
            </a:r>
            <a:r>
              <a:rPr lang="pt-BR" sz="2100" i="1" dirty="0" err="1" smtClean="0"/>
              <a:t>Supervising</a:t>
            </a:r>
            <a:r>
              <a:rPr lang="pt-BR" sz="2100" i="1" dirty="0" smtClean="0"/>
              <a:t> </a:t>
            </a:r>
            <a:r>
              <a:rPr lang="pt-BR" sz="2100" i="1" dirty="0" err="1" smtClean="0"/>
              <a:t>Controller</a:t>
            </a:r>
            <a:r>
              <a:rPr lang="pt-BR" sz="2100" dirty="0" smtClean="0"/>
              <a:t>)</a:t>
            </a:r>
          </a:p>
          <a:p>
            <a:pPr lvl="1"/>
            <a:r>
              <a:rPr lang="pt-BR" sz="1800" dirty="0" err="1" smtClean="0">
                <a:solidFill>
                  <a:srgbClr val="C00000"/>
                </a:solidFill>
              </a:rPr>
              <a:t>Supervising</a:t>
            </a:r>
            <a:r>
              <a:rPr lang="pt-BR" sz="1800" dirty="0" smtClean="0">
                <a:solidFill>
                  <a:srgbClr val="C00000"/>
                </a:solidFill>
              </a:rPr>
              <a:t> </a:t>
            </a:r>
            <a:r>
              <a:rPr lang="pt-BR" sz="1800" dirty="0" err="1" smtClean="0">
                <a:solidFill>
                  <a:srgbClr val="C00000"/>
                </a:solidFill>
              </a:rPr>
              <a:t>Presenter</a:t>
            </a:r>
            <a:endParaRPr lang="pt-BR" sz="1800" dirty="0" smtClean="0">
              <a:solidFill>
                <a:srgbClr val="C00000"/>
              </a:solidFill>
            </a:endParaRPr>
          </a:p>
          <a:p>
            <a:pPr lvl="1"/>
            <a:r>
              <a:rPr lang="pt-BR" sz="1800" dirty="0" smtClean="0"/>
              <a:t>Mais indicadas para aplicações “ricas” (GUI)</a:t>
            </a:r>
          </a:p>
          <a:p>
            <a:pPr lvl="1"/>
            <a:r>
              <a:rPr lang="pt-BR" sz="1800" dirty="0" smtClean="0"/>
              <a:t>Utilizado em diversas aplicações GUI Desktop</a:t>
            </a:r>
          </a:p>
          <a:p>
            <a:pPr lvl="1"/>
            <a:endParaRPr lang="pt-BR" sz="1800" dirty="0" smtClean="0"/>
          </a:p>
          <a:p>
            <a:pPr lvl="1"/>
            <a:endParaRPr lang="pt-BR" sz="1800" dirty="0" smtClean="0"/>
          </a:p>
          <a:p>
            <a:endParaRPr lang="pt-BR" sz="2000" dirty="0" smtClean="0"/>
          </a:p>
          <a:p>
            <a:endParaRPr lang="pt-BR" dirty="0"/>
          </a:p>
        </p:txBody>
      </p:sp>
      <p:grpSp>
        <p:nvGrpSpPr>
          <p:cNvPr id="4" name="Grupo 39"/>
          <p:cNvGrpSpPr>
            <a:grpSpLocks/>
          </p:cNvGrpSpPr>
          <p:nvPr/>
        </p:nvGrpSpPr>
        <p:grpSpPr bwMode="auto">
          <a:xfrm>
            <a:off x="7380312" y="2636912"/>
            <a:ext cx="1285875" cy="431800"/>
            <a:chOff x="5143500" y="2828925"/>
            <a:chExt cx="1285875" cy="431800"/>
          </a:xfrm>
        </p:grpSpPr>
        <p:sp>
          <p:nvSpPr>
            <p:cNvPr id="5" name="Retângulo 4"/>
            <p:cNvSpPr/>
            <p:nvPr/>
          </p:nvSpPr>
          <p:spPr bwMode="auto">
            <a:xfrm>
              <a:off x="514350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6" name="Retângulo 5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7" name="Retângulo 6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8" name="Retângulo 7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o 38"/>
          <p:cNvGrpSpPr>
            <a:grpSpLocks/>
          </p:cNvGrpSpPr>
          <p:nvPr/>
        </p:nvGrpSpPr>
        <p:grpSpPr bwMode="auto">
          <a:xfrm>
            <a:off x="4522812" y="2636912"/>
            <a:ext cx="1285875" cy="431800"/>
            <a:chOff x="1428750" y="2828925"/>
            <a:chExt cx="1285875" cy="431800"/>
          </a:xfrm>
        </p:grpSpPr>
        <p:sp>
          <p:nvSpPr>
            <p:cNvPr id="10" name="Retângulo 9"/>
            <p:cNvSpPr/>
            <p:nvPr/>
          </p:nvSpPr>
          <p:spPr bwMode="auto">
            <a:xfrm>
              <a:off x="257175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3" name="Retângulo 12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CaixaDeTexto 13"/>
          <p:cNvSpPr txBox="1"/>
          <p:nvPr/>
        </p:nvSpPr>
        <p:spPr>
          <a:xfrm>
            <a:off x="6042620" y="2730823"/>
            <a:ext cx="140970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Desacopladas</a:t>
            </a:r>
          </a:p>
        </p:txBody>
      </p:sp>
      <p:grpSp>
        <p:nvGrpSpPr>
          <p:cNvPr id="15" name="Grupo 39"/>
          <p:cNvGrpSpPr>
            <a:grpSpLocks/>
          </p:cNvGrpSpPr>
          <p:nvPr/>
        </p:nvGrpSpPr>
        <p:grpSpPr bwMode="auto">
          <a:xfrm>
            <a:off x="7501508" y="5077048"/>
            <a:ext cx="1285875" cy="431800"/>
            <a:chOff x="5143500" y="2828925"/>
            <a:chExt cx="1285875" cy="431800"/>
          </a:xfrm>
        </p:grpSpPr>
        <p:sp>
          <p:nvSpPr>
            <p:cNvPr id="16" name="Retângulo 15"/>
            <p:cNvSpPr/>
            <p:nvPr/>
          </p:nvSpPr>
          <p:spPr bwMode="auto">
            <a:xfrm>
              <a:off x="5143500" y="2973387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9" name="Retângulo 18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0" name="Conector de seta reta 8"/>
          <p:cNvCxnSpPr/>
          <p:nvPr/>
        </p:nvCxnSpPr>
        <p:spPr>
          <a:xfrm>
            <a:off x="5929883" y="5292948"/>
            <a:ext cx="1571625" cy="1587"/>
          </a:xfrm>
          <a:prstGeom prst="straightConnector1">
            <a:avLst/>
          </a:prstGeom>
          <a:ln w="19050">
            <a:solidFill>
              <a:schemeClr val="tx1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upo 38"/>
          <p:cNvGrpSpPr>
            <a:grpSpLocks/>
          </p:cNvGrpSpPr>
          <p:nvPr/>
        </p:nvGrpSpPr>
        <p:grpSpPr bwMode="auto">
          <a:xfrm>
            <a:off x="4644008" y="5077048"/>
            <a:ext cx="1285875" cy="431800"/>
            <a:chOff x="1428750" y="2828925"/>
            <a:chExt cx="1285875" cy="431800"/>
          </a:xfrm>
        </p:grpSpPr>
        <p:sp>
          <p:nvSpPr>
            <p:cNvPr id="22" name="Retângulo 21"/>
            <p:cNvSpPr/>
            <p:nvPr/>
          </p:nvSpPr>
          <p:spPr bwMode="auto">
            <a:xfrm>
              <a:off x="2571750" y="2973387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3" name="Retângulo 22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4" name="Retângulo 23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5" name="Retângulo 24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CaixaDeTexto 25"/>
          <p:cNvSpPr txBox="1"/>
          <p:nvPr/>
        </p:nvSpPr>
        <p:spPr>
          <a:xfrm>
            <a:off x="6146948" y="5293072"/>
            <a:ext cx="1449388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Sincronização</a:t>
            </a:r>
          </a:p>
          <a:p>
            <a:pPr>
              <a:defRPr/>
            </a:pPr>
            <a:r>
              <a:rPr lang="pt-BR" sz="1600" i="1" dirty="0">
                <a:latin typeface="+mn-lt"/>
              </a:rPr>
              <a:t>com </a:t>
            </a:r>
            <a:r>
              <a:rPr lang="pt-BR" sz="1600" i="1" dirty="0" err="1">
                <a:latin typeface="+mn-lt"/>
              </a:rPr>
              <a:t>Observer</a:t>
            </a:r>
            <a:endParaRPr lang="pt-BR" sz="1600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39"/>
          <p:cNvGrpSpPr>
            <a:grpSpLocks/>
          </p:cNvGrpSpPr>
          <p:nvPr/>
        </p:nvGrpSpPr>
        <p:grpSpPr bwMode="auto">
          <a:xfrm>
            <a:off x="5143500" y="2828925"/>
            <a:ext cx="1285875" cy="431800"/>
            <a:chOff x="5143500" y="2828925"/>
            <a:chExt cx="1285875" cy="431800"/>
          </a:xfrm>
        </p:grpSpPr>
        <p:sp>
          <p:nvSpPr>
            <p:cNvPr id="9" name="Retângulo 8"/>
            <p:cNvSpPr/>
            <p:nvPr/>
          </p:nvSpPr>
          <p:spPr bwMode="auto">
            <a:xfrm>
              <a:off x="5143500" y="2973388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0" name="Retângulo 9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483" name="Título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Passive MVP</a:t>
            </a:r>
          </a:p>
        </p:txBody>
      </p:sp>
      <p:sp>
        <p:nvSpPr>
          <p:cNvPr id="20484" name="Espaço Reservado para Conteúdo 27"/>
          <p:cNvSpPr>
            <a:spLocks noGrp="1"/>
          </p:cNvSpPr>
          <p:nvPr>
            <p:ph idx="1"/>
          </p:nvPr>
        </p:nvSpPr>
        <p:spPr>
          <a:xfrm>
            <a:off x="685800" y="3643313"/>
            <a:ext cx="7772400" cy="2528887"/>
          </a:xfrm>
        </p:spPr>
        <p:txBody>
          <a:bodyPr/>
          <a:lstStyle/>
          <a:p>
            <a:r>
              <a:rPr lang="pt-BR" sz="2400" smtClean="0"/>
              <a:t>Responsabilidades:</a:t>
            </a:r>
          </a:p>
          <a:p>
            <a:pPr lvl="1"/>
            <a:r>
              <a:rPr lang="pt-BR" sz="2000" smtClean="0"/>
              <a:t>Presenter: Media View e Model</a:t>
            </a:r>
          </a:p>
          <a:p>
            <a:pPr lvl="1"/>
            <a:r>
              <a:rPr lang="pt-BR" sz="2000" smtClean="0"/>
              <a:t>View: realiza toda a interação com o usuário, possui lógica de apresentação.</a:t>
            </a:r>
          </a:p>
          <a:p>
            <a:pPr lvl="1"/>
            <a:r>
              <a:rPr lang="pt-BR" sz="2000" smtClean="0"/>
              <a:t>Modelo: representação dos dados e regras de negócio.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3286125" y="1963738"/>
            <a:ext cx="1285875" cy="43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Presenter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3" name="Conector de seta reta 8"/>
          <p:cNvCxnSpPr>
            <a:stCxn id="4" idx="3"/>
            <a:endCxn id="12" idx="0"/>
          </p:cNvCxnSpPr>
          <p:nvPr/>
        </p:nvCxnSpPr>
        <p:spPr>
          <a:xfrm>
            <a:off x="4572000" y="2179638"/>
            <a:ext cx="1214438" cy="64928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38"/>
          <p:cNvGrpSpPr>
            <a:grpSpLocks/>
          </p:cNvGrpSpPr>
          <p:nvPr/>
        </p:nvGrpSpPr>
        <p:grpSpPr bwMode="auto">
          <a:xfrm>
            <a:off x="1428750" y="2828925"/>
            <a:ext cx="1285875" cy="431800"/>
            <a:chOff x="1428750" y="2828925"/>
            <a:chExt cx="1285875" cy="431800"/>
          </a:xfrm>
        </p:grpSpPr>
        <p:sp>
          <p:nvSpPr>
            <p:cNvPr id="15" name="Retângulo 14"/>
            <p:cNvSpPr/>
            <p:nvPr/>
          </p:nvSpPr>
          <p:spPr bwMode="auto">
            <a:xfrm>
              <a:off x="257175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Retângulo 15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CaixaDeTexto 26"/>
          <p:cNvSpPr txBox="1"/>
          <p:nvPr/>
        </p:nvSpPr>
        <p:spPr>
          <a:xfrm>
            <a:off x="6500813" y="1714500"/>
            <a:ext cx="21764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Utilizado em diversas</a:t>
            </a:r>
          </a:p>
          <a:p>
            <a:pPr>
              <a:defRPr/>
            </a:pPr>
            <a:r>
              <a:rPr lang="pt-BR" sz="1600" i="1" dirty="0">
                <a:latin typeface="+mn-lt"/>
              </a:rPr>
              <a:t>aplicações Web</a:t>
            </a:r>
            <a:endParaRPr lang="pt-BR" sz="1600" i="1" dirty="0"/>
          </a:p>
        </p:txBody>
      </p:sp>
      <p:sp>
        <p:nvSpPr>
          <p:cNvPr id="40" name="Seta para a esquerda e para a direita 39"/>
          <p:cNvSpPr/>
          <p:nvPr/>
        </p:nvSpPr>
        <p:spPr>
          <a:xfrm rot="2707041">
            <a:off x="1375569" y="2323307"/>
            <a:ext cx="395287" cy="215900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0" name="Retângulo 29"/>
          <p:cNvSpPr/>
          <p:nvPr/>
        </p:nvSpPr>
        <p:spPr>
          <a:xfrm>
            <a:off x="1370013" y="2773363"/>
            <a:ext cx="1403350" cy="539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4" name="CaixaDeTexto 33"/>
          <p:cNvSpPr txBox="1"/>
          <p:nvPr/>
        </p:nvSpPr>
        <p:spPr>
          <a:xfrm>
            <a:off x="214313" y="2928938"/>
            <a:ext cx="9636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foco do </a:t>
            </a:r>
          </a:p>
          <a:p>
            <a:pPr>
              <a:defRPr/>
            </a:pPr>
            <a:r>
              <a:rPr lang="pt-BR" sz="1600" dirty="0">
                <a:latin typeface="+mn-lt"/>
              </a:rPr>
              <a:t>padrão</a:t>
            </a:r>
          </a:p>
        </p:txBody>
      </p:sp>
      <p:cxnSp>
        <p:nvCxnSpPr>
          <p:cNvPr id="36" name="Conector de seta reta 35"/>
          <p:cNvCxnSpPr/>
          <p:nvPr/>
        </p:nvCxnSpPr>
        <p:spPr>
          <a:xfrm flipV="1">
            <a:off x="1000125" y="3071813"/>
            <a:ext cx="285750" cy="2143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o 41"/>
          <p:cNvGrpSpPr>
            <a:grpSpLocks/>
          </p:cNvGrpSpPr>
          <p:nvPr/>
        </p:nvGrpSpPr>
        <p:grpSpPr bwMode="auto">
          <a:xfrm>
            <a:off x="714375" y="1500188"/>
            <a:ext cx="323850" cy="714375"/>
            <a:chOff x="1079328" y="1643050"/>
            <a:chExt cx="324000" cy="714380"/>
          </a:xfrm>
        </p:grpSpPr>
        <p:sp>
          <p:nvSpPr>
            <p:cNvPr id="38" name="Rosto feliz 37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39" name="Conector reto 38"/>
            <p:cNvCxnSpPr/>
            <p:nvPr/>
          </p:nvCxnSpPr>
          <p:spPr>
            <a:xfrm rot="5400000">
              <a:off x="1088129" y="2072472"/>
              <a:ext cx="287339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ector reto 40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upo 37"/>
            <p:cNvGrpSpPr>
              <a:grpSpLocks/>
            </p:cNvGrpSpPr>
            <p:nvPr/>
          </p:nvGrpSpPr>
          <p:grpSpPr bwMode="auto">
            <a:xfrm>
              <a:off x="1085681" y="2214554"/>
              <a:ext cx="295412" cy="142876"/>
              <a:chOff x="643605" y="2290754"/>
              <a:chExt cx="295412" cy="142876"/>
            </a:xfrm>
          </p:grpSpPr>
          <p:cxnSp>
            <p:nvCxnSpPr>
              <p:cNvPr id="43" name="Conector reto 42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0494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214563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1571625"/>
            <a:ext cx="596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8" name="Conector reto 47"/>
          <p:cNvCxnSpPr/>
          <p:nvPr/>
        </p:nvCxnSpPr>
        <p:spPr>
          <a:xfrm>
            <a:off x="2000250" y="3546475"/>
            <a:ext cx="3571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aixaDeTexto 48"/>
          <p:cNvSpPr txBox="1"/>
          <p:nvPr/>
        </p:nvSpPr>
        <p:spPr>
          <a:xfrm>
            <a:off x="2357438" y="3357563"/>
            <a:ext cx="19494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indireta</a:t>
            </a:r>
          </a:p>
        </p:txBody>
      </p:sp>
      <p:cxnSp>
        <p:nvCxnSpPr>
          <p:cNvPr id="50" name="Conector reto 49"/>
          <p:cNvCxnSpPr/>
          <p:nvPr/>
        </p:nvCxnSpPr>
        <p:spPr>
          <a:xfrm>
            <a:off x="4551363" y="3546475"/>
            <a:ext cx="357187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ixaDeTexto 50"/>
          <p:cNvSpPr txBox="1"/>
          <p:nvPr/>
        </p:nvSpPr>
        <p:spPr>
          <a:xfrm>
            <a:off x="4908550" y="3357563"/>
            <a:ext cx="17748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direta</a:t>
            </a:r>
          </a:p>
        </p:txBody>
      </p:sp>
      <p:cxnSp>
        <p:nvCxnSpPr>
          <p:cNvPr id="5" name="Conector de seta reta 8"/>
          <p:cNvCxnSpPr>
            <a:endCxn id="4" idx="1"/>
          </p:cNvCxnSpPr>
          <p:nvPr/>
        </p:nvCxnSpPr>
        <p:spPr>
          <a:xfrm flipV="1">
            <a:off x="2071688" y="2179638"/>
            <a:ext cx="1214437" cy="6461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8"/>
          <p:cNvCxnSpPr/>
          <p:nvPr/>
        </p:nvCxnSpPr>
        <p:spPr>
          <a:xfrm rot="10800000" flipV="1">
            <a:off x="2428875" y="2357438"/>
            <a:ext cx="857250" cy="42862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/>
          <p:cNvSpPr txBox="1"/>
          <p:nvPr/>
        </p:nvSpPr>
        <p:spPr>
          <a:xfrm>
            <a:off x="6715125" y="2786063"/>
            <a:ext cx="2071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600" dirty="0" err="1">
                <a:latin typeface="+mn-lt"/>
              </a:rPr>
              <a:t>Model</a:t>
            </a:r>
            <a:r>
              <a:rPr lang="pt-BR" sz="1600" dirty="0">
                <a:latin typeface="+mn-lt"/>
              </a:rPr>
              <a:t> tem papel periférico no padrão</a:t>
            </a:r>
          </a:p>
        </p:txBody>
      </p:sp>
      <p:sp>
        <p:nvSpPr>
          <p:cNvPr id="37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F07B6056-0661-4D9E-ACCF-541BC20F13E3}" type="slidenum">
              <a:rPr lang="pt-BR"/>
              <a:pPr>
                <a:defRPr/>
              </a:pPr>
              <a:t>12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Interação</a:t>
            </a:r>
          </a:p>
        </p:txBody>
      </p:sp>
      <p:sp>
        <p:nvSpPr>
          <p:cNvPr id="21507" name="Espaço Reservado para Conteúdo 16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4957763" cy="4724400"/>
          </a:xfrm>
        </p:spPr>
        <p:txBody>
          <a:bodyPr/>
          <a:lstStyle/>
          <a:p>
            <a:pPr>
              <a:buFontTx/>
              <a:buNone/>
            </a:pPr>
            <a:r>
              <a:rPr lang="pt-BR" sz="1800" smtClean="0"/>
              <a:t>Descrição:</a:t>
            </a:r>
          </a:p>
          <a:p>
            <a:pPr>
              <a:buFontTx/>
              <a:buNone/>
            </a:pPr>
            <a:endParaRPr lang="pt-BR" sz="1800" smtClean="0"/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A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  <a:r>
              <a:rPr lang="pt-BR" sz="1800" smtClean="0"/>
              <a:t> faz requisições por dados ou ações sobre os dados do modelo.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Presenter </a:t>
            </a:r>
            <a:r>
              <a:rPr lang="pt-BR" sz="1800" smtClean="0"/>
              <a:t>recebe as requisições e repassa para o objeto apropriado do </a:t>
            </a:r>
            <a:r>
              <a:rPr lang="pt-BR" sz="1800" smtClean="0">
                <a:solidFill>
                  <a:srgbClr val="C00000"/>
                </a:solidFill>
              </a:rPr>
              <a:t>B.</a:t>
            </a:r>
            <a:r>
              <a:rPr lang="pt-BR" sz="1800" smtClean="0"/>
              <a:t> </a:t>
            </a:r>
            <a:r>
              <a:rPr lang="pt-BR" sz="1800" smtClean="0">
                <a:solidFill>
                  <a:srgbClr val="C00000"/>
                </a:solidFill>
              </a:rPr>
              <a:t>Model</a:t>
            </a:r>
            <a:r>
              <a:rPr lang="pt-BR" sz="1800" smtClean="0"/>
              <a:t> para atendê-la.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B. Model</a:t>
            </a:r>
            <a:r>
              <a:rPr lang="pt-BR" sz="1800" smtClean="0"/>
              <a:t> faz as operações sobre os dados e retorna algum tipo de informação ao </a:t>
            </a:r>
            <a:r>
              <a:rPr lang="pt-BR" sz="1800" smtClean="0">
                <a:solidFill>
                  <a:srgbClr val="C00000"/>
                </a:solidFill>
              </a:rPr>
              <a:t>Presenter</a:t>
            </a:r>
            <a:r>
              <a:rPr lang="pt-BR" sz="1800" smtClean="0"/>
              <a:t>,que por sua vez devolve informações para a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  <a:r>
              <a:rPr lang="pt-BR" sz="1800" smtClean="0"/>
              <a:t>.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Objetos de modelo na camada de apresentação (P. Model) podem ser eventualmente utilizados para auxiliar a comunicação entre </a:t>
            </a:r>
            <a:r>
              <a:rPr lang="pt-BR" sz="1800" smtClean="0">
                <a:solidFill>
                  <a:srgbClr val="C00000"/>
                </a:solidFill>
              </a:rPr>
              <a:t>Presenter</a:t>
            </a:r>
            <a:r>
              <a:rPr lang="pt-BR" sz="1800" smtClean="0"/>
              <a:t> e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</a:p>
          <a:p>
            <a:endParaRPr lang="pt-BR" sz="1800" smtClean="0"/>
          </a:p>
        </p:txBody>
      </p:sp>
      <p:grpSp>
        <p:nvGrpSpPr>
          <p:cNvPr id="2" name="Grupo 18"/>
          <p:cNvGrpSpPr>
            <a:grpSpLocks/>
          </p:cNvGrpSpPr>
          <p:nvPr/>
        </p:nvGrpSpPr>
        <p:grpSpPr bwMode="auto">
          <a:xfrm>
            <a:off x="7397750" y="1500188"/>
            <a:ext cx="323850" cy="714375"/>
            <a:chOff x="1079328" y="1643050"/>
            <a:chExt cx="324000" cy="714380"/>
          </a:xfrm>
        </p:grpSpPr>
        <p:sp>
          <p:nvSpPr>
            <p:cNvPr id="20" name="Rosto feliz 19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21" name="Conector reto 20"/>
            <p:cNvCxnSpPr/>
            <p:nvPr/>
          </p:nvCxnSpPr>
          <p:spPr>
            <a:xfrm rot="5400000">
              <a:off x="1088129" y="2072472"/>
              <a:ext cx="287339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o 37"/>
            <p:cNvGrpSpPr>
              <a:grpSpLocks/>
            </p:cNvGrpSpPr>
            <p:nvPr/>
          </p:nvGrpSpPr>
          <p:grpSpPr bwMode="auto">
            <a:xfrm>
              <a:off x="1084986" y="2214554"/>
              <a:ext cx="296400" cy="142876"/>
              <a:chOff x="642910" y="2290754"/>
              <a:chExt cx="296400" cy="142876"/>
            </a:xfrm>
          </p:grpSpPr>
          <p:cxnSp>
            <p:nvCxnSpPr>
              <p:cNvPr id="24" name="Conector reto 23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to 24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1" name="Retângulo 30"/>
          <p:cNvSpPr/>
          <p:nvPr/>
        </p:nvSpPr>
        <p:spPr bwMode="auto">
          <a:xfrm>
            <a:off x="6916738" y="3819525"/>
            <a:ext cx="1285875" cy="5762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Presenter</a:t>
            </a:r>
            <a:endParaRPr lang="pt-BR" sz="1800" dirty="0">
              <a:solidFill>
                <a:schemeClr val="tx1"/>
              </a:solidFill>
            </a:endParaRPr>
          </a:p>
        </p:txBody>
      </p:sp>
      <p:grpSp>
        <p:nvGrpSpPr>
          <p:cNvPr id="4" name="Grupo 38"/>
          <p:cNvGrpSpPr>
            <a:grpSpLocks/>
          </p:cNvGrpSpPr>
          <p:nvPr/>
        </p:nvGrpSpPr>
        <p:grpSpPr bwMode="auto">
          <a:xfrm>
            <a:off x="6916738" y="2781300"/>
            <a:ext cx="1285875" cy="576263"/>
            <a:chOff x="1428750" y="2828925"/>
            <a:chExt cx="1285875" cy="431800"/>
          </a:xfrm>
        </p:grpSpPr>
        <p:sp>
          <p:nvSpPr>
            <p:cNvPr id="33" name="Retângulo 32"/>
            <p:cNvSpPr/>
            <p:nvPr/>
          </p:nvSpPr>
          <p:spPr bwMode="auto">
            <a:xfrm>
              <a:off x="2571750" y="2972859"/>
              <a:ext cx="142875" cy="143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Retângulo 33"/>
            <p:cNvSpPr/>
            <p:nvPr/>
          </p:nvSpPr>
          <p:spPr bwMode="auto">
            <a:xfrm>
              <a:off x="2571750" y="3117981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5" name="Retângulo 34"/>
            <p:cNvSpPr/>
            <p:nvPr/>
          </p:nvSpPr>
          <p:spPr bwMode="auto">
            <a:xfrm>
              <a:off x="2571750" y="2828925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6" name="Retângulo 35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upo 39"/>
          <p:cNvGrpSpPr>
            <a:grpSpLocks/>
          </p:cNvGrpSpPr>
          <p:nvPr/>
        </p:nvGrpSpPr>
        <p:grpSpPr bwMode="auto">
          <a:xfrm>
            <a:off x="6858000" y="4857750"/>
            <a:ext cx="1403350" cy="576263"/>
            <a:chOff x="5143500" y="2828925"/>
            <a:chExt cx="1285875" cy="431800"/>
          </a:xfrm>
        </p:grpSpPr>
        <p:sp>
          <p:nvSpPr>
            <p:cNvPr id="38" name="Retângulo 37"/>
            <p:cNvSpPr/>
            <p:nvPr/>
          </p:nvSpPr>
          <p:spPr bwMode="auto">
            <a:xfrm>
              <a:off x="5143500" y="2972859"/>
              <a:ext cx="142552" cy="143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9" name="Retângulo 38"/>
            <p:cNvSpPr/>
            <p:nvPr/>
          </p:nvSpPr>
          <p:spPr bwMode="auto">
            <a:xfrm>
              <a:off x="5143500" y="3117981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0" name="Retângulo 39"/>
            <p:cNvSpPr/>
            <p:nvPr/>
          </p:nvSpPr>
          <p:spPr bwMode="auto">
            <a:xfrm>
              <a:off x="5143500" y="2828925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1" name="Retângulo 40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Business</a:t>
              </a: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Conector de seta reta 8"/>
          <p:cNvCxnSpPr/>
          <p:nvPr/>
        </p:nvCxnSpPr>
        <p:spPr>
          <a:xfrm rot="5400000" flipH="1" flipV="1">
            <a:off x="7356475" y="2514600"/>
            <a:ext cx="4318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8"/>
          <p:cNvCxnSpPr>
            <a:stCxn id="36" idx="2"/>
            <a:endCxn id="31" idx="0"/>
          </p:cNvCxnSpPr>
          <p:nvPr/>
        </p:nvCxnSpPr>
        <p:spPr>
          <a:xfrm rot="5400000">
            <a:off x="7328694" y="3588544"/>
            <a:ext cx="46355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8"/>
          <p:cNvCxnSpPr>
            <a:stCxn id="31" idx="2"/>
            <a:endCxn id="41" idx="0"/>
          </p:cNvCxnSpPr>
          <p:nvPr/>
        </p:nvCxnSpPr>
        <p:spPr>
          <a:xfrm rot="5400000">
            <a:off x="7328694" y="4626769"/>
            <a:ext cx="46196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de seta reta 8"/>
          <p:cNvCxnSpPr/>
          <p:nvPr/>
        </p:nvCxnSpPr>
        <p:spPr>
          <a:xfrm rot="5400000" flipH="1" flipV="1">
            <a:off x="7070725" y="3582988"/>
            <a:ext cx="4318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ipse 52"/>
          <p:cNvSpPr/>
          <p:nvPr/>
        </p:nvSpPr>
        <p:spPr>
          <a:xfrm>
            <a:off x="7715250" y="3473450"/>
            <a:ext cx="252413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1</a:t>
            </a:r>
          </a:p>
        </p:txBody>
      </p:sp>
      <p:sp>
        <p:nvSpPr>
          <p:cNvPr id="54" name="Elipse 53"/>
          <p:cNvSpPr/>
          <p:nvPr/>
        </p:nvSpPr>
        <p:spPr>
          <a:xfrm>
            <a:off x="7715250" y="4545013"/>
            <a:ext cx="252413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2</a:t>
            </a:r>
          </a:p>
        </p:txBody>
      </p:sp>
      <p:sp>
        <p:nvSpPr>
          <p:cNvPr id="56" name="Elipse 55"/>
          <p:cNvSpPr/>
          <p:nvPr/>
        </p:nvSpPr>
        <p:spPr>
          <a:xfrm>
            <a:off x="6929438" y="4572000"/>
            <a:ext cx="252412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3</a:t>
            </a:r>
          </a:p>
        </p:txBody>
      </p:sp>
      <p:sp>
        <p:nvSpPr>
          <p:cNvPr id="57" name="Rounded Rectangle 40"/>
          <p:cNvSpPr/>
          <p:nvPr/>
        </p:nvSpPr>
        <p:spPr bwMode="auto">
          <a:xfrm>
            <a:off x="5786438" y="2571750"/>
            <a:ext cx="2643187" cy="1928813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58" name="CaixaDeTexto 57"/>
          <p:cNvSpPr txBox="1"/>
          <p:nvPr/>
        </p:nvSpPr>
        <p:spPr>
          <a:xfrm rot="5400000">
            <a:off x="7715250" y="3357563"/>
            <a:ext cx="19415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Apresentação</a:t>
            </a:r>
          </a:p>
        </p:txBody>
      </p:sp>
      <p:cxnSp>
        <p:nvCxnSpPr>
          <p:cNvPr id="65" name="Conector de seta reta 8"/>
          <p:cNvCxnSpPr/>
          <p:nvPr/>
        </p:nvCxnSpPr>
        <p:spPr>
          <a:xfrm rot="5400000" flipH="1" flipV="1">
            <a:off x="7070725" y="4641850"/>
            <a:ext cx="4318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30"/>
          <p:cNvSpPr/>
          <p:nvPr/>
        </p:nvSpPr>
        <p:spPr bwMode="auto">
          <a:xfrm>
            <a:off x="5786438" y="4786313"/>
            <a:ext cx="2701925" cy="857250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60" name="CaixaDeTexto 59"/>
          <p:cNvSpPr txBox="1"/>
          <p:nvPr/>
        </p:nvSpPr>
        <p:spPr>
          <a:xfrm rot="5400000">
            <a:off x="8041482" y="5031581"/>
            <a:ext cx="128905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Negócio</a:t>
            </a:r>
          </a:p>
        </p:txBody>
      </p:sp>
      <p:sp>
        <p:nvSpPr>
          <p:cNvPr id="71" name="Retângulo 70"/>
          <p:cNvSpPr/>
          <p:nvPr/>
        </p:nvSpPr>
        <p:spPr bwMode="auto">
          <a:xfrm>
            <a:off x="5886450" y="3357563"/>
            <a:ext cx="971550" cy="53975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600" dirty="0">
                <a:solidFill>
                  <a:schemeClr val="tx1"/>
                </a:solidFill>
              </a:rPr>
              <a:t>P. </a:t>
            </a:r>
            <a:r>
              <a:rPr lang="pt-BR" sz="1600" dirty="0" err="1">
                <a:solidFill>
                  <a:schemeClr val="tx1"/>
                </a:solidFill>
              </a:rPr>
              <a:t>Model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2" name="Elipse 71"/>
          <p:cNvSpPr/>
          <p:nvPr/>
        </p:nvSpPr>
        <p:spPr>
          <a:xfrm>
            <a:off x="6786563" y="3429000"/>
            <a:ext cx="252412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4</a:t>
            </a:r>
          </a:p>
        </p:txBody>
      </p:sp>
      <p:sp>
        <p:nvSpPr>
          <p:cNvPr id="37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BED9C7F3-6C4F-4078-AE07-4497CFEEED6E}" type="slidenum">
              <a:rPr lang="pt-BR"/>
              <a:pPr>
                <a:defRPr/>
              </a:pPr>
              <a:t>13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39"/>
          <p:cNvGrpSpPr>
            <a:grpSpLocks/>
          </p:cNvGrpSpPr>
          <p:nvPr/>
        </p:nvGrpSpPr>
        <p:grpSpPr bwMode="auto">
          <a:xfrm>
            <a:off x="5143500" y="2828925"/>
            <a:ext cx="1285875" cy="431800"/>
            <a:chOff x="5143500" y="2828925"/>
            <a:chExt cx="1285875" cy="431800"/>
          </a:xfrm>
        </p:grpSpPr>
        <p:sp>
          <p:nvSpPr>
            <p:cNvPr id="9" name="Retângulo 8"/>
            <p:cNvSpPr/>
            <p:nvPr/>
          </p:nvSpPr>
          <p:spPr bwMode="auto">
            <a:xfrm>
              <a:off x="5143500" y="2973388"/>
              <a:ext cx="142875" cy="142875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0" name="Retângulo 9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  <a:ln>
              <a:prstDash val="dash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2531" name="Título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Supervising Presenter</a:t>
            </a:r>
          </a:p>
        </p:txBody>
      </p:sp>
      <p:sp>
        <p:nvSpPr>
          <p:cNvPr id="22532" name="Espaço Reservado para Conteúdo 27"/>
          <p:cNvSpPr>
            <a:spLocks noGrp="1"/>
          </p:cNvSpPr>
          <p:nvPr>
            <p:ph idx="1"/>
          </p:nvPr>
        </p:nvSpPr>
        <p:spPr>
          <a:xfrm>
            <a:off x="685800" y="3643313"/>
            <a:ext cx="7772400" cy="2528887"/>
          </a:xfrm>
        </p:spPr>
        <p:txBody>
          <a:bodyPr/>
          <a:lstStyle/>
          <a:p>
            <a:r>
              <a:rPr lang="pt-BR" sz="2400" smtClean="0"/>
              <a:t>Responsabilidades:</a:t>
            </a:r>
          </a:p>
          <a:p>
            <a:pPr lvl="1"/>
            <a:r>
              <a:rPr lang="pt-BR" sz="2000" smtClean="0"/>
              <a:t>Presenter: Media View e Model, possui </a:t>
            </a:r>
            <a:r>
              <a:rPr lang="pt-BR" sz="2000" u="sng" smtClean="0"/>
              <a:t>lógica de apresentação</a:t>
            </a:r>
            <a:r>
              <a:rPr lang="pt-BR" sz="2000" smtClean="0"/>
              <a:t>.</a:t>
            </a:r>
          </a:p>
          <a:p>
            <a:pPr lvl="1"/>
            <a:r>
              <a:rPr lang="pt-BR" sz="2000" smtClean="0"/>
              <a:t>View: realiza toda a interação com o usuário</a:t>
            </a:r>
          </a:p>
          <a:p>
            <a:pPr lvl="1"/>
            <a:r>
              <a:rPr lang="pt-BR" sz="2000" smtClean="0"/>
              <a:t>Modelo: representação dos dados e regras de negócio.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3286125" y="1963738"/>
            <a:ext cx="1285875" cy="431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Presenter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7" name="Conector de seta reta 8"/>
          <p:cNvCxnSpPr>
            <a:stCxn id="18" idx="3"/>
            <a:endCxn id="12" idx="1"/>
          </p:cNvCxnSpPr>
          <p:nvPr/>
        </p:nvCxnSpPr>
        <p:spPr>
          <a:xfrm>
            <a:off x="2714625" y="3044825"/>
            <a:ext cx="2428875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8"/>
          <p:cNvCxnSpPr>
            <a:stCxn id="4" idx="3"/>
            <a:endCxn id="12" idx="0"/>
          </p:cNvCxnSpPr>
          <p:nvPr/>
        </p:nvCxnSpPr>
        <p:spPr>
          <a:xfrm>
            <a:off x="4572000" y="2179638"/>
            <a:ext cx="1214438" cy="64928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38"/>
          <p:cNvGrpSpPr>
            <a:grpSpLocks/>
          </p:cNvGrpSpPr>
          <p:nvPr/>
        </p:nvGrpSpPr>
        <p:grpSpPr bwMode="auto">
          <a:xfrm>
            <a:off x="1428750" y="2828925"/>
            <a:ext cx="1285875" cy="431800"/>
            <a:chOff x="1428750" y="2828925"/>
            <a:chExt cx="1285875" cy="431800"/>
          </a:xfrm>
        </p:grpSpPr>
        <p:sp>
          <p:nvSpPr>
            <p:cNvPr id="15" name="Retângulo 14"/>
            <p:cNvSpPr/>
            <p:nvPr/>
          </p:nvSpPr>
          <p:spPr bwMode="auto">
            <a:xfrm>
              <a:off x="2571750" y="2973388"/>
              <a:ext cx="142875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Retângulo 15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CaixaDeTexto 26"/>
          <p:cNvSpPr txBox="1"/>
          <p:nvPr/>
        </p:nvSpPr>
        <p:spPr>
          <a:xfrm>
            <a:off x="6500813" y="1714500"/>
            <a:ext cx="232568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Utilizado em diversas</a:t>
            </a:r>
          </a:p>
          <a:p>
            <a:pPr>
              <a:defRPr/>
            </a:pPr>
            <a:r>
              <a:rPr lang="pt-BR" sz="1600" i="1" dirty="0">
                <a:latin typeface="+mn-lt"/>
              </a:rPr>
              <a:t>aplicações GUI Desktop</a:t>
            </a:r>
            <a:endParaRPr lang="pt-BR" sz="1600" i="1" dirty="0"/>
          </a:p>
        </p:txBody>
      </p:sp>
      <p:cxnSp>
        <p:nvCxnSpPr>
          <p:cNvPr id="5" name="Conector de seta reta 8"/>
          <p:cNvCxnSpPr>
            <a:endCxn id="4" idx="1"/>
          </p:cNvCxnSpPr>
          <p:nvPr/>
        </p:nvCxnSpPr>
        <p:spPr>
          <a:xfrm flipV="1">
            <a:off x="2071688" y="2179638"/>
            <a:ext cx="1214437" cy="6461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Seta para a esquerda e para a direita 39"/>
          <p:cNvSpPr/>
          <p:nvPr/>
        </p:nvSpPr>
        <p:spPr>
          <a:xfrm rot="2707041">
            <a:off x="1375569" y="2323307"/>
            <a:ext cx="395287" cy="215900"/>
          </a:xfrm>
          <a:prstGeom prst="left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4" name="Retângulo 33"/>
          <p:cNvSpPr/>
          <p:nvPr/>
        </p:nvSpPr>
        <p:spPr>
          <a:xfrm>
            <a:off x="3227388" y="1911350"/>
            <a:ext cx="1403350" cy="539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5" name="CaixaDeTexto 34"/>
          <p:cNvSpPr txBox="1"/>
          <p:nvPr/>
        </p:nvSpPr>
        <p:spPr>
          <a:xfrm>
            <a:off x="2071688" y="1285875"/>
            <a:ext cx="9636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foco do </a:t>
            </a:r>
          </a:p>
          <a:p>
            <a:pPr>
              <a:defRPr/>
            </a:pPr>
            <a:r>
              <a:rPr lang="pt-BR" sz="1600" dirty="0">
                <a:latin typeface="+mn-lt"/>
              </a:rPr>
              <a:t>padrão</a:t>
            </a:r>
          </a:p>
        </p:txBody>
      </p:sp>
      <p:cxnSp>
        <p:nvCxnSpPr>
          <p:cNvPr id="36" name="Conector de seta reta 35"/>
          <p:cNvCxnSpPr/>
          <p:nvPr/>
        </p:nvCxnSpPr>
        <p:spPr>
          <a:xfrm>
            <a:off x="2857500" y="1643063"/>
            <a:ext cx="285750" cy="2143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/>
          <p:cNvSpPr txBox="1"/>
          <p:nvPr/>
        </p:nvSpPr>
        <p:spPr>
          <a:xfrm>
            <a:off x="857250" y="5721350"/>
            <a:ext cx="7286625" cy="70802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dirty="0">
                <a:latin typeface="+mn-lt"/>
              </a:rPr>
              <a:t>Similar ao </a:t>
            </a:r>
            <a:r>
              <a:rPr lang="pt-BR" sz="2000" dirty="0" err="1">
                <a:latin typeface="+mn-lt"/>
              </a:rPr>
              <a:t>Dolphin</a:t>
            </a:r>
            <a:r>
              <a:rPr lang="pt-BR" sz="2000" dirty="0">
                <a:latin typeface="+mn-lt"/>
              </a:rPr>
              <a:t> MVP, porém enfatiza que o </a:t>
            </a:r>
            <a:r>
              <a:rPr lang="pt-BR" sz="2000" dirty="0" err="1">
                <a:latin typeface="+mn-lt"/>
              </a:rPr>
              <a:t>Presenter</a:t>
            </a:r>
            <a:r>
              <a:rPr lang="pt-BR" sz="2000" dirty="0">
                <a:latin typeface="+mn-lt"/>
              </a:rPr>
              <a:t> deve ter mais responsabilidades (lógica de apresentação).</a:t>
            </a:r>
          </a:p>
        </p:txBody>
      </p:sp>
      <p:grpSp>
        <p:nvGrpSpPr>
          <p:cNvPr id="6" name="Grupo 41"/>
          <p:cNvGrpSpPr>
            <a:grpSpLocks/>
          </p:cNvGrpSpPr>
          <p:nvPr/>
        </p:nvGrpSpPr>
        <p:grpSpPr bwMode="auto">
          <a:xfrm>
            <a:off x="714375" y="1500188"/>
            <a:ext cx="323850" cy="714375"/>
            <a:chOff x="1079328" y="1643050"/>
            <a:chExt cx="324000" cy="714380"/>
          </a:xfrm>
        </p:grpSpPr>
        <p:sp>
          <p:nvSpPr>
            <p:cNvPr id="50" name="Rosto feliz 49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51" name="Conector reto 50"/>
            <p:cNvCxnSpPr/>
            <p:nvPr/>
          </p:nvCxnSpPr>
          <p:spPr>
            <a:xfrm rot="5400000">
              <a:off x="1088129" y="2072472"/>
              <a:ext cx="287339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ector reto 51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upo 37"/>
            <p:cNvGrpSpPr>
              <a:grpSpLocks/>
            </p:cNvGrpSpPr>
            <p:nvPr/>
          </p:nvGrpSpPr>
          <p:grpSpPr bwMode="auto">
            <a:xfrm>
              <a:off x="1085681" y="2214554"/>
              <a:ext cx="295412" cy="142876"/>
              <a:chOff x="643605" y="2290754"/>
              <a:chExt cx="295412" cy="142876"/>
            </a:xfrm>
          </p:grpSpPr>
          <p:cxnSp>
            <p:nvCxnSpPr>
              <p:cNvPr id="54" name="Conector reto 53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ector reto 54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2545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2214563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6" name="Picture 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8" y="1571625"/>
            <a:ext cx="596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8" name="Conector de seta reta 8"/>
          <p:cNvCxnSpPr/>
          <p:nvPr/>
        </p:nvCxnSpPr>
        <p:spPr>
          <a:xfrm rot="10800000">
            <a:off x="2714625" y="3189288"/>
            <a:ext cx="2428875" cy="158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/>
          <p:cNvCxnSpPr/>
          <p:nvPr/>
        </p:nvCxnSpPr>
        <p:spPr>
          <a:xfrm>
            <a:off x="2000250" y="3546475"/>
            <a:ext cx="3571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aixaDeTexto 59"/>
          <p:cNvSpPr txBox="1"/>
          <p:nvPr/>
        </p:nvSpPr>
        <p:spPr>
          <a:xfrm>
            <a:off x="2357438" y="3357563"/>
            <a:ext cx="19494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indireta</a:t>
            </a:r>
          </a:p>
        </p:txBody>
      </p:sp>
      <p:cxnSp>
        <p:nvCxnSpPr>
          <p:cNvPr id="61" name="Conector reto 60"/>
          <p:cNvCxnSpPr/>
          <p:nvPr/>
        </p:nvCxnSpPr>
        <p:spPr>
          <a:xfrm>
            <a:off x="4551363" y="3546475"/>
            <a:ext cx="357187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CaixaDeTexto 61"/>
          <p:cNvSpPr txBox="1"/>
          <p:nvPr/>
        </p:nvSpPr>
        <p:spPr>
          <a:xfrm>
            <a:off x="4908550" y="3357563"/>
            <a:ext cx="17748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direta</a:t>
            </a:r>
          </a:p>
        </p:txBody>
      </p:sp>
      <p:cxnSp>
        <p:nvCxnSpPr>
          <p:cNvPr id="63" name="Conector de seta reta 8"/>
          <p:cNvCxnSpPr/>
          <p:nvPr/>
        </p:nvCxnSpPr>
        <p:spPr>
          <a:xfrm rot="10800000" flipV="1">
            <a:off x="2428875" y="2357438"/>
            <a:ext cx="857250" cy="42862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aixaDeTexto 64"/>
          <p:cNvSpPr txBox="1"/>
          <p:nvPr/>
        </p:nvSpPr>
        <p:spPr>
          <a:xfrm>
            <a:off x="6715125" y="2786063"/>
            <a:ext cx="2071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600" dirty="0" err="1">
                <a:latin typeface="+mn-lt"/>
              </a:rPr>
              <a:t>Model</a:t>
            </a:r>
            <a:r>
              <a:rPr lang="pt-BR" sz="1600" dirty="0">
                <a:latin typeface="+mn-lt"/>
              </a:rPr>
              <a:t> tem papel periférico no padrão</a:t>
            </a:r>
          </a:p>
        </p:txBody>
      </p:sp>
      <p:sp>
        <p:nvSpPr>
          <p:cNvPr id="41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368D1B66-45C4-4FAB-8204-8A36019A4022}" type="slidenum">
              <a:rPr lang="pt-BR"/>
              <a:pPr>
                <a:defRPr/>
              </a:pPr>
              <a:t>14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tângulo 123"/>
          <p:cNvSpPr/>
          <p:nvPr/>
        </p:nvSpPr>
        <p:spPr>
          <a:xfrm>
            <a:off x="2786063" y="3500438"/>
            <a:ext cx="1785937" cy="714375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66" name="Retângulo 65"/>
          <p:cNvSpPr/>
          <p:nvPr/>
        </p:nvSpPr>
        <p:spPr>
          <a:xfrm>
            <a:off x="3006725" y="45974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5" name="Retângulo 74"/>
          <p:cNvSpPr/>
          <p:nvPr/>
        </p:nvSpPr>
        <p:spPr>
          <a:xfrm>
            <a:off x="4792663" y="45974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8" name="Retângulo 97"/>
          <p:cNvSpPr/>
          <p:nvPr/>
        </p:nvSpPr>
        <p:spPr>
          <a:xfrm>
            <a:off x="6215063" y="3643313"/>
            <a:ext cx="2214562" cy="1643062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23558" name="Título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mtClean="0"/>
              <a:t>Diag. Sequencia</a:t>
            </a:r>
            <a:br>
              <a:rPr lang="pt-BR" smtClean="0"/>
            </a:br>
            <a:r>
              <a:rPr lang="pt-BR" smtClean="0"/>
              <a:t>Supervising Presenter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4214813" y="2641600"/>
            <a:ext cx="1285875" cy="28733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:</a:t>
            </a:r>
            <a:r>
              <a:rPr lang="pt-BR" sz="1800" dirty="0" err="1">
                <a:solidFill>
                  <a:schemeClr val="tx1"/>
                </a:solidFill>
              </a:rPr>
              <a:t>Controller</a:t>
            </a:r>
            <a:endParaRPr lang="pt-BR" sz="1800" dirty="0">
              <a:solidFill>
                <a:schemeClr val="tx1"/>
              </a:solidFill>
            </a:endParaRPr>
          </a:p>
        </p:txBody>
      </p:sp>
      <p:grpSp>
        <p:nvGrpSpPr>
          <p:cNvPr id="2" name="Grupo 4"/>
          <p:cNvGrpSpPr>
            <a:grpSpLocks/>
          </p:cNvGrpSpPr>
          <p:nvPr/>
        </p:nvGrpSpPr>
        <p:grpSpPr bwMode="auto">
          <a:xfrm>
            <a:off x="6000750" y="1785938"/>
            <a:ext cx="1285875" cy="287337"/>
            <a:chOff x="6286512" y="2214554"/>
            <a:chExt cx="1285875" cy="432003"/>
          </a:xfrm>
        </p:grpSpPr>
        <p:sp>
          <p:nvSpPr>
            <p:cNvPr id="6" name="Retângulo 5"/>
            <p:cNvSpPr/>
            <p:nvPr/>
          </p:nvSpPr>
          <p:spPr>
            <a:xfrm>
              <a:off x="6286512" y="2360146"/>
              <a:ext cx="142875" cy="14082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7" name="Retângulo 6"/>
            <p:cNvSpPr/>
            <p:nvPr/>
          </p:nvSpPr>
          <p:spPr>
            <a:xfrm>
              <a:off x="6286512" y="2503351"/>
              <a:ext cx="142875" cy="143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6286512" y="2214554"/>
              <a:ext cx="142875" cy="143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9" name="Retângulo 8"/>
            <p:cNvSpPr/>
            <p:nvPr/>
          </p:nvSpPr>
          <p:spPr bwMode="auto">
            <a:xfrm>
              <a:off x="6286512" y="2214554"/>
              <a:ext cx="1285875" cy="432003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:</a:t>
              </a: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tângulo 13"/>
          <p:cNvSpPr/>
          <p:nvPr/>
        </p:nvSpPr>
        <p:spPr bwMode="auto">
          <a:xfrm>
            <a:off x="2428875" y="2070100"/>
            <a:ext cx="1285875" cy="28733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:</a:t>
            </a:r>
            <a:r>
              <a:rPr lang="pt-BR" sz="1800" dirty="0" err="1">
                <a:solidFill>
                  <a:schemeClr val="tx1"/>
                </a:solidFill>
              </a:rPr>
              <a:t>View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7" name="Conector reto 16"/>
          <p:cNvCxnSpPr>
            <a:stCxn id="14" idx="2"/>
          </p:cNvCxnSpPr>
          <p:nvPr/>
        </p:nvCxnSpPr>
        <p:spPr>
          <a:xfrm rot="5400000">
            <a:off x="1214438" y="4214813"/>
            <a:ext cx="37147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>
            <a:stCxn id="4" idx="2"/>
          </p:cNvCxnSpPr>
          <p:nvPr/>
        </p:nvCxnSpPr>
        <p:spPr>
          <a:xfrm rot="5400000">
            <a:off x="3286125" y="4500563"/>
            <a:ext cx="31432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>
            <a:stCxn id="9" idx="2"/>
          </p:cNvCxnSpPr>
          <p:nvPr/>
        </p:nvCxnSpPr>
        <p:spPr>
          <a:xfrm rot="16200000" flipH="1">
            <a:off x="4679950" y="4037013"/>
            <a:ext cx="392747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23"/>
          <p:cNvGrpSpPr>
            <a:grpSpLocks/>
          </p:cNvGrpSpPr>
          <p:nvPr/>
        </p:nvGrpSpPr>
        <p:grpSpPr bwMode="auto">
          <a:xfrm>
            <a:off x="571500" y="1285875"/>
            <a:ext cx="1285875" cy="287338"/>
            <a:chOff x="2285984" y="2219130"/>
            <a:chExt cx="1285884" cy="432000"/>
          </a:xfrm>
        </p:grpSpPr>
        <p:sp>
          <p:nvSpPr>
            <p:cNvPr id="25" name="Retângulo 24"/>
            <p:cNvSpPr/>
            <p:nvPr/>
          </p:nvSpPr>
          <p:spPr>
            <a:xfrm>
              <a:off x="3428992" y="2364722"/>
              <a:ext cx="142876" cy="14081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6" name="Retângulo 25"/>
            <p:cNvSpPr/>
            <p:nvPr/>
          </p:nvSpPr>
          <p:spPr>
            <a:xfrm>
              <a:off x="3428992" y="2507926"/>
              <a:ext cx="142876" cy="1432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7" name="Retângulo 26"/>
            <p:cNvSpPr/>
            <p:nvPr/>
          </p:nvSpPr>
          <p:spPr>
            <a:xfrm>
              <a:off x="3428992" y="2219130"/>
              <a:ext cx="142876" cy="1432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8" name="Retângulo 27"/>
            <p:cNvSpPr/>
            <p:nvPr/>
          </p:nvSpPr>
          <p:spPr bwMode="auto">
            <a:xfrm>
              <a:off x="2285984" y="2219130"/>
              <a:ext cx="1285884" cy="4320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:</a:t>
              </a:r>
              <a:r>
                <a:rPr lang="pt-BR" sz="1800" dirty="0" err="1">
                  <a:solidFill>
                    <a:schemeClr val="tx1"/>
                  </a:solidFill>
                </a:rPr>
                <a:t>Main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9" name="Conector reto 28"/>
          <p:cNvCxnSpPr>
            <a:stCxn id="28" idx="2"/>
          </p:cNvCxnSpPr>
          <p:nvPr/>
        </p:nvCxnSpPr>
        <p:spPr>
          <a:xfrm rot="16200000" flipH="1">
            <a:off x="-999331" y="3786982"/>
            <a:ext cx="442753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de seta reta 34"/>
          <p:cNvCxnSpPr>
            <a:stCxn id="36" idx="3"/>
            <a:endCxn id="9" idx="1"/>
          </p:cNvCxnSpPr>
          <p:nvPr/>
        </p:nvCxnSpPr>
        <p:spPr>
          <a:xfrm flipV="1">
            <a:off x="1285875" y="1930400"/>
            <a:ext cx="4714875" cy="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tângulo 35"/>
          <p:cNvSpPr/>
          <p:nvPr/>
        </p:nvSpPr>
        <p:spPr>
          <a:xfrm>
            <a:off x="1143000" y="18589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2" name="Retângulo 41"/>
          <p:cNvSpPr/>
          <p:nvPr/>
        </p:nvSpPr>
        <p:spPr>
          <a:xfrm>
            <a:off x="1143000" y="19288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44" name="Conector de seta reta 43"/>
          <p:cNvCxnSpPr>
            <a:stCxn id="45" idx="3"/>
            <a:endCxn id="14" idx="1"/>
          </p:cNvCxnSpPr>
          <p:nvPr/>
        </p:nvCxnSpPr>
        <p:spPr>
          <a:xfrm flipV="1">
            <a:off x="1285875" y="2212975"/>
            <a:ext cx="11430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tângulo 44"/>
          <p:cNvSpPr/>
          <p:nvPr/>
        </p:nvSpPr>
        <p:spPr>
          <a:xfrm>
            <a:off x="1143000" y="2143125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7" name="CaixaDeTexto 46"/>
          <p:cNvSpPr txBox="1"/>
          <p:nvPr/>
        </p:nvSpPr>
        <p:spPr>
          <a:xfrm>
            <a:off x="1357313" y="1643063"/>
            <a:ext cx="10080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inicializa</a:t>
            </a:r>
          </a:p>
        </p:txBody>
      </p:sp>
      <p:sp>
        <p:nvSpPr>
          <p:cNvPr id="48" name="CaixaDeTexto 47"/>
          <p:cNvSpPr txBox="1"/>
          <p:nvPr/>
        </p:nvSpPr>
        <p:spPr>
          <a:xfrm>
            <a:off x="1357313" y="2500313"/>
            <a:ext cx="10080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inicializa</a:t>
            </a:r>
          </a:p>
        </p:txBody>
      </p:sp>
      <p:sp>
        <p:nvSpPr>
          <p:cNvPr id="49" name="CaixaDeTexto 48"/>
          <p:cNvSpPr txBox="1"/>
          <p:nvPr/>
        </p:nvSpPr>
        <p:spPr>
          <a:xfrm>
            <a:off x="1357313" y="1928813"/>
            <a:ext cx="100806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inicializa</a:t>
            </a:r>
          </a:p>
        </p:txBody>
      </p:sp>
      <p:sp>
        <p:nvSpPr>
          <p:cNvPr id="58" name="Retângulo 57"/>
          <p:cNvSpPr/>
          <p:nvPr/>
        </p:nvSpPr>
        <p:spPr>
          <a:xfrm>
            <a:off x="3000375" y="30718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9" name="CaixaDeTexto 58"/>
          <p:cNvSpPr txBox="1"/>
          <p:nvPr/>
        </p:nvSpPr>
        <p:spPr>
          <a:xfrm>
            <a:off x="3214688" y="2284413"/>
            <a:ext cx="12255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se cadastra</a:t>
            </a:r>
          </a:p>
        </p:txBody>
      </p:sp>
      <p:sp>
        <p:nvSpPr>
          <p:cNvPr id="60" name="Retângulo 59"/>
          <p:cNvSpPr/>
          <p:nvPr/>
        </p:nvSpPr>
        <p:spPr>
          <a:xfrm>
            <a:off x="6572250" y="28575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62" name="Conector de seta reta 61"/>
          <p:cNvCxnSpPr>
            <a:stCxn id="121" idx="3"/>
            <a:endCxn id="65" idx="1"/>
          </p:cNvCxnSpPr>
          <p:nvPr/>
        </p:nvCxnSpPr>
        <p:spPr>
          <a:xfrm>
            <a:off x="3214688" y="4237038"/>
            <a:ext cx="1577975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tângulo 62"/>
          <p:cNvSpPr/>
          <p:nvPr/>
        </p:nvSpPr>
        <p:spPr>
          <a:xfrm>
            <a:off x="3006725" y="413385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3478213" y="3921125"/>
            <a:ext cx="95091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atualiza'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4792663" y="41656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67" name="Conector de seta reta 66"/>
          <p:cNvCxnSpPr>
            <a:stCxn id="68" idx="3"/>
            <a:endCxn id="70" idx="1"/>
          </p:cNvCxnSpPr>
          <p:nvPr/>
        </p:nvCxnSpPr>
        <p:spPr>
          <a:xfrm>
            <a:off x="4935538" y="4419600"/>
            <a:ext cx="1636712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tângulo 67"/>
          <p:cNvSpPr/>
          <p:nvPr/>
        </p:nvSpPr>
        <p:spPr>
          <a:xfrm>
            <a:off x="4792663" y="43481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5000625" y="4135438"/>
            <a:ext cx="9763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processa</a:t>
            </a:r>
          </a:p>
        </p:txBody>
      </p:sp>
      <p:sp>
        <p:nvSpPr>
          <p:cNvPr id="70" name="Retângulo 69"/>
          <p:cNvSpPr/>
          <p:nvPr/>
        </p:nvSpPr>
        <p:spPr>
          <a:xfrm>
            <a:off x="6572250" y="43481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2" name="Retângulo 71"/>
          <p:cNvSpPr/>
          <p:nvPr/>
        </p:nvSpPr>
        <p:spPr>
          <a:xfrm>
            <a:off x="3006725" y="49069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3" name="CaixaDeTexto 72"/>
          <p:cNvSpPr txBox="1"/>
          <p:nvPr/>
        </p:nvSpPr>
        <p:spPr>
          <a:xfrm>
            <a:off x="5510213" y="4705350"/>
            <a:ext cx="91916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atualiza</a:t>
            </a:r>
          </a:p>
        </p:txBody>
      </p:sp>
      <p:sp>
        <p:nvSpPr>
          <p:cNvPr id="74" name="Retângulo 73"/>
          <p:cNvSpPr/>
          <p:nvPr/>
        </p:nvSpPr>
        <p:spPr>
          <a:xfrm>
            <a:off x="6643688" y="49069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4" name="Retângulo 53"/>
          <p:cNvSpPr/>
          <p:nvPr/>
        </p:nvSpPr>
        <p:spPr>
          <a:xfrm>
            <a:off x="6572250" y="2208213"/>
            <a:ext cx="142875" cy="10795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57" name="Conector de seta reta 56"/>
          <p:cNvCxnSpPr/>
          <p:nvPr/>
        </p:nvCxnSpPr>
        <p:spPr>
          <a:xfrm>
            <a:off x="3143250" y="2568575"/>
            <a:ext cx="34290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ângulo 32"/>
          <p:cNvSpPr/>
          <p:nvPr/>
        </p:nvSpPr>
        <p:spPr>
          <a:xfrm>
            <a:off x="1143000" y="1739900"/>
            <a:ext cx="142875" cy="34194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78" name="Conector de seta reta 77"/>
          <p:cNvCxnSpPr>
            <a:stCxn id="77" idx="0"/>
            <a:endCxn id="77" idx="3"/>
          </p:cNvCxnSpPr>
          <p:nvPr/>
        </p:nvCxnSpPr>
        <p:spPr>
          <a:xfrm rot="16200000" flipH="1">
            <a:off x="6642894" y="4706144"/>
            <a:ext cx="215900" cy="71438"/>
          </a:xfrm>
          <a:prstGeom prst="bentConnector4">
            <a:avLst>
              <a:gd name="adj1" fmla="val -105833"/>
              <a:gd name="adj2" fmla="val 419998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CaixaDeTexto 84"/>
          <p:cNvSpPr txBox="1"/>
          <p:nvPr/>
        </p:nvSpPr>
        <p:spPr>
          <a:xfrm>
            <a:off x="7000875" y="4419600"/>
            <a:ext cx="8921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</a:t>
            </a:r>
          </a:p>
        </p:txBody>
      </p:sp>
      <p:sp>
        <p:nvSpPr>
          <p:cNvPr id="90" name="Retângulo 89"/>
          <p:cNvSpPr/>
          <p:nvPr/>
        </p:nvSpPr>
        <p:spPr>
          <a:xfrm>
            <a:off x="6572250" y="3990975"/>
            <a:ext cx="142875" cy="12239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71" name="Conector de seta reta 70"/>
          <p:cNvCxnSpPr>
            <a:stCxn id="74" idx="1"/>
            <a:endCxn id="72" idx="3"/>
          </p:cNvCxnSpPr>
          <p:nvPr/>
        </p:nvCxnSpPr>
        <p:spPr>
          <a:xfrm rot="10800000">
            <a:off x="3149600" y="4978400"/>
            <a:ext cx="3494088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tângulo 76"/>
          <p:cNvSpPr/>
          <p:nvPr/>
        </p:nvSpPr>
        <p:spPr>
          <a:xfrm>
            <a:off x="6643688" y="4633913"/>
            <a:ext cx="142875" cy="431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9" name="CaixaDeTexto 98"/>
          <p:cNvSpPr txBox="1"/>
          <p:nvPr/>
        </p:nvSpPr>
        <p:spPr>
          <a:xfrm>
            <a:off x="7143750" y="3416300"/>
            <a:ext cx="1004888" cy="3397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 err="1">
                <a:latin typeface="+mn-lt"/>
              </a:rPr>
              <a:t>Observer</a:t>
            </a:r>
            <a:endParaRPr lang="pt-BR" sz="1600" i="1" dirty="0">
              <a:latin typeface="+mn-lt"/>
            </a:endParaRPr>
          </a:p>
        </p:txBody>
      </p:sp>
      <p:cxnSp>
        <p:nvCxnSpPr>
          <p:cNvPr id="61" name="Conector de seta reta 60"/>
          <p:cNvCxnSpPr>
            <a:stCxn id="66" idx="3"/>
            <a:endCxn id="75" idx="1"/>
          </p:cNvCxnSpPr>
          <p:nvPr/>
        </p:nvCxnSpPr>
        <p:spPr>
          <a:xfrm>
            <a:off x="3149600" y="4668838"/>
            <a:ext cx="1643063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ixaDeTexto 75"/>
          <p:cNvSpPr txBox="1"/>
          <p:nvPr/>
        </p:nvSpPr>
        <p:spPr>
          <a:xfrm>
            <a:off x="3214688" y="4311650"/>
            <a:ext cx="15049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solidFill>
                  <a:srgbClr val="FF0000"/>
                </a:solidFill>
                <a:latin typeface="+mn-lt"/>
              </a:rPr>
              <a:t>modifica visão</a:t>
            </a:r>
          </a:p>
        </p:txBody>
      </p:sp>
      <p:sp>
        <p:nvSpPr>
          <p:cNvPr id="79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49ADDC7C-3FB7-49D7-B67F-E5513D621FF3}" type="slidenum">
              <a:rPr lang="pt-BR"/>
              <a:pPr>
                <a:defRPr/>
              </a:pPr>
              <a:t>15</a:t>
            </a:fld>
            <a:endParaRPr lang="pt-BR" dirty="0"/>
          </a:p>
        </p:txBody>
      </p:sp>
      <p:cxnSp>
        <p:nvCxnSpPr>
          <p:cNvPr id="41" name="Conector de seta reta 40"/>
          <p:cNvCxnSpPr>
            <a:endCxn id="4" idx="1"/>
          </p:cNvCxnSpPr>
          <p:nvPr/>
        </p:nvCxnSpPr>
        <p:spPr>
          <a:xfrm>
            <a:off x="1285875" y="2784475"/>
            <a:ext cx="2928938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de seta reta 79"/>
          <p:cNvCxnSpPr>
            <a:stCxn id="84" idx="1"/>
            <a:endCxn id="58" idx="3"/>
          </p:cNvCxnSpPr>
          <p:nvPr/>
        </p:nvCxnSpPr>
        <p:spPr>
          <a:xfrm rot="10800000">
            <a:off x="3143250" y="3143250"/>
            <a:ext cx="1649413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tângulo 83"/>
          <p:cNvSpPr/>
          <p:nvPr/>
        </p:nvSpPr>
        <p:spPr>
          <a:xfrm>
            <a:off x="4792663" y="30718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1" name="Retângulo 50"/>
          <p:cNvSpPr/>
          <p:nvPr/>
        </p:nvSpPr>
        <p:spPr>
          <a:xfrm>
            <a:off x="3000375" y="2486025"/>
            <a:ext cx="142875" cy="7921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6" name="Retângulo 55"/>
          <p:cNvSpPr/>
          <p:nvPr/>
        </p:nvSpPr>
        <p:spPr>
          <a:xfrm>
            <a:off x="4792663" y="3065463"/>
            <a:ext cx="142875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8" name="CaixaDeTexto 87"/>
          <p:cNvSpPr txBox="1"/>
          <p:nvPr/>
        </p:nvSpPr>
        <p:spPr>
          <a:xfrm>
            <a:off x="3275013" y="2876550"/>
            <a:ext cx="12255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se cadastra</a:t>
            </a:r>
          </a:p>
        </p:txBody>
      </p:sp>
      <p:sp>
        <p:nvSpPr>
          <p:cNvPr id="100" name="Retângulo 99"/>
          <p:cNvSpPr/>
          <p:nvPr/>
        </p:nvSpPr>
        <p:spPr bwMode="auto">
          <a:xfrm>
            <a:off x="1500188" y="3070225"/>
            <a:ext cx="1285875" cy="28733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     </a:t>
            </a:r>
            <a:r>
              <a:rPr lang="pt-BR" sz="1800" dirty="0" err="1">
                <a:solidFill>
                  <a:schemeClr val="tx1"/>
                </a:solidFill>
              </a:rPr>
              <a:t>Usuario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01" name="Conector reto 100"/>
          <p:cNvCxnSpPr>
            <a:stCxn id="100" idx="2"/>
          </p:cNvCxnSpPr>
          <p:nvPr/>
        </p:nvCxnSpPr>
        <p:spPr>
          <a:xfrm rot="16200000" flipH="1">
            <a:off x="785812" y="4714876"/>
            <a:ext cx="27146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sto feliz 91"/>
          <p:cNvSpPr/>
          <p:nvPr/>
        </p:nvSpPr>
        <p:spPr bwMode="auto">
          <a:xfrm>
            <a:off x="1625600" y="3119438"/>
            <a:ext cx="180975" cy="180975"/>
          </a:xfrm>
          <a:prstGeom prst="smileyFace">
            <a:avLst/>
          </a:prstGeom>
          <a:solidFill>
            <a:srgbClr val="FFFF00"/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6" name="Retângulo 105"/>
          <p:cNvSpPr/>
          <p:nvPr/>
        </p:nvSpPr>
        <p:spPr>
          <a:xfrm>
            <a:off x="2071688" y="371475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8" name="Retângulo 107"/>
          <p:cNvSpPr/>
          <p:nvPr/>
        </p:nvSpPr>
        <p:spPr>
          <a:xfrm>
            <a:off x="3006725" y="371475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111" name="Conector de seta reta 110"/>
          <p:cNvCxnSpPr>
            <a:stCxn id="106" idx="3"/>
            <a:endCxn id="108" idx="1"/>
          </p:cNvCxnSpPr>
          <p:nvPr/>
        </p:nvCxnSpPr>
        <p:spPr>
          <a:xfrm>
            <a:off x="2214563" y="3786188"/>
            <a:ext cx="792162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CaixaDeTexto 114"/>
          <p:cNvSpPr txBox="1"/>
          <p:nvPr/>
        </p:nvSpPr>
        <p:spPr>
          <a:xfrm>
            <a:off x="2168525" y="3500438"/>
            <a:ext cx="70961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botão</a:t>
            </a:r>
          </a:p>
        </p:txBody>
      </p:sp>
      <p:sp>
        <p:nvSpPr>
          <p:cNvPr id="116" name="Retângulo 115"/>
          <p:cNvSpPr/>
          <p:nvPr/>
        </p:nvSpPr>
        <p:spPr>
          <a:xfrm>
            <a:off x="3071813" y="398145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117" name="Conector de seta reta 77"/>
          <p:cNvCxnSpPr>
            <a:stCxn id="108" idx="3"/>
            <a:endCxn id="116" idx="3"/>
          </p:cNvCxnSpPr>
          <p:nvPr/>
        </p:nvCxnSpPr>
        <p:spPr>
          <a:xfrm>
            <a:off x="3149600" y="3786188"/>
            <a:ext cx="65088" cy="266700"/>
          </a:xfrm>
          <a:prstGeom prst="bentConnector3">
            <a:avLst>
              <a:gd name="adj1" fmla="val 451244"/>
            </a:avLst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CaixaDeTexto 117"/>
          <p:cNvSpPr txBox="1"/>
          <p:nvPr/>
        </p:nvSpPr>
        <p:spPr>
          <a:xfrm>
            <a:off x="3394075" y="3643313"/>
            <a:ext cx="8921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</a:t>
            </a:r>
          </a:p>
        </p:txBody>
      </p:sp>
      <p:sp>
        <p:nvSpPr>
          <p:cNvPr id="121" name="Retângulo 120"/>
          <p:cNvSpPr/>
          <p:nvPr/>
        </p:nvSpPr>
        <p:spPr>
          <a:xfrm>
            <a:off x="3071813" y="41656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3006725" y="3714750"/>
            <a:ext cx="142875" cy="1476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7" name="Retângulo 106"/>
          <p:cNvSpPr/>
          <p:nvPr/>
        </p:nvSpPr>
        <p:spPr>
          <a:xfrm>
            <a:off x="2071688" y="3714750"/>
            <a:ext cx="142875" cy="1476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9" name="Retângulo 88"/>
          <p:cNvSpPr/>
          <p:nvPr/>
        </p:nvSpPr>
        <p:spPr>
          <a:xfrm>
            <a:off x="4792663" y="3714750"/>
            <a:ext cx="142875" cy="14763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3" name="Retângulo 122"/>
          <p:cNvSpPr/>
          <p:nvPr/>
        </p:nvSpPr>
        <p:spPr>
          <a:xfrm>
            <a:off x="3071813" y="3963988"/>
            <a:ext cx="142875" cy="395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5" name="CaixaDeTexto 124"/>
          <p:cNvSpPr txBox="1"/>
          <p:nvPr/>
        </p:nvSpPr>
        <p:spPr>
          <a:xfrm>
            <a:off x="3500438" y="3286125"/>
            <a:ext cx="1004887" cy="33972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 err="1">
                <a:latin typeface="+mn-lt"/>
              </a:rPr>
              <a:t>Observer</a:t>
            </a:r>
            <a:endParaRPr lang="pt-BR" sz="1600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39"/>
          <p:cNvGrpSpPr>
            <a:grpSpLocks/>
          </p:cNvGrpSpPr>
          <p:nvPr/>
        </p:nvGrpSpPr>
        <p:grpSpPr bwMode="auto">
          <a:xfrm>
            <a:off x="5143500" y="2828925"/>
            <a:ext cx="1285875" cy="431800"/>
            <a:chOff x="5143500" y="2828925"/>
            <a:chExt cx="1285875" cy="431800"/>
          </a:xfrm>
        </p:grpSpPr>
        <p:sp>
          <p:nvSpPr>
            <p:cNvPr id="9" name="Retângulo 8"/>
            <p:cNvSpPr/>
            <p:nvPr/>
          </p:nvSpPr>
          <p:spPr bwMode="auto">
            <a:xfrm>
              <a:off x="5143500" y="2973388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0" name="Retângulo 9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9699" name="Título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Passive View [MVC]</a:t>
            </a:r>
          </a:p>
        </p:txBody>
      </p:sp>
      <p:sp>
        <p:nvSpPr>
          <p:cNvPr id="29700" name="Espaço Reservado para Conteúdo 27"/>
          <p:cNvSpPr>
            <a:spLocks noGrp="1"/>
          </p:cNvSpPr>
          <p:nvPr>
            <p:ph idx="1"/>
          </p:nvPr>
        </p:nvSpPr>
        <p:spPr>
          <a:xfrm>
            <a:off x="685800" y="3643313"/>
            <a:ext cx="7772400" cy="2528887"/>
          </a:xfrm>
        </p:spPr>
        <p:txBody>
          <a:bodyPr/>
          <a:lstStyle/>
          <a:p>
            <a:r>
              <a:rPr lang="pt-BR" sz="2400" smtClean="0"/>
              <a:t>Responsabilidades:</a:t>
            </a:r>
          </a:p>
          <a:p>
            <a:pPr lvl="1"/>
            <a:r>
              <a:rPr lang="pt-BR" sz="2000" smtClean="0"/>
              <a:t>Controller: Media View e Model, possui lógica de apresentação.</a:t>
            </a:r>
          </a:p>
          <a:p>
            <a:pPr lvl="1"/>
            <a:r>
              <a:rPr lang="pt-BR" sz="2000" smtClean="0"/>
              <a:t>View: realiza toda a interação com o usuário</a:t>
            </a:r>
          </a:p>
          <a:p>
            <a:pPr lvl="1"/>
            <a:r>
              <a:rPr lang="pt-BR" sz="2000" smtClean="0"/>
              <a:t>Modelo: representação dos dados e regras de negócio.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3286125" y="1963738"/>
            <a:ext cx="1285875" cy="43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Controller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3" name="Conector de seta reta 8"/>
          <p:cNvCxnSpPr>
            <a:stCxn id="4" idx="3"/>
            <a:endCxn id="12" idx="0"/>
          </p:cNvCxnSpPr>
          <p:nvPr/>
        </p:nvCxnSpPr>
        <p:spPr>
          <a:xfrm>
            <a:off x="4572000" y="2179638"/>
            <a:ext cx="1214438" cy="64928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38"/>
          <p:cNvGrpSpPr>
            <a:grpSpLocks/>
          </p:cNvGrpSpPr>
          <p:nvPr/>
        </p:nvGrpSpPr>
        <p:grpSpPr bwMode="auto">
          <a:xfrm>
            <a:off x="1428750" y="2828925"/>
            <a:ext cx="1285875" cy="431800"/>
            <a:chOff x="1428750" y="2828925"/>
            <a:chExt cx="1285875" cy="431800"/>
          </a:xfrm>
        </p:grpSpPr>
        <p:sp>
          <p:nvSpPr>
            <p:cNvPr id="15" name="Retângulo 14"/>
            <p:cNvSpPr/>
            <p:nvPr/>
          </p:nvSpPr>
          <p:spPr bwMode="auto">
            <a:xfrm>
              <a:off x="257175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Retângulo 15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CaixaDeTexto 26"/>
          <p:cNvSpPr txBox="1"/>
          <p:nvPr/>
        </p:nvSpPr>
        <p:spPr>
          <a:xfrm>
            <a:off x="6500813" y="1714500"/>
            <a:ext cx="217646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Utilizado em diversas</a:t>
            </a:r>
          </a:p>
          <a:p>
            <a:pPr>
              <a:defRPr/>
            </a:pPr>
            <a:r>
              <a:rPr lang="pt-BR" sz="1600" i="1" dirty="0">
                <a:latin typeface="+mn-lt"/>
              </a:rPr>
              <a:t>aplicações Web</a:t>
            </a:r>
            <a:endParaRPr lang="pt-BR" sz="1600" i="1" dirty="0"/>
          </a:p>
        </p:txBody>
      </p:sp>
      <p:sp>
        <p:nvSpPr>
          <p:cNvPr id="30" name="Retângulo 29"/>
          <p:cNvSpPr/>
          <p:nvPr/>
        </p:nvSpPr>
        <p:spPr>
          <a:xfrm>
            <a:off x="1370013" y="2773363"/>
            <a:ext cx="1403350" cy="5397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34" name="CaixaDeTexto 33"/>
          <p:cNvSpPr txBox="1"/>
          <p:nvPr/>
        </p:nvSpPr>
        <p:spPr>
          <a:xfrm>
            <a:off x="214313" y="2928938"/>
            <a:ext cx="963612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foco do </a:t>
            </a:r>
          </a:p>
          <a:p>
            <a:pPr>
              <a:defRPr/>
            </a:pPr>
            <a:r>
              <a:rPr lang="pt-BR" sz="1600" dirty="0">
                <a:latin typeface="+mn-lt"/>
              </a:rPr>
              <a:t>padrão</a:t>
            </a:r>
          </a:p>
        </p:txBody>
      </p:sp>
      <p:cxnSp>
        <p:nvCxnSpPr>
          <p:cNvPr id="36" name="Conector de seta reta 35"/>
          <p:cNvCxnSpPr/>
          <p:nvPr/>
        </p:nvCxnSpPr>
        <p:spPr>
          <a:xfrm flipV="1">
            <a:off x="1000125" y="3071813"/>
            <a:ext cx="285750" cy="214312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to 47"/>
          <p:cNvCxnSpPr/>
          <p:nvPr/>
        </p:nvCxnSpPr>
        <p:spPr>
          <a:xfrm>
            <a:off x="2000250" y="3546475"/>
            <a:ext cx="357188" cy="0"/>
          </a:xfrm>
          <a:prstGeom prst="lin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  <p:sp>
        <p:nvSpPr>
          <p:cNvPr id="49" name="CaixaDeTexto 48"/>
          <p:cNvSpPr txBox="1"/>
          <p:nvPr/>
        </p:nvSpPr>
        <p:spPr>
          <a:xfrm>
            <a:off x="2357438" y="3357563"/>
            <a:ext cx="19494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indireta</a:t>
            </a:r>
          </a:p>
        </p:txBody>
      </p:sp>
      <p:cxnSp>
        <p:nvCxnSpPr>
          <p:cNvPr id="50" name="Conector reto 49"/>
          <p:cNvCxnSpPr/>
          <p:nvPr/>
        </p:nvCxnSpPr>
        <p:spPr>
          <a:xfrm>
            <a:off x="4551363" y="3546475"/>
            <a:ext cx="357187" cy="0"/>
          </a:xfrm>
          <a:prstGeom prst="line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cxnSp>
      <p:sp>
        <p:nvSpPr>
          <p:cNvPr id="51" name="CaixaDeTexto 50"/>
          <p:cNvSpPr txBox="1"/>
          <p:nvPr/>
        </p:nvSpPr>
        <p:spPr>
          <a:xfrm>
            <a:off x="4908550" y="3357563"/>
            <a:ext cx="17748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direta</a:t>
            </a:r>
          </a:p>
        </p:txBody>
      </p:sp>
      <p:cxnSp>
        <p:nvCxnSpPr>
          <p:cNvPr id="5" name="Conector de seta reta 8"/>
          <p:cNvCxnSpPr>
            <a:stCxn id="18" idx="0"/>
            <a:endCxn id="4" idx="1"/>
          </p:cNvCxnSpPr>
          <p:nvPr/>
        </p:nvCxnSpPr>
        <p:spPr>
          <a:xfrm rot="5400000" flipH="1" flipV="1">
            <a:off x="2354263" y="1897063"/>
            <a:ext cx="649287" cy="1214437"/>
          </a:xfrm>
          <a:prstGeom prst="straightConnector1">
            <a:avLst/>
          </a:prstGeom>
          <a:ln w="19050">
            <a:solidFill>
              <a:schemeClr val="tx1"/>
            </a:solidFill>
            <a:headEnd type="arrow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/>
          <p:cNvSpPr txBox="1"/>
          <p:nvPr/>
        </p:nvSpPr>
        <p:spPr>
          <a:xfrm>
            <a:off x="6715125" y="2786063"/>
            <a:ext cx="20716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pt-BR" sz="1600" dirty="0" err="1">
                <a:latin typeface="+mn-lt"/>
              </a:rPr>
              <a:t>Model</a:t>
            </a:r>
            <a:r>
              <a:rPr lang="pt-BR" sz="1600" dirty="0">
                <a:latin typeface="+mn-lt"/>
              </a:rPr>
              <a:t> tem papel periférico no padrão</a:t>
            </a:r>
          </a:p>
        </p:txBody>
      </p:sp>
      <p:grpSp>
        <p:nvGrpSpPr>
          <p:cNvPr id="6" name="Grupo 41"/>
          <p:cNvGrpSpPr>
            <a:grpSpLocks/>
          </p:cNvGrpSpPr>
          <p:nvPr/>
        </p:nvGrpSpPr>
        <p:grpSpPr bwMode="auto">
          <a:xfrm>
            <a:off x="1000125" y="1428750"/>
            <a:ext cx="323850" cy="714375"/>
            <a:chOff x="1079328" y="1643050"/>
            <a:chExt cx="324000" cy="714380"/>
          </a:xfrm>
        </p:grpSpPr>
        <p:sp>
          <p:nvSpPr>
            <p:cNvPr id="52" name="Rosto feliz 51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53" name="Conector reto 52"/>
            <p:cNvCxnSpPr/>
            <p:nvPr/>
          </p:nvCxnSpPr>
          <p:spPr>
            <a:xfrm rot="5400000">
              <a:off x="1088129" y="2072472"/>
              <a:ext cx="28734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ector reto 54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upo 37"/>
            <p:cNvGrpSpPr>
              <a:grpSpLocks/>
            </p:cNvGrpSpPr>
            <p:nvPr/>
          </p:nvGrpSpPr>
          <p:grpSpPr bwMode="auto">
            <a:xfrm>
              <a:off x="1085681" y="2214554"/>
              <a:ext cx="295412" cy="142876"/>
              <a:chOff x="643605" y="2290754"/>
              <a:chExt cx="295412" cy="142876"/>
            </a:xfrm>
          </p:grpSpPr>
          <p:cxnSp>
            <p:nvCxnSpPr>
              <p:cNvPr id="57" name="Conector reto 56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ector reto 57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9" name="Seta para a direita 58"/>
          <p:cNvSpPr/>
          <p:nvPr/>
        </p:nvSpPr>
        <p:spPr>
          <a:xfrm>
            <a:off x="1571625" y="1857375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0" name="Seta para a direita 59"/>
          <p:cNvSpPr/>
          <p:nvPr/>
        </p:nvSpPr>
        <p:spPr>
          <a:xfrm rot="13629660">
            <a:off x="1396207" y="2428081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29717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4213" y="1571625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Seta para a direita 61"/>
          <p:cNvSpPr/>
          <p:nvPr/>
        </p:nvSpPr>
        <p:spPr>
          <a:xfrm>
            <a:off x="2668588" y="1857375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pic>
        <p:nvPicPr>
          <p:cNvPr id="29719" name="Picture 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163" y="2214563"/>
            <a:ext cx="596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EE6C9B2D-A39A-451D-941E-CD00095166B3}" type="slidenum">
              <a:rPr lang="pt-BR"/>
              <a:pPr>
                <a:defRPr/>
              </a:pPr>
              <a:t>16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MVC 2</a:t>
            </a:r>
          </a:p>
        </p:txBody>
      </p:sp>
      <p:sp>
        <p:nvSpPr>
          <p:cNvPr id="3072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smtClean="0"/>
              <a:t>A aplicação do padrão MVC em Aplicações Corporativas (web) requer algumas mudanças.</a:t>
            </a:r>
          </a:p>
          <a:p>
            <a:pPr lvl="1"/>
            <a:r>
              <a:rPr lang="pt-BR" sz="2000" smtClean="0"/>
              <a:t>MVC 2 =  Passive View+ Front Controller</a:t>
            </a:r>
          </a:p>
          <a:p>
            <a:pPr lvl="1"/>
            <a:endParaRPr lang="pt-BR" sz="2000" smtClean="0"/>
          </a:p>
          <a:p>
            <a:r>
              <a:rPr lang="pt-BR" sz="2400" smtClean="0"/>
              <a:t>Padrão FrontController [Martin Fowler]</a:t>
            </a:r>
          </a:p>
          <a:p>
            <a:pPr lvl="1"/>
            <a:r>
              <a:rPr lang="pt-BR" sz="2000" smtClean="0"/>
              <a:t>Baseado no padrão </a:t>
            </a:r>
            <a:r>
              <a:rPr lang="pt-BR" sz="2000" i="1" smtClean="0"/>
              <a:t>Command</a:t>
            </a:r>
            <a:r>
              <a:rPr lang="pt-BR" sz="2000" smtClean="0"/>
              <a:t> (mesma estrutura)</a:t>
            </a:r>
          </a:p>
          <a:p>
            <a:pPr lvl="1"/>
            <a:r>
              <a:rPr lang="pt-BR" sz="2000" smtClean="0"/>
              <a:t>Aplicação especifica à camada de Apresentação</a:t>
            </a:r>
          </a:p>
          <a:p>
            <a:pPr lvl="1"/>
            <a:r>
              <a:rPr lang="pt-BR" sz="2000" smtClean="0"/>
              <a:t>Utiliza um controlador como um ponto inicial para todas requisições. O controlador é responsável por delegar processamentos, gerenciar visões, etc.</a:t>
            </a:r>
          </a:p>
          <a:p>
            <a:pPr lvl="1"/>
            <a:endParaRPr lang="pt-BR" sz="2000" i="1" smtClean="0"/>
          </a:p>
        </p:txBody>
      </p:sp>
      <p:sp>
        <p:nvSpPr>
          <p:cNvPr id="4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3DFE428C-6172-4D17-9099-B4AE0396F155}" type="slidenum">
              <a:rPr lang="pt-BR"/>
              <a:pPr>
                <a:defRPr/>
              </a:pPr>
              <a:t>17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tângulo 92"/>
          <p:cNvSpPr/>
          <p:nvPr/>
        </p:nvSpPr>
        <p:spPr>
          <a:xfrm>
            <a:off x="1714500" y="1357313"/>
            <a:ext cx="7143750" cy="4929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2" name="Retângulo 91"/>
          <p:cNvSpPr/>
          <p:nvPr/>
        </p:nvSpPr>
        <p:spPr>
          <a:xfrm>
            <a:off x="285750" y="1357313"/>
            <a:ext cx="1357313" cy="49291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6" name="Retângulo 85"/>
          <p:cNvSpPr/>
          <p:nvPr/>
        </p:nvSpPr>
        <p:spPr>
          <a:xfrm>
            <a:off x="3643313" y="43576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78" name="Retângulo 77"/>
          <p:cNvSpPr/>
          <p:nvPr/>
        </p:nvSpPr>
        <p:spPr>
          <a:xfrm>
            <a:off x="876300" y="464343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46" name="Retângulo 145"/>
          <p:cNvSpPr/>
          <p:nvPr/>
        </p:nvSpPr>
        <p:spPr>
          <a:xfrm>
            <a:off x="5911850" y="35052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48" name="Retângulo 147"/>
          <p:cNvSpPr/>
          <p:nvPr/>
        </p:nvSpPr>
        <p:spPr>
          <a:xfrm>
            <a:off x="8112125" y="35052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51" name="Retângulo 150"/>
          <p:cNvSpPr/>
          <p:nvPr/>
        </p:nvSpPr>
        <p:spPr>
          <a:xfrm>
            <a:off x="6978650" y="5572125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53" name="Retângulo 152"/>
          <p:cNvSpPr/>
          <p:nvPr/>
        </p:nvSpPr>
        <p:spPr>
          <a:xfrm>
            <a:off x="8112125" y="5572125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6" name="Retângulo 125"/>
          <p:cNvSpPr/>
          <p:nvPr/>
        </p:nvSpPr>
        <p:spPr>
          <a:xfrm>
            <a:off x="2357438" y="2357438"/>
            <a:ext cx="4786312" cy="107156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dirty="0"/>
          </a:p>
        </p:txBody>
      </p:sp>
      <p:sp>
        <p:nvSpPr>
          <p:cNvPr id="31755" name="Título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</a:t>
            </a:r>
            <a:r>
              <a:rPr lang="pt-BR" dirty="0" err="1" smtClean="0"/>
              <a:t>Sequência</a:t>
            </a:r>
            <a:r>
              <a:rPr lang="pt-BR" dirty="0" smtClean="0"/>
              <a:t> MVC 2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3133725" y="1571625"/>
            <a:ext cx="1152525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:Front </a:t>
            </a:r>
          </a:p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Controller</a:t>
            </a:r>
            <a:endParaRPr lang="pt-BR" sz="1800" dirty="0">
              <a:solidFill>
                <a:schemeClr val="tx1"/>
              </a:solidFill>
            </a:endParaRPr>
          </a:p>
        </p:txBody>
      </p:sp>
      <p:grpSp>
        <p:nvGrpSpPr>
          <p:cNvPr id="2" name="Grupo 4"/>
          <p:cNvGrpSpPr>
            <a:grpSpLocks/>
          </p:cNvGrpSpPr>
          <p:nvPr/>
        </p:nvGrpSpPr>
        <p:grpSpPr bwMode="auto">
          <a:xfrm>
            <a:off x="7643813" y="1582738"/>
            <a:ext cx="1079500" cy="576262"/>
            <a:chOff x="6286512" y="2214554"/>
            <a:chExt cx="1285875" cy="432003"/>
          </a:xfrm>
        </p:grpSpPr>
        <p:sp>
          <p:nvSpPr>
            <p:cNvPr id="6" name="Retângulo 5"/>
            <p:cNvSpPr/>
            <p:nvPr/>
          </p:nvSpPr>
          <p:spPr>
            <a:xfrm>
              <a:off x="6286512" y="2358555"/>
              <a:ext cx="143715" cy="14400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7" name="Retângulo 6"/>
            <p:cNvSpPr/>
            <p:nvPr/>
          </p:nvSpPr>
          <p:spPr>
            <a:xfrm>
              <a:off x="6286512" y="2503746"/>
              <a:ext cx="143715" cy="14281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6286512" y="2214554"/>
              <a:ext cx="143715" cy="142811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9" name="Retângulo 8"/>
            <p:cNvSpPr/>
            <p:nvPr/>
          </p:nvSpPr>
          <p:spPr bwMode="auto">
            <a:xfrm>
              <a:off x="6286512" y="2214554"/>
              <a:ext cx="1285875" cy="43200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:</a:t>
              </a: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Retângulo 13"/>
          <p:cNvSpPr/>
          <p:nvPr/>
        </p:nvSpPr>
        <p:spPr bwMode="auto">
          <a:xfrm>
            <a:off x="1768475" y="3476625"/>
            <a:ext cx="1079500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v2 :</a:t>
            </a:r>
            <a:r>
              <a:rPr lang="pt-BR" sz="1800" dirty="0" err="1">
                <a:solidFill>
                  <a:schemeClr val="tx1"/>
                </a:solidFill>
              </a:rPr>
              <a:t>View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7" name="Conector reto 16"/>
          <p:cNvCxnSpPr>
            <a:stCxn id="14" idx="2"/>
          </p:cNvCxnSpPr>
          <p:nvPr/>
        </p:nvCxnSpPr>
        <p:spPr>
          <a:xfrm rot="5400000">
            <a:off x="1282700" y="5078413"/>
            <a:ext cx="20510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to 17"/>
          <p:cNvCxnSpPr/>
          <p:nvPr/>
        </p:nvCxnSpPr>
        <p:spPr>
          <a:xfrm rot="5400000">
            <a:off x="1732757" y="4125119"/>
            <a:ext cx="3954462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to 20"/>
          <p:cNvCxnSpPr/>
          <p:nvPr/>
        </p:nvCxnSpPr>
        <p:spPr>
          <a:xfrm rot="5400000">
            <a:off x="6191250" y="4151313"/>
            <a:ext cx="39846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de seta reta 61"/>
          <p:cNvCxnSpPr>
            <a:stCxn id="63" idx="3"/>
            <a:endCxn id="65" idx="1"/>
          </p:cNvCxnSpPr>
          <p:nvPr/>
        </p:nvCxnSpPr>
        <p:spPr>
          <a:xfrm>
            <a:off x="1019175" y="2714625"/>
            <a:ext cx="2624138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tângulo 62"/>
          <p:cNvSpPr/>
          <p:nvPr/>
        </p:nvSpPr>
        <p:spPr>
          <a:xfrm>
            <a:off x="876300" y="26431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4" name="CaixaDeTexto 63"/>
          <p:cNvSpPr txBox="1"/>
          <p:nvPr/>
        </p:nvSpPr>
        <p:spPr>
          <a:xfrm>
            <a:off x="1071563" y="2357438"/>
            <a:ext cx="12795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serviço  “1”</a:t>
            </a:r>
          </a:p>
        </p:txBody>
      </p:sp>
      <p:sp>
        <p:nvSpPr>
          <p:cNvPr id="65" name="Retângulo 64"/>
          <p:cNvSpPr/>
          <p:nvPr/>
        </p:nvSpPr>
        <p:spPr>
          <a:xfrm>
            <a:off x="3643313" y="26431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8" name="Retângulo 67"/>
          <p:cNvSpPr/>
          <p:nvPr/>
        </p:nvSpPr>
        <p:spPr>
          <a:xfrm>
            <a:off x="3643313" y="32908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69" name="CaixaDeTexto 68"/>
          <p:cNvSpPr txBox="1"/>
          <p:nvPr/>
        </p:nvSpPr>
        <p:spPr>
          <a:xfrm>
            <a:off x="3848100" y="3013075"/>
            <a:ext cx="100965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comando</a:t>
            </a:r>
          </a:p>
        </p:txBody>
      </p:sp>
      <p:sp>
        <p:nvSpPr>
          <p:cNvPr id="70" name="Retângulo 69"/>
          <p:cNvSpPr/>
          <p:nvPr/>
        </p:nvSpPr>
        <p:spPr>
          <a:xfrm>
            <a:off x="5911850" y="32908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55" name="Retângulo 54"/>
          <p:cNvSpPr/>
          <p:nvPr/>
        </p:nvSpPr>
        <p:spPr bwMode="auto">
          <a:xfrm>
            <a:off x="406400" y="1571625"/>
            <a:ext cx="1081088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Browser</a:t>
            </a:r>
          </a:p>
        </p:txBody>
      </p:sp>
      <p:cxnSp>
        <p:nvCxnSpPr>
          <p:cNvPr id="81" name="Conector reto 80"/>
          <p:cNvCxnSpPr/>
          <p:nvPr/>
        </p:nvCxnSpPr>
        <p:spPr>
          <a:xfrm rot="5400000">
            <a:off x="-1031875" y="4127501"/>
            <a:ext cx="39592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tângulo 104"/>
          <p:cNvSpPr/>
          <p:nvPr/>
        </p:nvSpPr>
        <p:spPr>
          <a:xfrm>
            <a:off x="2236788" y="42148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08" name="CaixaDeTexto 107"/>
          <p:cNvSpPr txBox="1"/>
          <p:nvPr/>
        </p:nvSpPr>
        <p:spPr>
          <a:xfrm>
            <a:off x="1071563" y="4430713"/>
            <a:ext cx="1217612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serviço “2”</a:t>
            </a:r>
          </a:p>
        </p:txBody>
      </p:sp>
      <p:sp>
        <p:nvSpPr>
          <p:cNvPr id="109" name="Retângulo 108"/>
          <p:cNvSpPr/>
          <p:nvPr/>
        </p:nvSpPr>
        <p:spPr>
          <a:xfrm>
            <a:off x="3643313" y="42148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1" name="Retângulo 110"/>
          <p:cNvSpPr/>
          <p:nvPr/>
        </p:nvSpPr>
        <p:spPr>
          <a:xfrm>
            <a:off x="3643313" y="53895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2" name="CaixaDeTexto 111"/>
          <p:cNvSpPr txBox="1"/>
          <p:nvPr/>
        </p:nvSpPr>
        <p:spPr>
          <a:xfrm>
            <a:off x="3857625" y="5176838"/>
            <a:ext cx="10096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comando</a:t>
            </a:r>
          </a:p>
        </p:txBody>
      </p:sp>
      <p:sp>
        <p:nvSpPr>
          <p:cNvPr id="113" name="Retângulo 112"/>
          <p:cNvSpPr/>
          <p:nvPr/>
        </p:nvSpPr>
        <p:spPr>
          <a:xfrm>
            <a:off x="6978650" y="538956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4" name="Retângulo 113"/>
          <p:cNvSpPr/>
          <p:nvPr/>
        </p:nvSpPr>
        <p:spPr>
          <a:xfrm>
            <a:off x="5911850" y="3692525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5" name="CaixaDeTexto 114"/>
          <p:cNvSpPr txBox="1"/>
          <p:nvPr/>
        </p:nvSpPr>
        <p:spPr>
          <a:xfrm>
            <a:off x="2913063" y="3452813"/>
            <a:ext cx="5873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gera</a:t>
            </a:r>
          </a:p>
        </p:txBody>
      </p:sp>
      <p:cxnSp>
        <p:nvCxnSpPr>
          <p:cNvPr id="106" name="Conector de seta reta 105"/>
          <p:cNvCxnSpPr>
            <a:stCxn id="105" idx="3"/>
            <a:endCxn id="109" idx="1"/>
          </p:cNvCxnSpPr>
          <p:nvPr/>
        </p:nvCxnSpPr>
        <p:spPr>
          <a:xfrm>
            <a:off x="2379663" y="4286250"/>
            <a:ext cx="126365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CaixaDeTexto 126"/>
          <p:cNvSpPr txBox="1"/>
          <p:nvPr/>
        </p:nvSpPr>
        <p:spPr>
          <a:xfrm>
            <a:off x="5851525" y="2090738"/>
            <a:ext cx="1149350" cy="33813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pt-BR" sz="1600" i="1" dirty="0" err="1">
                <a:latin typeface="+mn-lt"/>
              </a:rPr>
              <a:t>Command</a:t>
            </a:r>
            <a:endParaRPr lang="pt-BR" sz="1600" i="1" dirty="0">
              <a:latin typeface="+mn-lt"/>
            </a:endParaRPr>
          </a:p>
        </p:txBody>
      </p:sp>
      <p:grpSp>
        <p:nvGrpSpPr>
          <p:cNvPr id="3" name="Grupo 4"/>
          <p:cNvGrpSpPr>
            <a:grpSpLocks/>
          </p:cNvGrpSpPr>
          <p:nvPr/>
        </p:nvGrpSpPr>
        <p:grpSpPr bwMode="auto">
          <a:xfrm>
            <a:off x="5475288" y="2500313"/>
            <a:ext cx="1008062" cy="576262"/>
            <a:chOff x="6286512" y="2214554"/>
            <a:chExt cx="1414465" cy="432003"/>
          </a:xfrm>
        </p:grpSpPr>
        <p:sp>
          <p:nvSpPr>
            <p:cNvPr id="129" name="Retângulo 128"/>
            <p:cNvSpPr/>
            <p:nvPr/>
          </p:nvSpPr>
          <p:spPr>
            <a:xfrm>
              <a:off x="6286512" y="2358555"/>
              <a:ext cx="142560" cy="14400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30" name="Retângulo 129"/>
            <p:cNvSpPr/>
            <p:nvPr/>
          </p:nvSpPr>
          <p:spPr>
            <a:xfrm>
              <a:off x="6286512" y="2503746"/>
              <a:ext cx="142560" cy="1428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31" name="Retângulo 130"/>
            <p:cNvSpPr/>
            <p:nvPr/>
          </p:nvSpPr>
          <p:spPr>
            <a:xfrm>
              <a:off x="6286512" y="2214554"/>
              <a:ext cx="142560" cy="1428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32" name="Retângulo 131"/>
            <p:cNvSpPr/>
            <p:nvPr/>
          </p:nvSpPr>
          <p:spPr bwMode="auto">
            <a:xfrm>
              <a:off x="6286512" y="2214554"/>
              <a:ext cx="1414465" cy="43200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:Helper1</a:t>
              </a:r>
            </a:p>
          </p:txBody>
        </p:sp>
      </p:grpSp>
      <p:sp>
        <p:nvSpPr>
          <p:cNvPr id="137" name="Retângulo 136"/>
          <p:cNvSpPr/>
          <p:nvPr/>
        </p:nvSpPr>
        <p:spPr bwMode="auto">
          <a:xfrm>
            <a:off x="6546850" y="4710113"/>
            <a:ext cx="1008063" cy="5762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:Helper2</a:t>
            </a:r>
          </a:p>
        </p:txBody>
      </p:sp>
      <p:cxnSp>
        <p:nvCxnSpPr>
          <p:cNvPr id="138" name="Conector reto 137"/>
          <p:cNvCxnSpPr>
            <a:stCxn id="132" idx="2"/>
          </p:cNvCxnSpPr>
          <p:nvPr/>
        </p:nvCxnSpPr>
        <p:spPr>
          <a:xfrm rot="5400000">
            <a:off x="4445794" y="4609306"/>
            <a:ext cx="3067050" cy="158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ector reto 140"/>
          <p:cNvCxnSpPr/>
          <p:nvPr/>
        </p:nvCxnSpPr>
        <p:spPr>
          <a:xfrm rot="5400000">
            <a:off x="6621463" y="5715000"/>
            <a:ext cx="8572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ector de seta reta 144"/>
          <p:cNvCxnSpPr>
            <a:stCxn id="146" idx="3"/>
            <a:endCxn id="148" idx="1"/>
          </p:cNvCxnSpPr>
          <p:nvPr/>
        </p:nvCxnSpPr>
        <p:spPr>
          <a:xfrm>
            <a:off x="6054725" y="3576638"/>
            <a:ext cx="2057400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CaixaDeTexto 146"/>
          <p:cNvSpPr txBox="1"/>
          <p:nvPr/>
        </p:nvSpPr>
        <p:spPr>
          <a:xfrm>
            <a:off x="6072188" y="3571875"/>
            <a:ext cx="97631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processa</a:t>
            </a:r>
          </a:p>
        </p:txBody>
      </p:sp>
      <p:cxnSp>
        <p:nvCxnSpPr>
          <p:cNvPr id="150" name="Conector de seta reta 149"/>
          <p:cNvCxnSpPr>
            <a:stCxn id="151" idx="3"/>
            <a:endCxn id="153" idx="1"/>
          </p:cNvCxnSpPr>
          <p:nvPr/>
        </p:nvCxnSpPr>
        <p:spPr>
          <a:xfrm>
            <a:off x="7121525" y="5643563"/>
            <a:ext cx="990600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CaixaDeTexto 151"/>
          <p:cNvSpPr txBox="1"/>
          <p:nvPr/>
        </p:nvSpPr>
        <p:spPr>
          <a:xfrm>
            <a:off x="7143750" y="5286375"/>
            <a:ext cx="97631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processa</a:t>
            </a:r>
          </a:p>
        </p:txBody>
      </p:sp>
      <p:cxnSp>
        <p:nvCxnSpPr>
          <p:cNvPr id="155" name="Conector de seta reta 154"/>
          <p:cNvCxnSpPr>
            <a:stCxn id="114" idx="1"/>
            <a:endCxn id="14" idx="3"/>
          </p:cNvCxnSpPr>
          <p:nvPr/>
        </p:nvCxnSpPr>
        <p:spPr>
          <a:xfrm rot="10800000" flipV="1">
            <a:off x="2847975" y="3763963"/>
            <a:ext cx="3063875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Retângulo 160"/>
          <p:cNvSpPr/>
          <p:nvPr/>
        </p:nvSpPr>
        <p:spPr bwMode="auto">
          <a:xfrm>
            <a:off x="4500563" y="1571625"/>
            <a:ext cx="1152525" cy="5762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>
                <a:solidFill>
                  <a:schemeClr val="tx1"/>
                </a:solidFill>
              </a:rPr>
              <a:t>:Fabrica</a:t>
            </a:r>
          </a:p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Helpers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163" name="Conector reto 162"/>
          <p:cNvCxnSpPr/>
          <p:nvPr/>
        </p:nvCxnSpPr>
        <p:spPr>
          <a:xfrm rot="5400000">
            <a:off x="3097212" y="4127501"/>
            <a:ext cx="3959225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Conector de seta reta 165"/>
          <p:cNvCxnSpPr>
            <a:stCxn id="167" idx="3"/>
            <a:endCxn id="168" idx="1"/>
          </p:cNvCxnSpPr>
          <p:nvPr/>
        </p:nvCxnSpPr>
        <p:spPr>
          <a:xfrm>
            <a:off x="3786188" y="2928938"/>
            <a:ext cx="1219200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Retângulo 166"/>
          <p:cNvSpPr/>
          <p:nvPr/>
        </p:nvSpPr>
        <p:spPr>
          <a:xfrm>
            <a:off x="3643313" y="28575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68" name="Retângulo 167"/>
          <p:cNvSpPr/>
          <p:nvPr/>
        </p:nvSpPr>
        <p:spPr>
          <a:xfrm>
            <a:off x="5005388" y="28575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69" name="CaixaDeTexto 168"/>
          <p:cNvSpPr txBox="1"/>
          <p:nvPr/>
        </p:nvSpPr>
        <p:spPr>
          <a:xfrm>
            <a:off x="3844925" y="2571750"/>
            <a:ext cx="1155700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obter(“1”)</a:t>
            </a:r>
          </a:p>
        </p:txBody>
      </p:sp>
      <p:sp>
        <p:nvSpPr>
          <p:cNvPr id="170" name="Retângulo 169"/>
          <p:cNvSpPr/>
          <p:nvPr/>
        </p:nvSpPr>
        <p:spPr>
          <a:xfrm>
            <a:off x="5005388" y="49276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171" name="Conector de seta reta 170"/>
          <p:cNvCxnSpPr>
            <a:stCxn id="170" idx="3"/>
            <a:endCxn id="137" idx="1"/>
          </p:cNvCxnSpPr>
          <p:nvPr/>
        </p:nvCxnSpPr>
        <p:spPr>
          <a:xfrm>
            <a:off x="5148263" y="4999038"/>
            <a:ext cx="1398587" cy="158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Conector de seta reta 174"/>
          <p:cNvCxnSpPr>
            <a:stCxn id="80" idx="3"/>
            <a:endCxn id="177" idx="1"/>
          </p:cNvCxnSpPr>
          <p:nvPr/>
        </p:nvCxnSpPr>
        <p:spPr>
          <a:xfrm>
            <a:off x="3786188" y="4857750"/>
            <a:ext cx="1219200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tângulo 175"/>
          <p:cNvSpPr/>
          <p:nvPr/>
        </p:nvSpPr>
        <p:spPr>
          <a:xfrm>
            <a:off x="3643313" y="464343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77" name="Retângulo 176"/>
          <p:cNvSpPr/>
          <p:nvPr/>
        </p:nvSpPr>
        <p:spPr>
          <a:xfrm>
            <a:off x="5005388" y="47863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78" name="CaixaDeTexto 177"/>
          <p:cNvSpPr txBox="1"/>
          <p:nvPr/>
        </p:nvSpPr>
        <p:spPr>
          <a:xfrm>
            <a:off x="3840163" y="4429125"/>
            <a:ext cx="105990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obter</a:t>
            </a:r>
            <a:r>
              <a:rPr lang="pt-BR" sz="1600" dirty="0" smtClean="0">
                <a:latin typeface="+mn-lt"/>
              </a:rPr>
              <a:t>(“2”)</a:t>
            </a:r>
            <a:endParaRPr lang="pt-BR" sz="1600" dirty="0">
              <a:latin typeface="+mn-lt"/>
            </a:endParaRPr>
          </a:p>
        </p:txBody>
      </p:sp>
      <p:sp>
        <p:nvSpPr>
          <p:cNvPr id="185" name="Retângulo 184"/>
          <p:cNvSpPr/>
          <p:nvPr/>
        </p:nvSpPr>
        <p:spPr>
          <a:xfrm>
            <a:off x="8112125" y="2357438"/>
            <a:ext cx="142875" cy="3600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8" name="Retângulo 187"/>
          <p:cNvSpPr/>
          <p:nvPr/>
        </p:nvSpPr>
        <p:spPr>
          <a:xfrm>
            <a:off x="6978650" y="5378450"/>
            <a:ext cx="142875" cy="5397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67" name="Conector de seta reta 66"/>
          <p:cNvCxnSpPr>
            <a:stCxn id="68" idx="3"/>
            <a:endCxn id="70" idx="1"/>
          </p:cNvCxnSpPr>
          <p:nvPr/>
        </p:nvCxnSpPr>
        <p:spPr>
          <a:xfrm>
            <a:off x="3786188" y="3362325"/>
            <a:ext cx="2125662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ector de seta reta 109"/>
          <p:cNvCxnSpPr>
            <a:stCxn id="111" idx="3"/>
            <a:endCxn id="113" idx="1"/>
          </p:cNvCxnSpPr>
          <p:nvPr/>
        </p:nvCxnSpPr>
        <p:spPr>
          <a:xfrm>
            <a:off x="3786188" y="5461000"/>
            <a:ext cx="3192462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CaixaDeTexto 75"/>
          <p:cNvSpPr txBox="1"/>
          <p:nvPr/>
        </p:nvSpPr>
        <p:spPr>
          <a:xfrm>
            <a:off x="2890838" y="3948113"/>
            <a:ext cx="60960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 err="1">
                <a:latin typeface="+mn-lt"/>
              </a:rPr>
              <a:t>html</a:t>
            </a:r>
            <a:endParaRPr lang="pt-BR" sz="1600" dirty="0">
              <a:latin typeface="+mn-lt"/>
            </a:endParaRPr>
          </a:p>
        </p:txBody>
      </p:sp>
      <p:cxnSp>
        <p:nvCxnSpPr>
          <p:cNvPr id="79" name="Conector de seta reta 78"/>
          <p:cNvCxnSpPr>
            <a:stCxn id="78" idx="3"/>
          </p:cNvCxnSpPr>
          <p:nvPr/>
        </p:nvCxnSpPr>
        <p:spPr>
          <a:xfrm>
            <a:off x="1019175" y="4714875"/>
            <a:ext cx="2601913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Retângulo 79"/>
          <p:cNvSpPr/>
          <p:nvPr/>
        </p:nvSpPr>
        <p:spPr>
          <a:xfrm>
            <a:off x="3643313" y="4786313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4" name="Retângulo 183"/>
          <p:cNvSpPr/>
          <p:nvPr/>
        </p:nvSpPr>
        <p:spPr>
          <a:xfrm>
            <a:off x="5005388" y="2357438"/>
            <a:ext cx="142875" cy="3600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2" name="Retângulo 181"/>
          <p:cNvSpPr/>
          <p:nvPr/>
        </p:nvSpPr>
        <p:spPr>
          <a:xfrm>
            <a:off x="2236788" y="4173538"/>
            <a:ext cx="142875" cy="1793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85" name="Retângulo 84"/>
          <p:cNvSpPr/>
          <p:nvPr/>
        </p:nvSpPr>
        <p:spPr>
          <a:xfrm>
            <a:off x="874713" y="4357688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87" name="Conector de seta reta 86"/>
          <p:cNvCxnSpPr>
            <a:stCxn id="85" idx="3"/>
            <a:endCxn id="86" idx="1"/>
          </p:cNvCxnSpPr>
          <p:nvPr/>
        </p:nvCxnSpPr>
        <p:spPr>
          <a:xfrm>
            <a:off x="1017588" y="4429125"/>
            <a:ext cx="2625725" cy="1588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tângulo 87"/>
          <p:cNvSpPr/>
          <p:nvPr/>
        </p:nvSpPr>
        <p:spPr>
          <a:xfrm>
            <a:off x="876300" y="2357438"/>
            <a:ext cx="142875" cy="32400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1" name="CaixaDeTexto 90"/>
          <p:cNvSpPr txBox="1"/>
          <p:nvPr/>
        </p:nvSpPr>
        <p:spPr>
          <a:xfrm>
            <a:off x="1000125" y="4116388"/>
            <a:ext cx="1271588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400" dirty="0" err="1">
                <a:latin typeface="+mn-lt"/>
              </a:rPr>
              <a:t>HttpResponse</a:t>
            </a:r>
            <a:endParaRPr lang="pt-BR" sz="1400" dirty="0">
              <a:latin typeface="+mn-lt"/>
            </a:endParaRPr>
          </a:p>
        </p:txBody>
      </p:sp>
      <p:sp>
        <p:nvSpPr>
          <p:cNvPr id="94" name="CaixaDeTexto 93"/>
          <p:cNvSpPr txBox="1"/>
          <p:nvPr/>
        </p:nvSpPr>
        <p:spPr>
          <a:xfrm>
            <a:off x="571500" y="1071563"/>
            <a:ext cx="84613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Cliente</a:t>
            </a:r>
          </a:p>
        </p:txBody>
      </p:sp>
      <p:sp>
        <p:nvSpPr>
          <p:cNvPr id="95" name="CaixaDeTexto 94"/>
          <p:cNvSpPr txBox="1"/>
          <p:nvPr/>
        </p:nvSpPr>
        <p:spPr>
          <a:xfrm>
            <a:off x="7702550" y="1071563"/>
            <a:ext cx="941388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Servidor</a:t>
            </a:r>
          </a:p>
        </p:txBody>
      </p:sp>
      <p:sp>
        <p:nvSpPr>
          <p:cNvPr id="83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89C242AD-C962-4E5D-9DED-1CCBAE43B62B}" type="slidenum">
              <a:rPr lang="pt-BR"/>
              <a:pPr>
                <a:defRPr/>
              </a:pPr>
              <a:t>18</a:t>
            </a:fld>
            <a:endParaRPr lang="pt-BR" dirty="0"/>
          </a:p>
        </p:txBody>
      </p:sp>
      <p:cxnSp>
        <p:nvCxnSpPr>
          <p:cNvPr id="89" name="Conector de seta reta 88"/>
          <p:cNvCxnSpPr>
            <a:stCxn id="96" idx="3"/>
            <a:endCxn id="98" idx="1"/>
          </p:cNvCxnSpPr>
          <p:nvPr/>
        </p:nvCxnSpPr>
        <p:spPr>
          <a:xfrm flipV="1">
            <a:off x="3786188" y="4071938"/>
            <a:ext cx="2125662" cy="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tângulo 95"/>
          <p:cNvSpPr/>
          <p:nvPr/>
        </p:nvSpPr>
        <p:spPr>
          <a:xfrm>
            <a:off x="3643313" y="40005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98" name="Retângulo 97"/>
          <p:cNvSpPr/>
          <p:nvPr/>
        </p:nvSpPr>
        <p:spPr>
          <a:xfrm>
            <a:off x="5911850" y="4000500"/>
            <a:ext cx="142875" cy="142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6" name="Retângulo 185"/>
          <p:cNvSpPr/>
          <p:nvPr/>
        </p:nvSpPr>
        <p:spPr>
          <a:xfrm>
            <a:off x="5911850" y="3206750"/>
            <a:ext cx="142875" cy="9715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83" name="Retângulo 182"/>
          <p:cNvSpPr/>
          <p:nvPr/>
        </p:nvSpPr>
        <p:spPr>
          <a:xfrm>
            <a:off x="3643313" y="2357438"/>
            <a:ext cx="142875" cy="36004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Exercício</a:t>
            </a:r>
          </a:p>
        </p:txBody>
      </p:sp>
      <p:sp>
        <p:nvSpPr>
          <p:cNvPr id="2052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400" smtClean="0"/>
              <a:t>Dado:</a:t>
            </a:r>
          </a:p>
          <a:p>
            <a:pPr lvl="1"/>
            <a:r>
              <a:rPr lang="pt-BR" sz="2000" smtClean="0"/>
              <a:t>A arquitetura do sistema modelada no exercício anterior</a:t>
            </a:r>
          </a:p>
          <a:p>
            <a:endParaRPr lang="pt-BR" sz="2400" smtClean="0"/>
          </a:p>
          <a:p>
            <a:r>
              <a:rPr lang="pt-BR" sz="2400" smtClean="0"/>
              <a:t>Modelar a camada de Apresentação para uma aplicação Web, utilizando MVC 2.</a:t>
            </a:r>
          </a:p>
          <a:p>
            <a:endParaRPr lang="pt-BR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6572250" y="4500563"/>
          <a:ext cx="1754188" cy="198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Clip" r:id="rId4" imgW="1247619" imgH="1409524" progId="MS_ClipArt_Gallery.2">
                  <p:embed/>
                </p:oleObj>
              </mc:Choice>
              <mc:Fallback>
                <p:oleObj name="Clip" r:id="rId4" imgW="1247619" imgH="1409524" progId="MS_ClipArt_Gallery.2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72250" y="4500563"/>
                        <a:ext cx="1754188" cy="1981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9D742C97-61BF-4DA9-8173-5238124709E1}" type="slidenum">
              <a:rPr lang="pt-BR"/>
              <a:pPr>
                <a:defRPr/>
              </a:pPr>
              <a:t>19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Padrões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Padrão de Projeto</a:t>
            </a:r>
          </a:p>
          <a:p>
            <a:r>
              <a:rPr lang="pt-BR" dirty="0" smtClean="0"/>
              <a:t>Padrão Arquitetural</a:t>
            </a:r>
          </a:p>
          <a:p>
            <a:pPr lvl="1"/>
            <a:r>
              <a:rPr lang="pt-BR" sz="2500" dirty="0" err="1" smtClean="0"/>
              <a:t>From</a:t>
            </a:r>
            <a:r>
              <a:rPr lang="pt-BR" sz="2500" dirty="0" smtClean="0"/>
              <a:t> </a:t>
            </a:r>
            <a:r>
              <a:rPr lang="pt-BR" sz="2500" dirty="0" err="1" smtClean="0"/>
              <a:t>Mud</a:t>
            </a:r>
            <a:r>
              <a:rPr lang="pt-BR" sz="2500" dirty="0" smtClean="0"/>
              <a:t> to </a:t>
            </a:r>
            <a:r>
              <a:rPr lang="pt-BR" sz="2500" dirty="0" err="1" smtClean="0"/>
              <a:t>Structure</a:t>
            </a:r>
            <a:endParaRPr lang="pt-BR" sz="2500" dirty="0" smtClean="0"/>
          </a:p>
          <a:p>
            <a:pPr lvl="1"/>
            <a:r>
              <a:rPr lang="pt-BR" sz="2400" dirty="0" err="1" smtClean="0"/>
              <a:t>Distributed</a:t>
            </a:r>
            <a:r>
              <a:rPr lang="pt-BR" sz="2400" dirty="0" smtClean="0"/>
              <a:t> systems</a:t>
            </a:r>
          </a:p>
          <a:p>
            <a:pPr lvl="1"/>
            <a:r>
              <a:rPr lang="pt-BR" sz="2400" dirty="0" err="1" smtClean="0"/>
              <a:t>Interactive</a:t>
            </a:r>
            <a:r>
              <a:rPr lang="pt-BR" sz="2400" dirty="0" smtClean="0"/>
              <a:t> systems</a:t>
            </a:r>
            <a:endParaRPr lang="pt-BR" dirty="0" smtClean="0"/>
          </a:p>
          <a:p>
            <a:r>
              <a:rPr lang="pt-BR" dirty="0" err="1" smtClean="0"/>
              <a:t>Idiom</a:t>
            </a:r>
            <a:endParaRPr lang="pt-BR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755576" y="3068960"/>
            <a:ext cx="4536504" cy="432048"/>
          </a:xfrm>
          <a:prstGeom prst="roundRect">
            <a:avLst/>
          </a:prstGeom>
          <a:solidFill>
            <a:schemeClr val="accent3">
              <a:alpha val="22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Objetivos – Padrões de Interação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sz="quarter" idx="1"/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Padrões Camada vs. MVC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CAMADAS = estrutura</a:t>
            </a:r>
          </a:p>
          <a:p>
            <a:r>
              <a:rPr lang="pt-BR" dirty="0" smtClean="0"/>
              <a:t>MVC = interação entre as partes (define interações na camada de apresentação)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140968"/>
            <a:ext cx="52498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Padrão MVC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Criado em 1978</a:t>
            </a:r>
          </a:p>
          <a:p>
            <a:r>
              <a:rPr lang="pt-BR" dirty="0" smtClean="0"/>
              <a:t>Novas versões </a:t>
            </a:r>
            <a:r>
              <a:rPr lang="pt-BR" dirty="0" smtClean="0">
                <a:sym typeface="Wingdings" pitchFamily="2" charset="2"/>
              </a:rPr>
              <a:t> acompanhar novas demandas da interação com o </a:t>
            </a:r>
            <a:r>
              <a:rPr lang="pt-BR" dirty="0" err="1" smtClean="0">
                <a:sym typeface="Wingdings" pitchFamily="2" charset="2"/>
              </a:rPr>
              <a:t>usuãrio</a:t>
            </a:r>
            <a:endParaRPr lang="pt-BR" dirty="0" smtClean="0">
              <a:sym typeface="Wingdings" pitchFamily="2" charset="2"/>
            </a:endParaRPr>
          </a:p>
          <a:p>
            <a:r>
              <a:rPr lang="pt-BR" dirty="0" err="1" smtClean="0">
                <a:sym typeface="Wingdings" pitchFamily="2" charset="2"/>
              </a:rPr>
              <a:t>Controller</a:t>
            </a:r>
            <a:r>
              <a:rPr lang="pt-BR" dirty="0" smtClean="0">
                <a:sym typeface="Wingdings" pitchFamily="2" charset="2"/>
              </a:rPr>
              <a:t> responsável pela entrada do usuário</a:t>
            </a:r>
            <a:endParaRPr lang="pt-BR" dirty="0"/>
          </a:p>
        </p:txBody>
      </p:sp>
      <p:graphicFrame>
        <p:nvGraphicFramePr>
          <p:cNvPr id="4" name="Diagrama 3"/>
          <p:cNvGraphicFramePr/>
          <p:nvPr/>
        </p:nvGraphicFramePr>
        <p:xfrm>
          <a:off x="1079612" y="764704"/>
          <a:ext cx="69847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39"/>
          <p:cNvGrpSpPr>
            <a:grpSpLocks/>
          </p:cNvGrpSpPr>
          <p:nvPr/>
        </p:nvGrpSpPr>
        <p:grpSpPr bwMode="auto">
          <a:xfrm>
            <a:off x="5143500" y="2828925"/>
            <a:ext cx="1285875" cy="431800"/>
            <a:chOff x="5143500" y="2828925"/>
            <a:chExt cx="1285875" cy="431800"/>
          </a:xfrm>
        </p:grpSpPr>
        <p:sp>
          <p:nvSpPr>
            <p:cNvPr id="9" name="Retângulo 8"/>
            <p:cNvSpPr/>
            <p:nvPr/>
          </p:nvSpPr>
          <p:spPr bwMode="auto">
            <a:xfrm>
              <a:off x="514350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0" name="Retângulo 9"/>
            <p:cNvSpPr/>
            <p:nvPr/>
          </p:nvSpPr>
          <p:spPr bwMode="auto">
            <a:xfrm>
              <a:off x="514350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1" name="Retângulo 10"/>
            <p:cNvSpPr/>
            <p:nvPr/>
          </p:nvSpPr>
          <p:spPr bwMode="auto">
            <a:xfrm>
              <a:off x="514350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2" name="Retângulo 11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291" name="Título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MVC Original</a:t>
            </a:r>
          </a:p>
        </p:txBody>
      </p:sp>
      <p:sp>
        <p:nvSpPr>
          <p:cNvPr id="12292" name="Espaço Reservado para Conteúdo 27"/>
          <p:cNvSpPr>
            <a:spLocks noGrp="1"/>
          </p:cNvSpPr>
          <p:nvPr>
            <p:ph idx="1"/>
          </p:nvPr>
        </p:nvSpPr>
        <p:spPr>
          <a:xfrm>
            <a:off x="685800" y="3643313"/>
            <a:ext cx="7772400" cy="2528887"/>
          </a:xfrm>
        </p:spPr>
        <p:txBody>
          <a:bodyPr/>
          <a:lstStyle/>
          <a:p>
            <a:endParaRPr lang="pt-BR" sz="2400" dirty="0" smtClean="0"/>
          </a:p>
          <a:p>
            <a:pPr lvl="1"/>
            <a:r>
              <a:rPr lang="pt-BR" sz="2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Controller</a:t>
            </a:r>
            <a:r>
              <a:rPr lang="pt-BR" sz="2000" dirty="0" smtClean="0"/>
              <a:t>: </a:t>
            </a:r>
            <a:r>
              <a:rPr lang="pt-BR" sz="2000" u="sng" dirty="0" smtClean="0"/>
              <a:t>Receber dados </a:t>
            </a:r>
            <a:r>
              <a:rPr lang="pt-BR" sz="2000" dirty="0" smtClean="0"/>
              <a:t>de Usuário (ex.: teclado) e </a:t>
            </a:r>
            <a:r>
              <a:rPr lang="pt-BR" sz="2000" u="sng" dirty="0" smtClean="0"/>
              <a:t>possui lógica de apresentação.</a:t>
            </a:r>
          </a:p>
          <a:p>
            <a:pPr lvl="1"/>
            <a:r>
              <a:rPr lang="pt-BR" sz="2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View</a:t>
            </a:r>
            <a:r>
              <a:rPr lang="pt-BR" sz="2000" dirty="0" smtClean="0"/>
              <a:t>: mostrar projeções (saída) sobre os dados do modelo</a:t>
            </a:r>
          </a:p>
          <a:p>
            <a:pPr lvl="1"/>
            <a:r>
              <a:rPr lang="pt-BR" sz="20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Model</a:t>
            </a:r>
            <a:r>
              <a:rPr lang="pt-BR" sz="2000" dirty="0" smtClean="0"/>
              <a:t>: representação dos dados e regras de negócio.</a:t>
            </a:r>
          </a:p>
        </p:txBody>
      </p:sp>
      <p:sp>
        <p:nvSpPr>
          <p:cNvPr id="4" name="Retângulo 3"/>
          <p:cNvSpPr/>
          <p:nvPr/>
        </p:nvSpPr>
        <p:spPr bwMode="auto">
          <a:xfrm>
            <a:off x="3286125" y="1963738"/>
            <a:ext cx="1285875" cy="431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Controller</a:t>
            </a:r>
            <a:endParaRPr lang="pt-BR" sz="1800" dirty="0">
              <a:solidFill>
                <a:schemeClr val="tx1"/>
              </a:solidFill>
            </a:endParaRPr>
          </a:p>
        </p:txBody>
      </p:sp>
      <p:cxnSp>
        <p:nvCxnSpPr>
          <p:cNvPr id="6" name="Conector de seta reta 8"/>
          <p:cNvCxnSpPr>
            <a:stCxn id="10" idx="1"/>
            <a:endCxn id="16" idx="3"/>
          </p:cNvCxnSpPr>
          <p:nvPr/>
        </p:nvCxnSpPr>
        <p:spPr>
          <a:xfrm rot="10800000">
            <a:off x="2714625" y="3189288"/>
            <a:ext cx="2428875" cy="158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ctor de seta reta 8"/>
          <p:cNvCxnSpPr>
            <a:stCxn id="18" idx="3"/>
            <a:endCxn id="12" idx="1"/>
          </p:cNvCxnSpPr>
          <p:nvPr/>
        </p:nvCxnSpPr>
        <p:spPr>
          <a:xfrm>
            <a:off x="2714625" y="3044825"/>
            <a:ext cx="2428875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de seta reta 8"/>
          <p:cNvCxnSpPr>
            <a:stCxn id="4" idx="3"/>
          </p:cNvCxnSpPr>
          <p:nvPr/>
        </p:nvCxnSpPr>
        <p:spPr>
          <a:xfrm>
            <a:off x="4572000" y="2179638"/>
            <a:ext cx="1357313" cy="67786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o 38"/>
          <p:cNvGrpSpPr>
            <a:grpSpLocks/>
          </p:cNvGrpSpPr>
          <p:nvPr/>
        </p:nvGrpSpPr>
        <p:grpSpPr bwMode="auto">
          <a:xfrm>
            <a:off x="1428750" y="2828925"/>
            <a:ext cx="1285875" cy="431800"/>
            <a:chOff x="1428750" y="2828925"/>
            <a:chExt cx="1285875" cy="431800"/>
          </a:xfrm>
        </p:grpSpPr>
        <p:sp>
          <p:nvSpPr>
            <p:cNvPr id="15" name="Retângulo 14"/>
            <p:cNvSpPr/>
            <p:nvPr/>
          </p:nvSpPr>
          <p:spPr bwMode="auto">
            <a:xfrm>
              <a:off x="2571750" y="2973388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6" name="Retângulo 15"/>
            <p:cNvSpPr/>
            <p:nvPr/>
          </p:nvSpPr>
          <p:spPr bwMode="auto">
            <a:xfrm>
              <a:off x="2571750" y="3117850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7" name="Retângulo 16"/>
            <p:cNvSpPr/>
            <p:nvPr/>
          </p:nvSpPr>
          <p:spPr bwMode="auto">
            <a:xfrm>
              <a:off x="2571750" y="2828925"/>
              <a:ext cx="142875" cy="142875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18" name="Retângulo 17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o 50"/>
          <p:cNvGrpSpPr>
            <a:grpSpLocks/>
          </p:cNvGrpSpPr>
          <p:nvPr/>
        </p:nvGrpSpPr>
        <p:grpSpPr bwMode="auto">
          <a:xfrm>
            <a:off x="7429500" y="2755900"/>
            <a:ext cx="1500188" cy="576263"/>
            <a:chOff x="6286512" y="2214554"/>
            <a:chExt cx="1285875" cy="576000"/>
          </a:xfrm>
        </p:grpSpPr>
        <p:sp>
          <p:nvSpPr>
            <p:cNvPr id="21" name="Retângulo 20"/>
            <p:cNvSpPr/>
            <p:nvPr/>
          </p:nvSpPr>
          <p:spPr>
            <a:xfrm>
              <a:off x="6286512" y="2358951"/>
              <a:ext cx="142875" cy="1428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2" name="Retângulo 21"/>
            <p:cNvSpPr/>
            <p:nvPr/>
          </p:nvSpPr>
          <p:spPr>
            <a:xfrm>
              <a:off x="6286512" y="2503347"/>
              <a:ext cx="142875" cy="1428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3" name="Retângulo 22"/>
            <p:cNvSpPr/>
            <p:nvPr/>
          </p:nvSpPr>
          <p:spPr>
            <a:xfrm>
              <a:off x="6286512" y="2214554"/>
              <a:ext cx="142875" cy="14281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4" name="Retângulo 23"/>
            <p:cNvSpPr/>
            <p:nvPr/>
          </p:nvSpPr>
          <p:spPr bwMode="auto">
            <a:xfrm>
              <a:off x="6286512" y="2214554"/>
              <a:ext cx="1285875" cy="576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600" dirty="0">
                  <a:solidFill>
                    <a:schemeClr val="tx1"/>
                  </a:solidFill>
                </a:rPr>
                <a:t>&lt;&lt;interface&gt;</a:t>
              </a: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Observer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25" name="Conector reto 24"/>
          <p:cNvCxnSpPr>
            <a:stCxn id="12" idx="3"/>
            <a:endCxn id="24" idx="1"/>
          </p:cNvCxnSpPr>
          <p:nvPr/>
        </p:nvCxnSpPr>
        <p:spPr>
          <a:xfrm>
            <a:off x="6429375" y="3044825"/>
            <a:ext cx="10001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ixaDeTexto 25"/>
          <p:cNvSpPr txBox="1"/>
          <p:nvPr/>
        </p:nvSpPr>
        <p:spPr>
          <a:xfrm>
            <a:off x="6500813" y="2714625"/>
            <a:ext cx="88741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realiza</a:t>
            </a:r>
          </a:p>
        </p:txBody>
      </p:sp>
      <p:sp>
        <p:nvSpPr>
          <p:cNvPr id="27" name="CaixaDeTexto 26"/>
          <p:cNvSpPr txBox="1"/>
          <p:nvPr/>
        </p:nvSpPr>
        <p:spPr>
          <a:xfrm>
            <a:off x="6500813" y="1714500"/>
            <a:ext cx="26098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Mais utilizado atualmente</a:t>
            </a:r>
          </a:p>
          <a:p>
            <a:pPr>
              <a:defRPr/>
            </a:pPr>
            <a:r>
              <a:rPr lang="pt-BR" sz="1600" i="1" dirty="0">
                <a:latin typeface="+mn-lt"/>
              </a:rPr>
              <a:t>em aplicações T</a:t>
            </a:r>
            <a:r>
              <a:rPr lang="pt-BR" sz="1600" i="1" dirty="0"/>
              <a:t>UI Desktop</a:t>
            </a:r>
          </a:p>
        </p:txBody>
      </p:sp>
      <p:cxnSp>
        <p:nvCxnSpPr>
          <p:cNvPr id="5" name="Conector de seta reta 8"/>
          <p:cNvCxnSpPr>
            <a:endCxn id="4" idx="1"/>
          </p:cNvCxnSpPr>
          <p:nvPr/>
        </p:nvCxnSpPr>
        <p:spPr>
          <a:xfrm flipV="1">
            <a:off x="2071688" y="2179638"/>
            <a:ext cx="1214437" cy="64611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arrow" w="lg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upo 41"/>
          <p:cNvGrpSpPr>
            <a:grpSpLocks/>
          </p:cNvGrpSpPr>
          <p:nvPr/>
        </p:nvGrpSpPr>
        <p:grpSpPr bwMode="auto">
          <a:xfrm>
            <a:off x="1000125" y="1428750"/>
            <a:ext cx="323850" cy="714375"/>
            <a:chOff x="1079328" y="1643050"/>
            <a:chExt cx="324000" cy="714380"/>
          </a:xfrm>
        </p:grpSpPr>
        <p:sp>
          <p:nvSpPr>
            <p:cNvPr id="29" name="Rosto feliz 28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31" name="Conector reto 30"/>
            <p:cNvCxnSpPr/>
            <p:nvPr/>
          </p:nvCxnSpPr>
          <p:spPr>
            <a:xfrm rot="5400000">
              <a:off x="1088129" y="2072472"/>
              <a:ext cx="28734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to 31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o 37"/>
            <p:cNvGrpSpPr>
              <a:grpSpLocks/>
            </p:cNvGrpSpPr>
            <p:nvPr/>
          </p:nvGrpSpPr>
          <p:grpSpPr bwMode="auto">
            <a:xfrm>
              <a:off x="1084986" y="2214554"/>
              <a:ext cx="296400" cy="142876"/>
              <a:chOff x="642910" y="2290754"/>
              <a:chExt cx="296400" cy="142876"/>
            </a:xfrm>
          </p:grpSpPr>
          <p:cxnSp>
            <p:nvCxnSpPr>
              <p:cNvPr id="33" name="Conector reto 32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Seta para a direita 40"/>
          <p:cNvSpPr/>
          <p:nvPr/>
        </p:nvSpPr>
        <p:spPr>
          <a:xfrm>
            <a:off x="1571625" y="1857375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3" name="Seta para a direita 42"/>
          <p:cNvSpPr/>
          <p:nvPr/>
        </p:nvSpPr>
        <p:spPr>
          <a:xfrm rot="13629660">
            <a:off x="1396207" y="2428081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44" name="CaixaDeTexto 43"/>
          <p:cNvSpPr txBox="1"/>
          <p:nvPr/>
        </p:nvSpPr>
        <p:spPr>
          <a:xfrm>
            <a:off x="1331640" y="5733256"/>
            <a:ext cx="68103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2000" u="sng" dirty="0">
                <a:latin typeface="+mn-lt"/>
              </a:rPr>
              <a:t>Em geral para cada elemento visão existe um controlador</a:t>
            </a:r>
          </a:p>
        </p:txBody>
      </p:sp>
      <p:pic>
        <p:nvPicPr>
          <p:cNvPr id="12307" name="Picture 2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54213" y="1571625"/>
            <a:ext cx="8191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" name="Seta para a direita 44"/>
          <p:cNvSpPr/>
          <p:nvPr/>
        </p:nvSpPr>
        <p:spPr>
          <a:xfrm>
            <a:off x="2668588" y="1857375"/>
            <a:ext cx="285750" cy="214313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cxnSp>
        <p:nvCxnSpPr>
          <p:cNvPr id="47" name="Conector reto 46"/>
          <p:cNvCxnSpPr/>
          <p:nvPr/>
        </p:nvCxnSpPr>
        <p:spPr>
          <a:xfrm>
            <a:off x="2000250" y="3546475"/>
            <a:ext cx="3571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/>
          <p:cNvSpPr txBox="1"/>
          <p:nvPr/>
        </p:nvSpPr>
        <p:spPr>
          <a:xfrm>
            <a:off x="2357438" y="3357563"/>
            <a:ext cx="19494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indireta</a:t>
            </a:r>
          </a:p>
        </p:txBody>
      </p:sp>
      <p:cxnSp>
        <p:nvCxnSpPr>
          <p:cNvPr id="49" name="Conector reto 48"/>
          <p:cNvCxnSpPr/>
          <p:nvPr/>
        </p:nvCxnSpPr>
        <p:spPr>
          <a:xfrm>
            <a:off x="4551363" y="3546475"/>
            <a:ext cx="357187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aixaDeTexto 49"/>
          <p:cNvSpPr txBox="1"/>
          <p:nvPr/>
        </p:nvSpPr>
        <p:spPr>
          <a:xfrm>
            <a:off x="4908550" y="3357563"/>
            <a:ext cx="177482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i="1" dirty="0">
                <a:latin typeface="+mn-lt"/>
              </a:rPr>
              <a:t>associação direta</a:t>
            </a:r>
          </a:p>
        </p:txBody>
      </p:sp>
      <p:pic>
        <p:nvPicPr>
          <p:cNvPr id="12313" name="Picture 4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163" y="2214563"/>
            <a:ext cx="5969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DB7467D2-F269-43BB-AB00-C4F433FC0314}" type="slidenum">
              <a:rPr lang="pt-BR"/>
              <a:pPr>
                <a:defRPr/>
              </a:pPr>
              <a:t>6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40"/>
          <p:cNvSpPr/>
          <p:nvPr/>
        </p:nvSpPr>
        <p:spPr bwMode="auto">
          <a:xfrm>
            <a:off x="4857750" y="2571750"/>
            <a:ext cx="3571875" cy="207168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1331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Interação [em Camadas]</a:t>
            </a:r>
          </a:p>
        </p:txBody>
      </p:sp>
      <p:sp>
        <p:nvSpPr>
          <p:cNvPr id="13316" name="Espaço Reservado para Conteúdo 16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4171950" cy="4724400"/>
          </a:xfrm>
        </p:spPr>
        <p:txBody>
          <a:bodyPr/>
          <a:lstStyle/>
          <a:p>
            <a:pPr>
              <a:buFontTx/>
              <a:buNone/>
            </a:pPr>
            <a:r>
              <a:rPr lang="pt-BR" sz="1800" smtClean="0"/>
              <a:t>Descrição: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usuário faz requisições por dados ou ações sobre os dados do modelo ao </a:t>
            </a:r>
            <a:r>
              <a:rPr lang="pt-BR" sz="1800" smtClean="0">
                <a:solidFill>
                  <a:srgbClr val="C00000"/>
                </a:solidFill>
              </a:rPr>
              <a:t>Controller</a:t>
            </a:r>
            <a:r>
              <a:rPr lang="pt-BR" sz="1800" smtClean="0"/>
              <a:t>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Controller</a:t>
            </a:r>
            <a:r>
              <a:rPr lang="pt-BR" sz="1800" smtClean="0"/>
              <a:t> recebe as requisições e repassa para o objeto apropriado do </a:t>
            </a:r>
            <a:r>
              <a:rPr lang="pt-BR" sz="1800" smtClean="0">
                <a:solidFill>
                  <a:srgbClr val="C00000"/>
                </a:solidFill>
              </a:rPr>
              <a:t>B. Model</a:t>
            </a:r>
            <a:r>
              <a:rPr lang="pt-BR" sz="1800" smtClean="0"/>
              <a:t> para atendê-la.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B. Model</a:t>
            </a:r>
            <a:r>
              <a:rPr lang="pt-BR" sz="1800" smtClean="0"/>
              <a:t> faz as operações sobre os dados e retorna algum tipo de informação ao </a:t>
            </a:r>
            <a:r>
              <a:rPr lang="pt-BR" sz="1800" smtClean="0">
                <a:solidFill>
                  <a:srgbClr val="C00000"/>
                </a:solidFill>
              </a:rPr>
              <a:t>Controller</a:t>
            </a:r>
            <a:r>
              <a:rPr lang="pt-BR" sz="1800" smtClean="0"/>
              <a:t>,que por sua vez devolve informações para objetos na camada de apresentação.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Atualizações no </a:t>
            </a:r>
            <a:r>
              <a:rPr lang="pt-BR" sz="1800" smtClean="0">
                <a:solidFill>
                  <a:srgbClr val="C00000"/>
                </a:solidFill>
              </a:rPr>
              <a:t>P. Model</a:t>
            </a:r>
            <a:r>
              <a:rPr lang="pt-BR" sz="1800" smtClean="0"/>
              <a:t> são avisadas ao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  <a:r>
              <a:rPr lang="pt-BR" sz="1800" smtClean="0"/>
              <a:t>.</a:t>
            </a:r>
          </a:p>
          <a:p>
            <a:endParaRPr lang="pt-BR" sz="1800" smtClean="0"/>
          </a:p>
        </p:txBody>
      </p:sp>
      <p:grpSp>
        <p:nvGrpSpPr>
          <p:cNvPr id="2" name="Grupo 18"/>
          <p:cNvGrpSpPr>
            <a:grpSpLocks/>
          </p:cNvGrpSpPr>
          <p:nvPr/>
        </p:nvGrpSpPr>
        <p:grpSpPr bwMode="auto">
          <a:xfrm>
            <a:off x="7397750" y="1571625"/>
            <a:ext cx="323850" cy="714375"/>
            <a:chOff x="1079328" y="1643050"/>
            <a:chExt cx="324000" cy="714380"/>
          </a:xfrm>
        </p:grpSpPr>
        <p:sp>
          <p:nvSpPr>
            <p:cNvPr id="20" name="Rosto feliz 19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21" name="Conector reto 20"/>
            <p:cNvCxnSpPr/>
            <p:nvPr/>
          </p:nvCxnSpPr>
          <p:spPr>
            <a:xfrm rot="5400000">
              <a:off x="1088129" y="2072472"/>
              <a:ext cx="28734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o 37"/>
            <p:cNvGrpSpPr>
              <a:grpSpLocks/>
            </p:cNvGrpSpPr>
            <p:nvPr/>
          </p:nvGrpSpPr>
          <p:grpSpPr bwMode="auto">
            <a:xfrm>
              <a:off x="1084986" y="2214554"/>
              <a:ext cx="296400" cy="142876"/>
              <a:chOff x="642910" y="2290754"/>
              <a:chExt cx="296400" cy="142876"/>
            </a:xfrm>
          </p:grpSpPr>
          <p:cxnSp>
            <p:nvCxnSpPr>
              <p:cNvPr id="24" name="Conector reto 23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to 24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upo 39"/>
          <p:cNvGrpSpPr>
            <a:grpSpLocks/>
          </p:cNvGrpSpPr>
          <p:nvPr/>
        </p:nvGrpSpPr>
        <p:grpSpPr bwMode="auto">
          <a:xfrm>
            <a:off x="5000625" y="3781425"/>
            <a:ext cx="1403350" cy="576263"/>
            <a:chOff x="5143500" y="2828925"/>
            <a:chExt cx="1285875" cy="431800"/>
          </a:xfrm>
        </p:grpSpPr>
        <p:sp>
          <p:nvSpPr>
            <p:cNvPr id="27" name="Retângulo 26"/>
            <p:cNvSpPr/>
            <p:nvPr/>
          </p:nvSpPr>
          <p:spPr bwMode="auto">
            <a:xfrm>
              <a:off x="5143500" y="2972859"/>
              <a:ext cx="142552" cy="143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8" name="Retângulo 27"/>
            <p:cNvSpPr/>
            <p:nvPr/>
          </p:nvSpPr>
          <p:spPr bwMode="auto">
            <a:xfrm>
              <a:off x="5143500" y="3117981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9" name="Retângulo 28"/>
            <p:cNvSpPr/>
            <p:nvPr/>
          </p:nvSpPr>
          <p:spPr bwMode="auto">
            <a:xfrm>
              <a:off x="5143500" y="2828925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0" name="Retângulo 29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Presentation</a:t>
              </a:r>
              <a:endParaRPr lang="pt-BR" sz="1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Retângulo 30"/>
          <p:cNvSpPr/>
          <p:nvPr/>
        </p:nvSpPr>
        <p:spPr bwMode="auto">
          <a:xfrm>
            <a:off x="6916738" y="3781425"/>
            <a:ext cx="1285875" cy="5762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>
                <a:solidFill>
                  <a:schemeClr val="tx1"/>
                </a:solidFill>
              </a:rPr>
              <a:t>Controller</a:t>
            </a:r>
            <a:endParaRPr lang="pt-BR" sz="1800" dirty="0">
              <a:solidFill>
                <a:schemeClr val="tx1"/>
              </a:solidFill>
            </a:endParaRPr>
          </a:p>
        </p:txBody>
      </p:sp>
      <p:grpSp>
        <p:nvGrpSpPr>
          <p:cNvPr id="5" name="Grupo 38"/>
          <p:cNvGrpSpPr>
            <a:grpSpLocks/>
          </p:cNvGrpSpPr>
          <p:nvPr/>
        </p:nvGrpSpPr>
        <p:grpSpPr bwMode="auto">
          <a:xfrm>
            <a:off x="5059363" y="2709863"/>
            <a:ext cx="1285875" cy="576262"/>
            <a:chOff x="1428750" y="2828925"/>
            <a:chExt cx="1285875" cy="431800"/>
          </a:xfrm>
        </p:grpSpPr>
        <p:sp>
          <p:nvSpPr>
            <p:cNvPr id="33" name="Retângulo 32"/>
            <p:cNvSpPr/>
            <p:nvPr/>
          </p:nvSpPr>
          <p:spPr bwMode="auto">
            <a:xfrm>
              <a:off x="2571750" y="2972858"/>
              <a:ext cx="142875" cy="14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Retângulo 33"/>
            <p:cNvSpPr/>
            <p:nvPr/>
          </p:nvSpPr>
          <p:spPr bwMode="auto">
            <a:xfrm>
              <a:off x="2571750" y="3117981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5" name="Retângulo 34"/>
            <p:cNvSpPr/>
            <p:nvPr/>
          </p:nvSpPr>
          <p:spPr bwMode="auto">
            <a:xfrm>
              <a:off x="2571750" y="2828925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6" name="Retângulo 35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o 39"/>
          <p:cNvGrpSpPr>
            <a:grpSpLocks/>
          </p:cNvGrpSpPr>
          <p:nvPr/>
        </p:nvGrpSpPr>
        <p:grpSpPr bwMode="auto">
          <a:xfrm>
            <a:off x="6858000" y="5138738"/>
            <a:ext cx="1403350" cy="576262"/>
            <a:chOff x="5143500" y="2828925"/>
            <a:chExt cx="1285875" cy="431800"/>
          </a:xfrm>
        </p:grpSpPr>
        <p:sp>
          <p:nvSpPr>
            <p:cNvPr id="38" name="Retângulo 37"/>
            <p:cNvSpPr/>
            <p:nvPr/>
          </p:nvSpPr>
          <p:spPr bwMode="auto">
            <a:xfrm>
              <a:off x="5143500" y="2972858"/>
              <a:ext cx="142552" cy="14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9" name="Retângulo 38"/>
            <p:cNvSpPr/>
            <p:nvPr/>
          </p:nvSpPr>
          <p:spPr bwMode="auto">
            <a:xfrm>
              <a:off x="5143500" y="3117981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0" name="Retângulo 39"/>
            <p:cNvSpPr/>
            <p:nvPr/>
          </p:nvSpPr>
          <p:spPr bwMode="auto">
            <a:xfrm>
              <a:off x="5143500" y="2828925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1" name="Retângulo 40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Business</a:t>
              </a: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2" name="Conector de seta reta 8"/>
          <p:cNvCxnSpPr/>
          <p:nvPr/>
        </p:nvCxnSpPr>
        <p:spPr>
          <a:xfrm flipV="1">
            <a:off x="5702300" y="2071688"/>
            <a:ext cx="1298575" cy="638175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de seta reta 8"/>
          <p:cNvCxnSpPr/>
          <p:nvPr/>
        </p:nvCxnSpPr>
        <p:spPr>
          <a:xfrm rot="5400000">
            <a:off x="6853238" y="3105150"/>
            <a:ext cx="1354138" cy="1587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8"/>
          <p:cNvCxnSpPr/>
          <p:nvPr/>
        </p:nvCxnSpPr>
        <p:spPr>
          <a:xfrm rot="5400000" flipH="1" flipV="1">
            <a:off x="5454650" y="3533775"/>
            <a:ext cx="495300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8"/>
          <p:cNvCxnSpPr/>
          <p:nvPr/>
        </p:nvCxnSpPr>
        <p:spPr>
          <a:xfrm rot="5400000">
            <a:off x="7169150" y="4748213"/>
            <a:ext cx="78105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8"/>
          <p:cNvCxnSpPr>
            <a:stCxn id="31" idx="1"/>
          </p:cNvCxnSpPr>
          <p:nvPr/>
        </p:nvCxnSpPr>
        <p:spPr>
          <a:xfrm rot="10800000">
            <a:off x="6403975" y="4070350"/>
            <a:ext cx="5127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ixaDeTexto 60"/>
          <p:cNvSpPr txBox="1"/>
          <p:nvPr/>
        </p:nvSpPr>
        <p:spPr>
          <a:xfrm>
            <a:off x="7643813" y="2924175"/>
            <a:ext cx="66357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input</a:t>
            </a:r>
          </a:p>
        </p:txBody>
      </p:sp>
      <p:sp>
        <p:nvSpPr>
          <p:cNvPr id="62" name="CaixaDeTexto 61"/>
          <p:cNvSpPr txBox="1"/>
          <p:nvPr/>
        </p:nvSpPr>
        <p:spPr>
          <a:xfrm>
            <a:off x="5643563" y="2066925"/>
            <a:ext cx="796925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output</a:t>
            </a:r>
          </a:p>
        </p:txBody>
      </p:sp>
      <p:sp>
        <p:nvSpPr>
          <p:cNvPr id="63" name="CaixaDeTexto 62"/>
          <p:cNvSpPr txBox="1"/>
          <p:nvPr/>
        </p:nvSpPr>
        <p:spPr>
          <a:xfrm>
            <a:off x="5786438" y="3352800"/>
            <a:ext cx="1211262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notificação</a:t>
            </a:r>
          </a:p>
        </p:txBody>
      </p:sp>
      <p:cxnSp>
        <p:nvCxnSpPr>
          <p:cNvPr id="65" name="Conector de seta reta 8"/>
          <p:cNvCxnSpPr/>
          <p:nvPr/>
        </p:nvCxnSpPr>
        <p:spPr>
          <a:xfrm rot="5400000" flipH="1" flipV="1">
            <a:off x="6926262" y="4713288"/>
            <a:ext cx="720725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ixaDeTexto 65"/>
          <p:cNvSpPr txBox="1"/>
          <p:nvPr/>
        </p:nvSpPr>
        <p:spPr>
          <a:xfrm>
            <a:off x="6000750" y="4710113"/>
            <a:ext cx="121126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notificação</a:t>
            </a:r>
          </a:p>
        </p:txBody>
      </p:sp>
      <p:sp>
        <p:nvSpPr>
          <p:cNvPr id="73" name="Rounded Rectangle 30"/>
          <p:cNvSpPr/>
          <p:nvPr/>
        </p:nvSpPr>
        <p:spPr bwMode="auto">
          <a:xfrm>
            <a:off x="4916488" y="4714875"/>
            <a:ext cx="3571875" cy="1357313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75" name="CaixaDeTexto 74"/>
          <p:cNvSpPr txBox="1"/>
          <p:nvPr/>
        </p:nvSpPr>
        <p:spPr>
          <a:xfrm rot="5400000">
            <a:off x="7754144" y="3312319"/>
            <a:ext cx="18637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Apresentação</a:t>
            </a:r>
          </a:p>
        </p:txBody>
      </p:sp>
      <p:sp>
        <p:nvSpPr>
          <p:cNvPr id="76" name="CaixaDeTexto 75"/>
          <p:cNvSpPr txBox="1"/>
          <p:nvPr/>
        </p:nvSpPr>
        <p:spPr>
          <a:xfrm rot="5400000">
            <a:off x="8111331" y="5176044"/>
            <a:ext cx="12922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Negócio</a:t>
            </a:r>
          </a:p>
        </p:txBody>
      </p:sp>
      <p:sp>
        <p:nvSpPr>
          <p:cNvPr id="77" name="Elipse 76"/>
          <p:cNvSpPr/>
          <p:nvPr/>
        </p:nvSpPr>
        <p:spPr>
          <a:xfrm>
            <a:off x="7715250" y="3429000"/>
            <a:ext cx="252413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1</a:t>
            </a:r>
          </a:p>
        </p:txBody>
      </p:sp>
      <p:sp>
        <p:nvSpPr>
          <p:cNvPr id="78" name="Elipse 77"/>
          <p:cNvSpPr/>
          <p:nvPr/>
        </p:nvSpPr>
        <p:spPr>
          <a:xfrm>
            <a:off x="7715250" y="4819650"/>
            <a:ext cx="252413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2</a:t>
            </a:r>
          </a:p>
        </p:txBody>
      </p:sp>
      <p:sp>
        <p:nvSpPr>
          <p:cNvPr id="79" name="Elipse 78"/>
          <p:cNvSpPr/>
          <p:nvPr/>
        </p:nvSpPr>
        <p:spPr>
          <a:xfrm>
            <a:off x="6677025" y="4319588"/>
            <a:ext cx="252413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3</a:t>
            </a:r>
          </a:p>
        </p:txBody>
      </p:sp>
      <p:sp>
        <p:nvSpPr>
          <p:cNvPr id="80" name="Elipse 79"/>
          <p:cNvSpPr/>
          <p:nvPr/>
        </p:nvSpPr>
        <p:spPr>
          <a:xfrm>
            <a:off x="5357813" y="3462338"/>
            <a:ext cx="252412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4</a:t>
            </a:r>
          </a:p>
        </p:txBody>
      </p:sp>
      <p:sp>
        <p:nvSpPr>
          <p:cNvPr id="45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9E6A8FC5-2266-4472-850A-F9339231E7C3}" type="slidenum">
              <a:rPr lang="pt-BR"/>
              <a:pPr>
                <a:defRPr/>
              </a:pPr>
              <a:t>7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MVP Original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sz="2800" dirty="0" smtClean="0"/>
              <a:t>Resolver as insuficiências do MVC quando aplicado a tecnologias de interface gráfica mais modernas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2800" dirty="0" err="1" smtClean="0"/>
              <a:t>View</a:t>
            </a:r>
            <a:r>
              <a:rPr lang="pt-BR" sz="2800" dirty="0" smtClean="0"/>
              <a:t> é responsável pela entrada de usuário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2800" dirty="0" err="1" smtClean="0"/>
              <a:t>Presenter</a:t>
            </a:r>
            <a:r>
              <a:rPr lang="pt-BR" sz="2800" dirty="0" smtClean="0"/>
              <a:t> apenas media a </a:t>
            </a:r>
            <a:r>
              <a:rPr lang="pt-BR" sz="2800" dirty="0" err="1" smtClean="0"/>
              <a:t>View</a:t>
            </a:r>
            <a:r>
              <a:rPr lang="pt-BR" sz="2800" dirty="0" smtClean="0"/>
              <a:t> e o </a:t>
            </a:r>
            <a:r>
              <a:rPr lang="pt-BR" sz="2800" dirty="0" err="1" smtClean="0"/>
              <a:t>Model</a:t>
            </a:r>
            <a:endParaRPr lang="pt-BR" sz="2800" dirty="0" smtClean="0"/>
          </a:p>
          <a:p>
            <a:pPr>
              <a:buFont typeface="Arial" pitchFamily="34" charset="0"/>
              <a:buChar char="•"/>
              <a:defRPr/>
            </a:pPr>
            <a:endParaRPr lang="pt-BR" sz="2800" dirty="0" smtClean="0"/>
          </a:p>
          <a:p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363" y="3284984"/>
            <a:ext cx="8656637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ounded Rectangle 40"/>
          <p:cNvSpPr/>
          <p:nvPr/>
        </p:nvSpPr>
        <p:spPr bwMode="auto">
          <a:xfrm>
            <a:off x="4857750" y="2597150"/>
            <a:ext cx="3571875" cy="207168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1638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Interação [em Camadas]</a:t>
            </a:r>
          </a:p>
        </p:txBody>
      </p:sp>
      <p:sp>
        <p:nvSpPr>
          <p:cNvPr id="16388" name="Espaço Reservado para Conteúdo 16"/>
          <p:cNvSpPr>
            <a:spLocks noGrp="1"/>
          </p:cNvSpPr>
          <p:nvPr>
            <p:ph sz="half" idx="1"/>
          </p:nvPr>
        </p:nvSpPr>
        <p:spPr>
          <a:xfrm>
            <a:off x="685800" y="1447800"/>
            <a:ext cx="4100513" cy="4724400"/>
          </a:xfrm>
        </p:spPr>
        <p:txBody>
          <a:bodyPr/>
          <a:lstStyle/>
          <a:p>
            <a:pPr>
              <a:buFontTx/>
              <a:buNone/>
            </a:pPr>
            <a:r>
              <a:rPr lang="pt-BR" sz="1800" smtClean="0"/>
              <a:t>Descrição: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usuário faz requisições por dados ou ações sobre os dados do modelo ao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  <a:r>
              <a:rPr lang="pt-BR" sz="1800" smtClean="0"/>
              <a:t>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Presenter </a:t>
            </a:r>
            <a:r>
              <a:rPr lang="pt-BR" sz="1800" smtClean="0"/>
              <a:t>recebe as requisições e repassa para o objeto apropriado do </a:t>
            </a:r>
            <a:r>
              <a:rPr lang="pt-BR" sz="1800" smtClean="0">
                <a:solidFill>
                  <a:srgbClr val="C00000"/>
                </a:solidFill>
              </a:rPr>
              <a:t>B. Model</a:t>
            </a:r>
            <a:r>
              <a:rPr lang="pt-BR" sz="1800" smtClean="0"/>
              <a:t> para atendê-la. 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O </a:t>
            </a:r>
            <a:r>
              <a:rPr lang="pt-BR" sz="1800" smtClean="0">
                <a:solidFill>
                  <a:srgbClr val="C00000"/>
                </a:solidFill>
              </a:rPr>
              <a:t>B. Model</a:t>
            </a:r>
            <a:r>
              <a:rPr lang="pt-BR" sz="1800" smtClean="0"/>
              <a:t> faz as operações sobre os dados e retorna algum tipo de informação ao </a:t>
            </a:r>
            <a:r>
              <a:rPr lang="pt-BR" sz="1800" smtClean="0">
                <a:solidFill>
                  <a:srgbClr val="C00000"/>
                </a:solidFill>
              </a:rPr>
              <a:t>Presenter</a:t>
            </a:r>
            <a:r>
              <a:rPr lang="pt-BR" sz="1800" smtClean="0"/>
              <a:t>,que por sua vez devolve informações para objetos na camada de apresentação.</a:t>
            </a:r>
          </a:p>
          <a:p>
            <a:pPr>
              <a:buFont typeface="Trebuchet MS" pitchFamily="34" charset="0"/>
              <a:buAutoNum type="arabicPeriod"/>
            </a:pPr>
            <a:r>
              <a:rPr lang="pt-BR" sz="1800" smtClean="0"/>
              <a:t>Atualizações no </a:t>
            </a:r>
            <a:r>
              <a:rPr lang="pt-BR" sz="1800" smtClean="0">
                <a:solidFill>
                  <a:srgbClr val="C00000"/>
                </a:solidFill>
              </a:rPr>
              <a:t>P. Model</a:t>
            </a:r>
            <a:r>
              <a:rPr lang="pt-BR" sz="1800" smtClean="0"/>
              <a:t> são avisadas ao </a:t>
            </a:r>
            <a:r>
              <a:rPr lang="pt-BR" sz="1800" smtClean="0">
                <a:solidFill>
                  <a:srgbClr val="C00000"/>
                </a:solidFill>
              </a:rPr>
              <a:t>View</a:t>
            </a:r>
            <a:r>
              <a:rPr lang="pt-BR" sz="1800" smtClean="0"/>
              <a:t>.</a:t>
            </a:r>
          </a:p>
          <a:p>
            <a:endParaRPr lang="pt-BR" sz="1800" smtClean="0"/>
          </a:p>
        </p:txBody>
      </p:sp>
      <p:grpSp>
        <p:nvGrpSpPr>
          <p:cNvPr id="2" name="Grupo 18"/>
          <p:cNvGrpSpPr>
            <a:grpSpLocks/>
          </p:cNvGrpSpPr>
          <p:nvPr/>
        </p:nvGrpSpPr>
        <p:grpSpPr bwMode="auto">
          <a:xfrm>
            <a:off x="7397750" y="1546225"/>
            <a:ext cx="323850" cy="714375"/>
            <a:chOff x="1079328" y="1643050"/>
            <a:chExt cx="324000" cy="714380"/>
          </a:xfrm>
        </p:grpSpPr>
        <p:sp>
          <p:nvSpPr>
            <p:cNvPr id="20" name="Rosto feliz 19"/>
            <p:cNvSpPr/>
            <p:nvPr/>
          </p:nvSpPr>
          <p:spPr>
            <a:xfrm>
              <a:off x="1082504" y="1643050"/>
              <a:ext cx="285882" cy="285752"/>
            </a:xfrm>
            <a:prstGeom prst="smileyFace">
              <a:avLst/>
            </a:prstGeom>
            <a:solidFill>
              <a:srgbClr val="FFFF00"/>
            </a:solidFill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cxnSp>
          <p:nvCxnSpPr>
            <p:cNvPr id="21" name="Conector reto 20"/>
            <p:cNvCxnSpPr/>
            <p:nvPr/>
          </p:nvCxnSpPr>
          <p:spPr>
            <a:xfrm rot="5400000">
              <a:off x="1088129" y="2072472"/>
              <a:ext cx="28734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>
            <a:xfrm>
              <a:off x="1079328" y="2020878"/>
              <a:ext cx="324000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o 37"/>
            <p:cNvGrpSpPr>
              <a:grpSpLocks/>
            </p:cNvGrpSpPr>
            <p:nvPr/>
          </p:nvGrpSpPr>
          <p:grpSpPr bwMode="auto">
            <a:xfrm>
              <a:off x="1084986" y="2214554"/>
              <a:ext cx="296400" cy="142876"/>
              <a:chOff x="642910" y="2290754"/>
              <a:chExt cx="296400" cy="142876"/>
            </a:xfrm>
          </p:grpSpPr>
          <p:cxnSp>
            <p:nvCxnSpPr>
              <p:cNvPr id="24" name="Conector reto 23"/>
              <p:cNvCxnSpPr/>
              <p:nvPr/>
            </p:nvCxnSpPr>
            <p:spPr>
              <a:xfrm flipV="1">
                <a:off x="643605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ector reto 24"/>
              <p:cNvCxnSpPr/>
              <p:nvPr/>
            </p:nvCxnSpPr>
            <p:spPr>
              <a:xfrm flipH="1" flipV="1">
                <a:off x="796076" y="2290754"/>
                <a:ext cx="142941" cy="142876"/>
              </a:xfrm>
              <a:prstGeom prst="line">
                <a:avLst/>
              </a:prstGeom>
              <a:ln w="19050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upo 39"/>
          <p:cNvGrpSpPr>
            <a:grpSpLocks/>
          </p:cNvGrpSpPr>
          <p:nvPr/>
        </p:nvGrpSpPr>
        <p:grpSpPr bwMode="auto">
          <a:xfrm>
            <a:off x="5000625" y="3806825"/>
            <a:ext cx="1403350" cy="576263"/>
            <a:chOff x="5143500" y="2828925"/>
            <a:chExt cx="1285875" cy="431800"/>
          </a:xfrm>
        </p:grpSpPr>
        <p:sp>
          <p:nvSpPr>
            <p:cNvPr id="27" name="Retângulo 26"/>
            <p:cNvSpPr/>
            <p:nvPr/>
          </p:nvSpPr>
          <p:spPr bwMode="auto">
            <a:xfrm>
              <a:off x="5143500" y="2972859"/>
              <a:ext cx="142552" cy="14393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8" name="Retângulo 27"/>
            <p:cNvSpPr/>
            <p:nvPr/>
          </p:nvSpPr>
          <p:spPr bwMode="auto">
            <a:xfrm>
              <a:off x="5143500" y="3117981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29" name="Retângulo 28"/>
            <p:cNvSpPr/>
            <p:nvPr/>
          </p:nvSpPr>
          <p:spPr bwMode="auto">
            <a:xfrm>
              <a:off x="5143500" y="2828925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0" name="Retângulo 29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Presentation</a:t>
              </a:r>
              <a:endParaRPr lang="pt-BR" sz="18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1" name="Retângulo 30"/>
          <p:cNvSpPr/>
          <p:nvPr/>
        </p:nvSpPr>
        <p:spPr bwMode="auto">
          <a:xfrm>
            <a:off x="6916738" y="3806825"/>
            <a:ext cx="1285875" cy="5762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sz="1800" dirty="0" err="1" smtClean="0">
                <a:solidFill>
                  <a:schemeClr val="tx1"/>
                </a:solidFill>
              </a:rPr>
              <a:t>Presenter</a:t>
            </a:r>
            <a:endParaRPr lang="pt-BR" sz="1800" dirty="0">
              <a:solidFill>
                <a:schemeClr val="tx1"/>
              </a:solidFill>
            </a:endParaRPr>
          </a:p>
        </p:txBody>
      </p:sp>
      <p:grpSp>
        <p:nvGrpSpPr>
          <p:cNvPr id="5" name="Grupo 38"/>
          <p:cNvGrpSpPr>
            <a:grpSpLocks/>
          </p:cNvGrpSpPr>
          <p:nvPr/>
        </p:nvGrpSpPr>
        <p:grpSpPr bwMode="auto">
          <a:xfrm>
            <a:off x="6929438" y="2735263"/>
            <a:ext cx="1285875" cy="576262"/>
            <a:chOff x="1428750" y="2828925"/>
            <a:chExt cx="1285875" cy="431800"/>
          </a:xfrm>
        </p:grpSpPr>
        <p:sp>
          <p:nvSpPr>
            <p:cNvPr id="33" name="Retângulo 32"/>
            <p:cNvSpPr/>
            <p:nvPr/>
          </p:nvSpPr>
          <p:spPr bwMode="auto">
            <a:xfrm>
              <a:off x="2571750" y="2972858"/>
              <a:ext cx="142875" cy="14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4" name="Retângulo 33"/>
            <p:cNvSpPr/>
            <p:nvPr/>
          </p:nvSpPr>
          <p:spPr bwMode="auto">
            <a:xfrm>
              <a:off x="2571750" y="3117981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5" name="Retângulo 34"/>
            <p:cNvSpPr/>
            <p:nvPr/>
          </p:nvSpPr>
          <p:spPr bwMode="auto">
            <a:xfrm>
              <a:off x="2571750" y="2828925"/>
              <a:ext cx="142875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6" name="Retângulo 35"/>
            <p:cNvSpPr/>
            <p:nvPr/>
          </p:nvSpPr>
          <p:spPr bwMode="auto">
            <a:xfrm>
              <a:off x="142875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View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o 39"/>
          <p:cNvGrpSpPr>
            <a:grpSpLocks/>
          </p:cNvGrpSpPr>
          <p:nvPr/>
        </p:nvGrpSpPr>
        <p:grpSpPr bwMode="auto">
          <a:xfrm>
            <a:off x="6858000" y="5164138"/>
            <a:ext cx="1403350" cy="576262"/>
            <a:chOff x="5143500" y="2828925"/>
            <a:chExt cx="1285875" cy="431800"/>
          </a:xfrm>
        </p:grpSpPr>
        <p:sp>
          <p:nvSpPr>
            <p:cNvPr id="38" name="Retângulo 37"/>
            <p:cNvSpPr/>
            <p:nvPr/>
          </p:nvSpPr>
          <p:spPr bwMode="auto">
            <a:xfrm>
              <a:off x="5143500" y="2972858"/>
              <a:ext cx="142552" cy="1439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39" name="Retângulo 38"/>
            <p:cNvSpPr/>
            <p:nvPr/>
          </p:nvSpPr>
          <p:spPr bwMode="auto">
            <a:xfrm>
              <a:off x="5143500" y="3117981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0" name="Retângulo 39"/>
            <p:cNvSpPr/>
            <p:nvPr/>
          </p:nvSpPr>
          <p:spPr bwMode="auto">
            <a:xfrm>
              <a:off x="5143500" y="2828925"/>
              <a:ext cx="142552" cy="1427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pt-BR"/>
            </a:p>
          </p:txBody>
        </p:sp>
        <p:sp>
          <p:nvSpPr>
            <p:cNvPr id="41" name="Retângulo 40"/>
            <p:cNvSpPr/>
            <p:nvPr/>
          </p:nvSpPr>
          <p:spPr bwMode="auto">
            <a:xfrm>
              <a:off x="5143500" y="2828925"/>
              <a:ext cx="1285875" cy="431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lIns="0" rIns="0" anchor="ctr"/>
            <a:lstStyle/>
            <a:p>
              <a:pPr algn="ctr">
                <a:defRPr/>
              </a:pPr>
              <a:r>
                <a:rPr lang="pt-BR" sz="1800" dirty="0">
                  <a:solidFill>
                    <a:schemeClr val="tx1"/>
                  </a:solidFill>
                </a:rPr>
                <a:t>Business</a:t>
              </a:r>
            </a:p>
            <a:p>
              <a:pPr algn="ctr">
                <a:defRPr/>
              </a:pPr>
              <a:r>
                <a:rPr lang="pt-BR" sz="1800" dirty="0" err="1">
                  <a:solidFill>
                    <a:schemeClr val="tx1"/>
                  </a:solidFill>
                </a:rPr>
                <a:t>Model</a:t>
              </a:r>
              <a:endParaRPr lang="pt-BR" sz="18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46" name="Conector de seta reta 8"/>
          <p:cNvCxnSpPr>
            <a:endCxn id="31" idx="0"/>
          </p:cNvCxnSpPr>
          <p:nvPr/>
        </p:nvCxnSpPr>
        <p:spPr>
          <a:xfrm rot="5400000">
            <a:off x="7318375" y="3552825"/>
            <a:ext cx="495300" cy="127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de seta reta 8"/>
          <p:cNvCxnSpPr>
            <a:stCxn id="30" idx="0"/>
            <a:endCxn id="36" idx="1"/>
          </p:cNvCxnSpPr>
          <p:nvPr/>
        </p:nvCxnSpPr>
        <p:spPr>
          <a:xfrm rot="5400000" flipH="1" flipV="1">
            <a:off x="5924550" y="2801938"/>
            <a:ext cx="782637" cy="1227138"/>
          </a:xfrm>
          <a:prstGeom prst="bentConnector2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8"/>
          <p:cNvCxnSpPr/>
          <p:nvPr/>
        </p:nvCxnSpPr>
        <p:spPr>
          <a:xfrm rot="5400000">
            <a:off x="7169150" y="4773613"/>
            <a:ext cx="78105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de seta reta 8"/>
          <p:cNvCxnSpPr>
            <a:stCxn id="31" idx="1"/>
          </p:cNvCxnSpPr>
          <p:nvPr/>
        </p:nvCxnSpPr>
        <p:spPr>
          <a:xfrm rot="10800000">
            <a:off x="6403975" y="4095750"/>
            <a:ext cx="512763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aixaDeTexto 62"/>
          <p:cNvSpPr txBox="1"/>
          <p:nvPr/>
        </p:nvSpPr>
        <p:spPr>
          <a:xfrm>
            <a:off x="5715000" y="3071813"/>
            <a:ext cx="121126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notificação</a:t>
            </a:r>
          </a:p>
        </p:txBody>
      </p:sp>
      <p:cxnSp>
        <p:nvCxnSpPr>
          <p:cNvPr id="65" name="Conector de seta reta 8"/>
          <p:cNvCxnSpPr/>
          <p:nvPr/>
        </p:nvCxnSpPr>
        <p:spPr>
          <a:xfrm rot="5400000" flipH="1" flipV="1">
            <a:off x="6926262" y="4738688"/>
            <a:ext cx="720725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CaixaDeTexto 65"/>
          <p:cNvSpPr txBox="1"/>
          <p:nvPr/>
        </p:nvSpPr>
        <p:spPr>
          <a:xfrm>
            <a:off x="6000750" y="4735513"/>
            <a:ext cx="1211263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600" dirty="0">
                <a:latin typeface="+mn-lt"/>
              </a:rPr>
              <a:t>notificação</a:t>
            </a:r>
          </a:p>
        </p:txBody>
      </p:sp>
      <p:sp>
        <p:nvSpPr>
          <p:cNvPr id="73" name="Rounded Rectangle 30"/>
          <p:cNvSpPr/>
          <p:nvPr/>
        </p:nvSpPr>
        <p:spPr bwMode="auto">
          <a:xfrm>
            <a:off x="4916488" y="4740275"/>
            <a:ext cx="3571875" cy="1357313"/>
          </a:xfrm>
          <a:prstGeom prst="roundRect">
            <a:avLst/>
          </a:prstGeom>
          <a:noFill/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latin typeface="Comic Sans MS" pitchFamily="66" charset="0"/>
            </a:endParaRPr>
          </a:p>
        </p:txBody>
      </p:sp>
      <p:sp>
        <p:nvSpPr>
          <p:cNvPr id="75" name="CaixaDeTexto 74"/>
          <p:cNvSpPr txBox="1"/>
          <p:nvPr/>
        </p:nvSpPr>
        <p:spPr>
          <a:xfrm rot="5400000">
            <a:off x="7754144" y="3337719"/>
            <a:ext cx="18637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Apresentação</a:t>
            </a:r>
          </a:p>
        </p:txBody>
      </p:sp>
      <p:sp>
        <p:nvSpPr>
          <p:cNvPr id="76" name="CaixaDeTexto 75"/>
          <p:cNvSpPr txBox="1"/>
          <p:nvPr/>
        </p:nvSpPr>
        <p:spPr>
          <a:xfrm rot="5400000">
            <a:off x="8111331" y="5201444"/>
            <a:ext cx="12922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pt-BR" sz="1800" dirty="0">
                <a:latin typeface="+mn-lt"/>
              </a:rPr>
              <a:t>C. Negócio</a:t>
            </a:r>
          </a:p>
        </p:txBody>
      </p:sp>
      <p:sp>
        <p:nvSpPr>
          <p:cNvPr id="77" name="Elipse 76"/>
          <p:cNvSpPr/>
          <p:nvPr/>
        </p:nvSpPr>
        <p:spPr>
          <a:xfrm>
            <a:off x="7715250" y="2428875"/>
            <a:ext cx="252413" cy="252413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1</a:t>
            </a:r>
          </a:p>
        </p:txBody>
      </p:sp>
      <p:sp>
        <p:nvSpPr>
          <p:cNvPr id="78" name="Elipse 77"/>
          <p:cNvSpPr/>
          <p:nvPr/>
        </p:nvSpPr>
        <p:spPr>
          <a:xfrm>
            <a:off x="7715250" y="3462338"/>
            <a:ext cx="252413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2</a:t>
            </a:r>
          </a:p>
        </p:txBody>
      </p:sp>
      <p:sp>
        <p:nvSpPr>
          <p:cNvPr id="79" name="Elipse 78"/>
          <p:cNvSpPr/>
          <p:nvPr/>
        </p:nvSpPr>
        <p:spPr>
          <a:xfrm>
            <a:off x="6677025" y="4344988"/>
            <a:ext cx="252413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3</a:t>
            </a:r>
          </a:p>
        </p:txBody>
      </p:sp>
      <p:sp>
        <p:nvSpPr>
          <p:cNvPr id="80" name="Elipse 79"/>
          <p:cNvSpPr/>
          <p:nvPr/>
        </p:nvSpPr>
        <p:spPr>
          <a:xfrm>
            <a:off x="5357813" y="3487738"/>
            <a:ext cx="252412" cy="25241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sz="1800" dirty="0"/>
              <a:t>4</a:t>
            </a:r>
          </a:p>
        </p:txBody>
      </p:sp>
      <p:cxnSp>
        <p:nvCxnSpPr>
          <p:cNvPr id="48" name="Conector de seta reta 8"/>
          <p:cNvCxnSpPr/>
          <p:nvPr/>
        </p:nvCxnSpPr>
        <p:spPr>
          <a:xfrm rot="5400000" flipH="1" flipV="1">
            <a:off x="7356475" y="2514600"/>
            <a:ext cx="431800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spaço Reservado para Número de Slid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Análise e Projeto OO com UML e Padrões|  </a:t>
            </a:r>
            <a:fld id="{EEEA9BD6-6861-4E10-A77B-1101944295BD}" type="slidenum">
              <a:rPr lang="pt-BR"/>
              <a:pPr>
                <a:defRPr/>
              </a:pPr>
              <a:t>9</a:t>
            </a:fld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em">
  <a:themeElements>
    <a:clrScheme name="Origem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em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em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416</TotalTime>
  <Words>1291</Words>
  <Application>Microsoft Office PowerPoint</Application>
  <PresentationFormat>Apresentação na tela (4:3)</PresentationFormat>
  <Paragraphs>296</Paragraphs>
  <Slides>19</Slides>
  <Notes>17</Notes>
  <HiddenSlides>6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1" baseType="lpstr">
      <vt:lpstr>Origem</vt:lpstr>
      <vt:lpstr>Clip</vt:lpstr>
      <vt:lpstr>Padrões de Interação com Usuário</vt:lpstr>
      <vt:lpstr>Padrões</vt:lpstr>
      <vt:lpstr>Objetivos – Padrões de Interação</vt:lpstr>
      <vt:lpstr>Padrões Camada vs. MVC</vt:lpstr>
      <vt:lpstr>Padrão MVC</vt:lpstr>
      <vt:lpstr>MVC Original</vt:lpstr>
      <vt:lpstr>Interação [em Camadas]</vt:lpstr>
      <vt:lpstr>MVP Original</vt:lpstr>
      <vt:lpstr>Interação [em Camadas]</vt:lpstr>
      <vt:lpstr>Exercício</vt:lpstr>
      <vt:lpstr>Variações</vt:lpstr>
      <vt:lpstr>Passive MVP</vt:lpstr>
      <vt:lpstr>Interação</vt:lpstr>
      <vt:lpstr>Supervising Presenter</vt:lpstr>
      <vt:lpstr>Diag. Sequencia Supervising Presenter</vt:lpstr>
      <vt:lpstr>Passive View [MVC]</vt:lpstr>
      <vt:lpstr>MVC 2</vt:lpstr>
      <vt:lpstr>Diagrama Sequência MVC 2</vt:lpstr>
      <vt:lpstr>Exercício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Padrões GoF</dc:title>
  <dc:creator>home</dc:creator>
  <cp:lastModifiedBy>Camila Sa da Fonseca</cp:lastModifiedBy>
  <cp:revision>43</cp:revision>
  <dcterms:created xsi:type="dcterms:W3CDTF">2010-10-20T23:32:55Z</dcterms:created>
  <dcterms:modified xsi:type="dcterms:W3CDTF">2010-10-28T16:01:43Z</dcterms:modified>
</cp:coreProperties>
</file>