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8"/>
  </p:notesMasterIdLst>
  <p:handoutMasterIdLst>
    <p:handoutMasterId r:id="rId39"/>
  </p:handoutMasterIdLst>
  <p:sldIdLst>
    <p:sldId id="287" r:id="rId2"/>
    <p:sldId id="257" r:id="rId3"/>
    <p:sldId id="276" r:id="rId4"/>
    <p:sldId id="331" r:id="rId5"/>
    <p:sldId id="332" r:id="rId6"/>
    <p:sldId id="316" r:id="rId7"/>
    <p:sldId id="333" r:id="rId8"/>
    <p:sldId id="328" r:id="rId9"/>
    <p:sldId id="330" r:id="rId10"/>
    <p:sldId id="335" r:id="rId11"/>
    <p:sldId id="336" r:id="rId12"/>
    <p:sldId id="318" r:id="rId13"/>
    <p:sldId id="319" r:id="rId14"/>
    <p:sldId id="320" r:id="rId15"/>
    <p:sldId id="337" r:id="rId16"/>
    <p:sldId id="338" r:id="rId17"/>
    <p:sldId id="341" r:id="rId18"/>
    <p:sldId id="339" r:id="rId19"/>
    <p:sldId id="321" r:id="rId20"/>
    <p:sldId id="322" r:id="rId21"/>
    <p:sldId id="340" r:id="rId22"/>
    <p:sldId id="342" r:id="rId23"/>
    <p:sldId id="325" r:id="rId24"/>
    <p:sldId id="344" r:id="rId25"/>
    <p:sldId id="343" r:id="rId26"/>
    <p:sldId id="323" r:id="rId27"/>
    <p:sldId id="326" r:id="rId28"/>
    <p:sldId id="324" r:id="rId29"/>
    <p:sldId id="334" r:id="rId30"/>
    <p:sldId id="345" r:id="rId31"/>
    <p:sldId id="294" r:id="rId32"/>
    <p:sldId id="346" r:id="rId33"/>
    <p:sldId id="317" r:id="rId34"/>
    <p:sldId id="306" r:id="rId35"/>
    <p:sldId id="327" r:id="rId36"/>
    <p:sldId id="29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SONFI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094B9B"/>
    <a:srgbClr val="12469A"/>
    <a:srgbClr val="0E3676"/>
    <a:srgbClr val="255CC9"/>
    <a:srgbClr val="1653B6"/>
    <a:srgbClr val="124496"/>
    <a:srgbClr val="FF9B09"/>
    <a:srgbClr val="FF8001"/>
    <a:srgbClr val="06B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3" autoAdjust="0"/>
    <p:restoredTop sz="94660" autoAdjust="0"/>
  </p:normalViewPr>
  <p:slideViewPr>
    <p:cSldViewPr>
      <p:cViewPr>
        <p:scale>
          <a:sx n="91" d="100"/>
          <a:sy n="91" d="100"/>
        </p:scale>
        <p:origin x="-3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21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AB30D198-A12F-4DFC-B7BE-48684F3F883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928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EA30919-2D41-462A-8CCB-D27E5AE4114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554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653DF-0579-445E-877D-69BC6EDEAC5B}" type="slidenum">
              <a:rPr lang="pt-BR"/>
              <a:pPr/>
              <a:t>2</a:t>
            </a:fld>
            <a:endParaRPr lang="pt-B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528BDE-4932-4256-8D49-845376E68C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733-8801-44C8-99FB-228D28FFB3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519AEDF-1B24-47B3-B36E-EB07CBE096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22A7A8-33FE-4E73-B2D2-919D201FF77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8CFAFF8-8BD6-4028-A13E-3E5AB277F6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17DA8E-6CD2-4C3C-B35A-35A2196C73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CF42FF-1E78-4F99-BC52-E72FF1A16D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599142-D962-409D-BFC7-1390B7A0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AF4E9-3B59-48EF-BF1F-04B8F3CB0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30971F-6D0D-478E-854A-988C628D2D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50BFB4A-E0A8-4EAD-984A-494D31F2CD6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908E0C-52BE-49CE-A3CE-CC102E1626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8794" y="357166"/>
            <a:ext cx="7215206" cy="3000396"/>
          </a:xfrm>
        </p:spPr>
        <p:txBody>
          <a:bodyPr>
            <a:noAutofit/>
          </a:bodyPr>
          <a:lstStyle/>
          <a:p>
            <a:pPr algn="ctr"/>
            <a:r>
              <a:rPr lang="pt-BR" sz="4300" dirty="0" smtClean="0"/>
              <a:t/>
            </a:r>
            <a:br>
              <a:rPr lang="pt-BR" sz="4300" dirty="0" smtClean="0"/>
            </a:br>
            <a:endParaRPr lang="pt-BR" sz="43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Projeto:  IF718 – Análise e Projeto de Sistemas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57422" y="3643314"/>
            <a:ext cx="6786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dirty="0" smtClean="0"/>
              <a:t> Adriano Damascena (</a:t>
            </a:r>
            <a:r>
              <a:rPr lang="pt-BR" sz="2800" dirty="0" err="1" smtClean="0"/>
              <a:t>admp</a:t>
            </a:r>
            <a:r>
              <a:rPr lang="pt-BR" sz="28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 Andresson Firmino (asf2)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 Eduardo Pires (</a:t>
            </a:r>
            <a:r>
              <a:rPr lang="pt-BR" sz="2800" dirty="0" err="1" smtClean="0"/>
              <a:t>emp</a:t>
            </a:r>
            <a:r>
              <a:rPr lang="pt-BR" sz="28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 Dennis Silveira (</a:t>
            </a:r>
            <a:r>
              <a:rPr lang="pt-BR" sz="2800" dirty="0" err="1" smtClean="0"/>
              <a:t>dwas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pic>
        <p:nvPicPr>
          <p:cNvPr id="6" name="Imagem 5" descr="C:\Webster\sites\mapdenguepe\_Apresentacao\logo_mapdengue.pn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1640" y="980728"/>
            <a:ext cx="64712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Classes</a:t>
            </a:r>
            <a:br>
              <a:rPr lang="pt-BR" dirty="0" smtClean="0"/>
            </a:br>
            <a:r>
              <a:rPr lang="pt-BR" dirty="0" smtClean="0"/>
              <a:t>Componente Usuário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Adriano\Documents\APS\projetoParte2\usuarioclas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16" y="1988840"/>
            <a:ext cx="4985648" cy="38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Classes</a:t>
            </a:r>
            <a:br>
              <a:rPr lang="pt-BR" dirty="0" smtClean="0"/>
            </a:br>
            <a:r>
              <a:rPr lang="pt-BR" dirty="0" smtClean="0"/>
              <a:t>Componente Denúncia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Adriano\Documents\APS\projetoParte2\denun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1375"/>
            <a:ext cx="681196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Diagrama de Classes</a:t>
            </a:r>
            <a:br>
              <a:rPr lang="pt-PT" dirty="0" smtClean="0"/>
            </a:br>
            <a:r>
              <a:rPr lang="pt-PT" dirty="0" smtClean="0"/>
              <a:t>Componente Plano de Ação</a:t>
            </a:r>
            <a:endParaRPr lang="pt-PT" dirty="0"/>
          </a:p>
        </p:txBody>
      </p:sp>
      <p:pic>
        <p:nvPicPr>
          <p:cNvPr id="7" name="Imagem 6" descr="DiagramaClassesComponentePlanoAc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036" y="1861918"/>
            <a:ext cx="7363929" cy="465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Diagrama de Classes</a:t>
            </a:r>
            <a:br>
              <a:rPr lang="pt-PT" dirty="0" smtClean="0"/>
            </a:br>
            <a:r>
              <a:rPr lang="pt-PT" dirty="0" smtClean="0"/>
              <a:t>Componente Relatório</a:t>
            </a:r>
            <a:endParaRPr lang="pt-PT" dirty="0"/>
          </a:p>
        </p:txBody>
      </p:sp>
      <p:pic>
        <p:nvPicPr>
          <p:cNvPr id="5" name="Espaço Reservado para Conteúdo 4" descr="DiagramaClassesComponenteRelatori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24239"/>
          <a:stretch>
            <a:fillRect/>
          </a:stretch>
        </p:blipFill>
        <p:spPr>
          <a:xfrm>
            <a:off x="642910" y="2071678"/>
            <a:ext cx="7715304" cy="369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Diagrama de Classes</a:t>
            </a:r>
            <a:br>
              <a:rPr lang="pt-PT" dirty="0" smtClean="0"/>
            </a:br>
            <a:r>
              <a:rPr lang="pt-PT" dirty="0" smtClean="0"/>
              <a:t>Componente Cadastro Plano de Ação</a:t>
            </a:r>
            <a:endParaRPr lang="pt-PT" dirty="0"/>
          </a:p>
        </p:txBody>
      </p:sp>
      <p:pic>
        <p:nvPicPr>
          <p:cNvPr id="5" name="Imagem 4" descr="DiagramaClassesComponenteCadastroPlanoAc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337" y="1661864"/>
            <a:ext cx="6839327" cy="487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Classes</a:t>
            </a:r>
            <a:br>
              <a:rPr lang="pt-BR" dirty="0" smtClean="0"/>
            </a:br>
            <a:r>
              <a:rPr lang="pt-BR" dirty="0" smtClean="0"/>
              <a:t>Componente Cadastro de Denúncia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Adriano\Documents\APS\projetoParte2\cadastroDenun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2138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Classes</a:t>
            </a:r>
            <a:br>
              <a:rPr lang="pt-BR" dirty="0" smtClean="0"/>
            </a:br>
            <a:r>
              <a:rPr lang="pt-BR" dirty="0" smtClean="0"/>
              <a:t>Componente Cadastro Usuário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Adriano\Documents\APS\projetoParte2\cadastroUsua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257801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Diagrama de Sequência Back-</a:t>
            </a:r>
            <a:r>
              <a:rPr lang="pt-BR" dirty="0" err="1"/>
              <a:t>End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Caso de Uso – </a:t>
            </a:r>
            <a:r>
              <a:rPr lang="pt-BR" dirty="0" smtClean="0"/>
              <a:t>Efetuar </a:t>
            </a:r>
            <a:r>
              <a:rPr lang="pt-BR" dirty="0" err="1" smtClean="0"/>
              <a:t>Login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 descr="C:\Users\Adriano\Documents\APS\projetoParte2\efetuarlog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79"/>
            <a:ext cx="675481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Sequência Back-</a:t>
            </a:r>
            <a:r>
              <a:rPr lang="pt-BR" dirty="0" err="1" smtClean="0"/>
              <a:t>End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Caso de Uso – Inserir Denúncia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C:\Users\Adriano\Documents\APS\projetoParte2\inserirDenun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8" y="1988840"/>
            <a:ext cx="110775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Diagrama de Sequência Back-End</a:t>
            </a:r>
            <a:br>
              <a:rPr lang="pt-PT" dirty="0" smtClean="0"/>
            </a:br>
            <a:r>
              <a:rPr lang="pt-PT" dirty="0" smtClean="0"/>
              <a:t>Caso de Uso - Inserir Plano de Ação</a:t>
            </a:r>
            <a:endParaRPr lang="pt-PT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7" y="2000240"/>
            <a:ext cx="8467566" cy="407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20000"/>
              </a:spcBef>
            </a:pPr>
            <a:r>
              <a:rPr lang="pt-BR" dirty="0" smtClean="0"/>
              <a:t>Casos de Uso</a:t>
            </a:r>
          </a:p>
          <a:p>
            <a:pPr>
              <a:spcBef>
                <a:spcPct val="20000"/>
              </a:spcBef>
            </a:pPr>
            <a:r>
              <a:rPr lang="pt-BR" dirty="0" smtClean="0"/>
              <a:t>Arquitetura de </a:t>
            </a:r>
            <a:r>
              <a:rPr lang="pt-BR" dirty="0" smtClean="0"/>
              <a:t>Componentes</a:t>
            </a:r>
          </a:p>
          <a:p>
            <a:pPr>
              <a:spcBef>
                <a:spcPct val="20000"/>
              </a:spcBef>
            </a:pPr>
            <a:r>
              <a:rPr lang="pt-BR" dirty="0" smtClean="0"/>
              <a:t>Projetar Arquitetura</a:t>
            </a:r>
          </a:p>
          <a:p>
            <a:pPr lvl="1">
              <a:spcBef>
                <a:spcPct val="20000"/>
              </a:spcBef>
            </a:pPr>
            <a:r>
              <a:rPr lang="pt-BR" dirty="0" smtClean="0"/>
              <a:t>Refinar Análise de Serviços</a:t>
            </a:r>
          </a:p>
          <a:p>
            <a:pPr lvl="1">
              <a:spcBef>
                <a:spcPct val="20000"/>
              </a:spcBef>
            </a:pPr>
            <a:r>
              <a:rPr lang="pt-BR" dirty="0" smtClean="0"/>
              <a:t>Definir Padrões de Arquitetura</a:t>
            </a:r>
            <a:endParaRPr lang="pt-BR" dirty="0" smtClean="0"/>
          </a:p>
          <a:p>
            <a:r>
              <a:rPr lang="pt-BR" dirty="0" smtClean="0"/>
              <a:t>Back-</a:t>
            </a:r>
            <a:r>
              <a:rPr lang="pt-BR" dirty="0" err="1" smtClean="0"/>
              <a:t>End</a:t>
            </a:r>
            <a:endParaRPr lang="pt-BR" dirty="0" smtClean="0"/>
          </a:p>
          <a:p>
            <a:pPr lvl="1"/>
            <a:r>
              <a:rPr lang="pt-BR" dirty="0" smtClean="0"/>
              <a:t>Diagramas de Classes dos Componentes  </a:t>
            </a:r>
          </a:p>
          <a:p>
            <a:pPr lvl="1"/>
            <a:r>
              <a:rPr lang="pt-BR" dirty="0" smtClean="0"/>
              <a:t>Diagramas de Seqüência </a:t>
            </a:r>
          </a:p>
          <a:p>
            <a:pPr lvl="1"/>
            <a:r>
              <a:rPr lang="pt-BR" dirty="0" smtClean="0"/>
              <a:t>Classes, Camada e Pacotes</a:t>
            </a:r>
          </a:p>
          <a:p>
            <a:r>
              <a:rPr lang="pt-BR" dirty="0" smtClean="0"/>
              <a:t>Projetar Banco de Dados:</a:t>
            </a:r>
          </a:p>
          <a:p>
            <a:pPr lvl="1"/>
            <a:r>
              <a:rPr lang="pt-BR" dirty="0" smtClean="0"/>
              <a:t>Modelo de Informação</a:t>
            </a:r>
          </a:p>
          <a:p>
            <a:pPr lvl="1"/>
            <a:r>
              <a:rPr lang="pt-BR" dirty="0" smtClean="0"/>
              <a:t>Tabelas e Relacionamentos </a:t>
            </a:r>
            <a:endParaRPr lang="pt-BR" dirty="0" smtClean="0"/>
          </a:p>
          <a:p>
            <a:r>
              <a:rPr lang="pt-BR" dirty="0" smtClean="0"/>
              <a:t>Front-</a:t>
            </a:r>
            <a:r>
              <a:rPr lang="pt-BR" dirty="0" err="1" smtClean="0"/>
              <a:t>End</a:t>
            </a:r>
            <a:endParaRPr lang="pt-BR" dirty="0" smtClean="0"/>
          </a:p>
          <a:p>
            <a:pPr lvl="1"/>
            <a:r>
              <a:rPr lang="pt-BR" dirty="0" smtClean="0"/>
              <a:t>Diagramas de Classes</a:t>
            </a:r>
          </a:p>
          <a:p>
            <a:pPr lvl="1"/>
            <a:r>
              <a:rPr lang="pt-BR" dirty="0" smtClean="0"/>
              <a:t>Diagramas de Sequência</a:t>
            </a:r>
            <a:endParaRPr lang="pt-BR" dirty="0" smtClean="0"/>
          </a:p>
          <a:p>
            <a:r>
              <a:rPr lang="pt-BR" dirty="0" smtClean="0"/>
              <a:t>Dúvidas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Diagrama de Sequência Back-End</a:t>
            </a:r>
            <a:br>
              <a:rPr lang="pt-PT" dirty="0" smtClean="0"/>
            </a:br>
            <a:r>
              <a:rPr lang="pt-PT" dirty="0" smtClean="0"/>
              <a:t>Caso de Uso – Retorno de Laboratório</a:t>
            </a:r>
            <a:endParaRPr lang="pt-PT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40" y="1995229"/>
            <a:ext cx="5769120" cy="429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Diagrama de Sequência Back-End</a:t>
            </a:r>
            <a:br>
              <a:rPr lang="pt-PT" dirty="0"/>
            </a:br>
            <a:r>
              <a:rPr lang="pt-PT" dirty="0"/>
              <a:t>Caso de Uso – </a:t>
            </a:r>
            <a:r>
              <a:rPr lang="pt-PT" dirty="0" smtClean="0"/>
              <a:t>Gerar Relatório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C:\Users\Adriano\Documents\APS\projetoParte2\gerarRelato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9333"/>
            <a:ext cx="99726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3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Projetar Front-</a:t>
            </a:r>
            <a:r>
              <a:rPr lang="pt-BR" dirty="0" err="1" smtClean="0"/>
              <a:t>End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1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Diagrama de Classes</a:t>
            </a:r>
            <a:br>
              <a:rPr lang="pt-PT" dirty="0" smtClean="0"/>
            </a:br>
            <a:r>
              <a:rPr lang="pt-PT" dirty="0" smtClean="0"/>
              <a:t>Tela </a:t>
            </a:r>
            <a:r>
              <a:rPr lang="pt-PT" dirty="0" smtClean="0"/>
              <a:t>Logar</a:t>
            </a:r>
            <a:endParaRPr lang="pt-PT" dirty="0"/>
          </a:p>
        </p:txBody>
      </p:sp>
      <p:pic>
        <p:nvPicPr>
          <p:cNvPr id="11266" name="Picture 2" descr="C:\Users\Adriano\Documents\APS\projetoParte2\Telalog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47969"/>
            <a:ext cx="7145338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Diagrama de Sequência Front-End</a:t>
            </a:r>
            <a:br>
              <a:rPr lang="pt-PT" dirty="0"/>
            </a:br>
            <a:r>
              <a:rPr lang="pt-PT" dirty="0" smtClean="0"/>
              <a:t>Caso </a:t>
            </a:r>
            <a:r>
              <a:rPr lang="pt-PT" dirty="0"/>
              <a:t>de Uso </a:t>
            </a:r>
            <a:r>
              <a:rPr lang="pt-PT" dirty="0" smtClean="0"/>
              <a:t>– Efetuar Login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0" name="Picture 2" descr="C:\Users\Adriano\Documents\APS\projetoParte2\telalogi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Diagrama de Classes</a:t>
            </a:r>
            <a:br>
              <a:rPr lang="pt-PT" dirty="0" smtClean="0"/>
            </a:br>
            <a:r>
              <a:rPr lang="pt-PT" dirty="0" smtClean="0"/>
              <a:t>Tela Inserir Plano de Ação</a:t>
            </a:r>
            <a:endParaRPr lang="pt-PT" dirty="0"/>
          </a:p>
        </p:txBody>
      </p:sp>
      <p:pic>
        <p:nvPicPr>
          <p:cNvPr id="9" name="Imagem 8" descr="DiagramaClassesComponenteFrontEndWeb_InserirPlano.png"/>
          <p:cNvPicPr>
            <a:picLocks noChangeAspect="1"/>
          </p:cNvPicPr>
          <p:nvPr/>
        </p:nvPicPr>
        <p:blipFill>
          <a:blip r:embed="rId2" cstate="print"/>
          <a:srcRect b="28036"/>
          <a:stretch>
            <a:fillRect/>
          </a:stretch>
        </p:blipFill>
        <p:spPr>
          <a:xfrm>
            <a:off x="347142" y="2143116"/>
            <a:ext cx="8449716" cy="2916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2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Diagrama de Sequência Front-End</a:t>
            </a:r>
            <a:br>
              <a:rPr lang="pt-PT" dirty="0" smtClean="0"/>
            </a:br>
            <a:r>
              <a:rPr lang="pt-PT" dirty="0" smtClean="0"/>
              <a:t>Caso de Uso - Inserir Plano de Ação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pt-PT" dirty="0">
              <a:cs typeface="Times New Roman" pitchFamily="18" charset="0"/>
            </a:endParaRPr>
          </a:p>
        </p:txBody>
      </p:sp>
      <p:pic>
        <p:nvPicPr>
          <p:cNvPr id="4" name="Imagem 3" descr="SequenceInserirPlanoFrontEnd.png"/>
          <p:cNvPicPr>
            <a:picLocks noChangeAspect="1"/>
          </p:cNvPicPr>
          <p:nvPr/>
        </p:nvPicPr>
        <p:blipFill>
          <a:blip r:embed="rId2" cstate="print"/>
          <a:srcRect b="28673"/>
          <a:stretch>
            <a:fillRect/>
          </a:stretch>
        </p:blipFill>
        <p:spPr>
          <a:xfrm>
            <a:off x="748981" y="1928802"/>
            <a:ext cx="7646038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Diagrama de Classes</a:t>
            </a:r>
            <a:br>
              <a:rPr lang="pt-PT" dirty="0" smtClean="0"/>
            </a:br>
            <a:r>
              <a:rPr lang="pt-PT" dirty="0" smtClean="0"/>
              <a:t>Tela Retorno Laboratório</a:t>
            </a:r>
            <a:endParaRPr lang="pt-PT" dirty="0"/>
          </a:p>
        </p:txBody>
      </p:sp>
      <p:pic>
        <p:nvPicPr>
          <p:cNvPr id="9" name="Imagem 8" descr="DiagramaClassesComponenteFrontEndWeb_InserirPlano.png"/>
          <p:cNvPicPr>
            <a:picLocks noChangeAspect="1"/>
          </p:cNvPicPr>
          <p:nvPr/>
        </p:nvPicPr>
        <p:blipFill>
          <a:blip r:embed="rId2" cstate="print"/>
          <a:srcRect b="31411"/>
          <a:stretch>
            <a:fillRect/>
          </a:stretch>
        </p:blipFill>
        <p:spPr>
          <a:xfrm>
            <a:off x="214282" y="2143116"/>
            <a:ext cx="8654275" cy="259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Diagrama de Sequência Front-End</a:t>
            </a:r>
            <a:br>
              <a:rPr lang="pt-PT" dirty="0" smtClean="0"/>
            </a:br>
            <a:r>
              <a:rPr lang="pt-PT" dirty="0" smtClean="0"/>
              <a:t>Caso de Uso – Retorno de Laboratório</a:t>
            </a:r>
            <a:endParaRPr lang="pt-PT" dirty="0"/>
          </a:p>
        </p:txBody>
      </p:sp>
      <p:pic>
        <p:nvPicPr>
          <p:cNvPr id="4" name="Espaço Reservado para Conteúdo 3" descr="SequenceRetornoLabFrontEn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1323"/>
          <a:stretch>
            <a:fillRect/>
          </a:stretch>
        </p:blipFill>
        <p:spPr>
          <a:xfrm>
            <a:off x="1178695" y="1857364"/>
            <a:ext cx="6786610" cy="449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Classes</a:t>
            </a:r>
            <a:br>
              <a:rPr lang="pt-BR" dirty="0" smtClean="0"/>
            </a:br>
            <a:r>
              <a:rPr lang="pt-BR" dirty="0" smtClean="0"/>
              <a:t>Tela Relatório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driano\Documents\APS\projetoParte2\telarelato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319977"/>
            <a:ext cx="68881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Casos de Uso - Relembrando</a:t>
            </a:r>
            <a:endParaRPr lang="pt-PT" dirty="0"/>
          </a:p>
        </p:txBody>
      </p:sp>
      <p:pic>
        <p:nvPicPr>
          <p:cNvPr id="4" name="Espaço Reservado para Conteúdo 3" descr="CasoDeUsoPropost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8501122" cy="510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Diagrama de Sequência Front-End</a:t>
            </a:r>
            <a:br>
              <a:rPr lang="pt-PT" dirty="0"/>
            </a:br>
            <a:r>
              <a:rPr lang="pt-PT" dirty="0"/>
              <a:t>Caso de Uso </a:t>
            </a:r>
            <a:r>
              <a:rPr lang="pt-PT" dirty="0" smtClean="0"/>
              <a:t>– Gerar Relatório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C:\Users\Adriano\Documents\APS\projetoParte2\gerarRelatori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80377"/>
            <a:ext cx="5153026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do Sistema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58"/>
            <a:ext cx="11149802" cy="114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0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102E-6 L 0.00069 -0.778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8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Texto 2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415242" cy="1673225"/>
          </a:xfrm>
        </p:spPr>
        <p:txBody>
          <a:bodyPr>
            <a:norm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</a:pPr>
            <a:endParaRPr lang="pt-BR" sz="2400" dirty="0" smtClean="0">
              <a:solidFill>
                <a:srgbClr val="3E3D2D"/>
              </a:solidFill>
              <a:latin typeface="Century Gothic"/>
            </a:endParaRP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</a:pPr>
            <a:endParaRPr lang="pt-BR" sz="2400" dirty="0" smtClean="0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Projetar Banco de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Modelo de Informação</a:t>
            </a:r>
            <a:endParaRPr lang="pt-PT" dirty="0"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pt-PT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651794" cy="3952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Tabelas e Relacionamentos</a:t>
            </a:r>
            <a:endParaRPr lang="pt-PT" dirty="0"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pt-PT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35885" y="1500174"/>
            <a:ext cx="6072230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43108" y="2000240"/>
            <a:ext cx="428628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pt-BR" sz="28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de Componentes</a:t>
            </a:r>
            <a:endParaRPr lang="pt-BR" dirty="0"/>
          </a:p>
        </p:txBody>
      </p:sp>
      <p:pic>
        <p:nvPicPr>
          <p:cNvPr id="1028" name="Picture 4" descr="C:\Users\Adriano\Documents\APS\projetoParte2\arquiteturaComponentesAnti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53851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5684E-6 L -0.30018 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Projetar Arquitetura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Refinar Análise de Serviços</a:t>
            </a:r>
          </a:p>
          <a:p>
            <a:r>
              <a:rPr lang="pt-BR" dirty="0" smtClean="0"/>
              <a:t>Definir Padrões de Arquitetura</a:t>
            </a:r>
          </a:p>
          <a:p>
            <a:pPr lvl="1"/>
            <a:r>
              <a:rPr lang="pt-BR" dirty="0" smtClean="0"/>
              <a:t>Fachada</a:t>
            </a:r>
          </a:p>
          <a:p>
            <a:pPr lvl="1"/>
            <a:r>
              <a:rPr lang="pt-BR" dirty="0" smtClean="0"/>
              <a:t>Repositório</a:t>
            </a:r>
          </a:p>
          <a:p>
            <a:r>
              <a:rPr lang="pt-BR" dirty="0" smtClean="0"/>
              <a:t>Tecnologias</a:t>
            </a:r>
          </a:p>
          <a:p>
            <a:pPr lvl="1"/>
            <a:r>
              <a:rPr lang="pt-BR" dirty="0" smtClean="0"/>
              <a:t>JAVA Web</a:t>
            </a:r>
          </a:p>
          <a:p>
            <a:pPr lvl="1"/>
            <a:r>
              <a:rPr lang="pt-BR" dirty="0" err="1" smtClean="0"/>
              <a:t>PostgreSQL</a:t>
            </a:r>
            <a:endParaRPr lang="pt-BR" dirty="0" smtClean="0"/>
          </a:p>
          <a:p>
            <a:pPr marL="36576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28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Refinada</a:t>
            </a:r>
            <a:endParaRPr lang="pt-BR" dirty="0"/>
          </a:p>
        </p:txBody>
      </p:sp>
      <p:pic>
        <p:nvPicPr>
          <p:cNvPr id="2050" name="Picture 2" descr="C:\Users\Adriano\Documents\APS\projetoParte2\arquiteturaRefi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85"/>
            <a:ext cx="9144000" cy="86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3636E-6 L 0 -0.28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Projetar Back-</a:t>
            </a:r>
            <a:r>
              <a:rPr lang="pt-BR" dirty="0" err="1" smtClean="0"/>
              <a:t>End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1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Classes</a:t>
            </a:r>
            <a:br>
              <a:rPr lang="pt-BR" dirty="0" smtClean="0"/>
            </a:br>
            <a:r>
              <a:rPr lang="pt-BR" dirty="0" smtClean="0"/>
              <a:t>Componente Fachada</a:t>
            </a:r>
            <a:endParaRPr lang="pt-BR" dirty="0"/>
          </a:p>
        </p:txBody>
      </p:sp>
      <p:pic>
        <p:nvPicPr>
          <p:cNvPr id="1028" name="Picture 4" descr="C:\Users\Adriano\Documents\APS\projetoParte2\diagrama de classes\classDiagramFach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2384"/>
            <a:ext cx="8612188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Classes</a:t>
            </a:r>
            <a:br>
              <a:rPr lang="pt-BR" dirty="0" smtClean="0"/>
            </a:br>
            <a:r>
              <a:rPr lang="pt-BR" dirty="0" smtClean="0"/>
              <a:t>Componente Controle de Acesso</a:t>
            </a:r>
            <a:endParaRPr lang="pt-BR" dirty="0"/>
          </a:p>
        </p:txBody>
      </p:sp>
      <p:pic>
        <p:nvPicPr>
          <p:cNvPr id="2051" name="Picture 3" descr="C:\Users\Adriano\Documents\APS\projetoParte2\diagrama de classes\classDiagramControleAces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22" y="2423889"/>
            <a:ext cx="6802438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3964</TotalTime>
  <Words>204</Words>
  <Application>Microsoft Office PowerPoint</Application>
  <PresentationFormat>Apresentação na tela (4:3)</PresentationFormat>
  <Paragraphs>65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Mediano</vt:lpstr>
      <vt:lpstr> </vt:lpstr>
      <vt:lpstr>Roteiro</vt:lpstr>
      <vt:lpstr>Casos de Uso - Relembrando</vt:lpstr>
      <vt:lpstr>Arquitetura de Componentes</vt:lpstr>
      <vt:lpstr>Projetar Arquitetura</vt:lpstr>
      <vt:lpstr>Arquitetura Refinada</vt:lpstr>
      <vt:lpstr>Projetar Back-End</vt:lpstr>
      <vt:lpstr>Diagrama de Classes Componente Fachada</vt:lpstr>
      <vt:lpstr>Diagrama de Classes Componente Controle de Acesso</vt:lpstr>
      <vt:lpstr>Diagrama de Classes Componente Usuário</vt:lpstr>
      <vt:lpstr>Diagrama de Classes Componente Denúncia</vt:lpstr>
      <vt:lpstr>Diagrama de Classes Componente Plano de Ação</vt:lpstr>
      <vt:lpstr>Diagrama de Classes Componente Relatório</vt:lpstr>
      <vt:lpstr>Diagrama de Classes Componente Cadastro Plano de Ação</vt:lpstr>
      <vt:lpstr>Diagrama de Classes Componente Cadastro de Denúncia</vt:lpstr>
      <vt:lpstr>Diagrama de Classes Componente Cadastro Usuário</vt:lpstr>
      <vt:lpstr>Diagrama de Sequência Back-End Caso de Uso – Efetuar Login</vt:lpstr>
      <vt:lpstr>Diagrama de Sequência Back-End Caso de Uso – Inserir Denúncia</vt:lpstr>
      <vt:lpstr>Diagrama de Sequência Back-End Caso de Uso - Inserir Plano de Ação</vt:lpstr>
      <vt:lpstr>Diagrama de Sequência Back-End Caso de Uso – Retorno de Laboratório</vt:lpstr>
      <vt:lpstr>Diagrama de Sequência Back-End Caso de Uso – Gerar Relatório</vt:lpstr>
      <vt:lpstr>Projetar Front-End</vt:lpstr>
      <vt:lpstr>Diagrama de Classes Tela Logar</vt:lpstr>
      <vt:lpstr>Diagrama de Sequência Front-End Caso de Uso – Efetuar Login</vt:lpstr>
      <vt:lpstr>Diagrama de Classes Tela Inserir Plano de Ação</vt:lpstr>
      <vt:lpstr>Diagrama de Sequência Front-End Caso de Uso - Inserir Plano de Ação</vt:lpstr>
      <vt:lpstr>Diagrama de Classes Tela Retorno Laboratório</vt:lpstr>
      <vt:lpstr>Diagrama de Sequência Front-End Caso de Uso – Retorno de Laboratório</vt:lpstr>
      <vt:lpstr>Diagrama de Classes Tela Relatório</vt:lpstr>
      <vt:lpstr>Diagrama de Sequência Front-End Caso de Uso – Gerar Relatório</vt:lpstr>
      <vt:lpstr>Arquitetura do Sistema</vt:lpstr>
      <vt:lpstr>Apresentação do PowerPoint</vt:lpstr>
      <vt:lpstr>Projetar Banco de Dados</vt:lpstr>
      <vt:lpstr>Modelo de Informação</vt:lpstr>
      <vt:lpstr>Tabelas e Relacionamentos</vt:lpstr>
      <vt:lpstr>Dúvidas</vt:lpstr>
    </vt:vector>
  </TitlesOfParts>
  <Company>Chico Bento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MapDengue APS</dc:title>
  <dc:creator>Andresson Firmino</dc:creator>
  <cp:lastModifiedBy>Adriano</cp:lastModifiedBy>
  <cp:revision>146</cp:revision>
  <cp:lastPrinted>1601-01-01T00:00:00Z</cp:lastPrinted>
  <dcterms:created xsi:type="dcterms:W3CDTF">2005-03-08T23:28:08Z</dcterms:created>
  <dcterms:modified xsi:type="dcterms:W3CDTF">2010-12-09T16:06:52Z</dcterms:modified>
</cp:coreProperties>
</file>